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7.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 id="2147483764" r:id="rId2"/>
    <p:sldMasterId id="2147483778" r:id="rId3"/>
    <p:sldMasterId id="2147483859" r:id="rId4"/>
    <p:sldMasterId id="2147483933" r:id="rId5"/>
    <p:sldMasterId id="2147483948" r:id="rId6"/>
    <p:sldMasterId id="2147483977" r:id="rId7"/>
    <p:sldMasterId id="2147483981" r:id="rId8"/>
  </p:sldMasterIdLst>
  <p:notesMasterIdLst>
    <p:notesMasterId r:id="rId61"/>
  </p:notesMasterIdLst>
  <p:sldIdLst>
    <p:sldId id="256" r:id="rId9"/>
    <p:sldId id="363" r:id="rId10"/>
    <p:sldId id="449" r:id="rId11"/>
    <p:sldId id="448" r:id="rId12"/>
    <p:sldId id="407" r:id="rId13"/>
    <p:sldId id="408" r:id="rId14"/>
    <p:sldId id="409" r:id="rId15"/>
    <p:sldId id="410" r:id="rId16"/>
    <p:sldId id="411" r:id="rId17"/>
    <p:sldId id="443" r:id="rId18"/>
    <p:sldId id="413" r:id="rId19"/>
    <p:sldId id="414" r:id="rId20"/>
    <p:sldId id="415" r:id="rId21"/>
    <p:sldId id="416" r:id="rId22"/>
    <p:sldId id="417" r:id="rId23"/>
    <p:sldId id="419" r:id="rId24"/>
    <p:sldId id="418" r:id="rId25"/>
    <p:sldId id="420" r:id="rId26"/>
    <p:sldId id="421" r:id="rId27"/>
    <p:sldId id="467" r:id="rId28"/>
    <p:sldId id="466" r:id="rId29"/>
    <p:sldId id="468" r:id="rId30"/>
    <p:sldId id="471" r:id="rId31"/>
    <p:sldId id="469" r:id="rId32"/>
    <p:sldId id="472" r:id="rId33"/>
    <p:sldId id="493" r:id="rId34"/>
    <p:sldId id="494" r:id="rId35"/>
    <p:sldId id="495" r:id="rId36"/>
    <p:sldId id="503" r:id="rId37"/>
    <p:sldId id="478" r:id="rId38"/>
    <p:sldId id="482" r:id="rId39"/>
    <p:sldId id="483" r:id="rId40"/>
    <p:sldId id="487" r:id="rId41"/>
    <p:sldId id="479" r:id="rId42"/>
    <p:sldId id="480" r:id="rId43"/>
    <p:sldId id="481" r:id="rId44"/>
    <p:sldId id="496" r:id="rId45"/>
    <p:sldId id="497" r:id="rId46"/>
    <p:sldId id="498" r:id="rId47"/>
    <p:sldId id="499" r:id="rId48"/>
    <p:sldId id="500" r:id="rId49"/>
    <p:sldId id="501" r:id="rId50"/>
    <p:sldId id="504" r:id="rId51"/>
    <p:sldId id="505" r:id="rId52"/>
    <p:sldId id="476" r:id="rId53"/>
    <p:sldId id="484" r:id="rId54"/>
    <p:sldId id="485" r:id="rId55"/>
    <p:sldId id="486" r:id="rId56"/>
    <p:sldId id="502" r:id="rId57"/>
    <p:sldId id="490" r:id="rId58"/>
    <p:sldId id="491" r:id="rId59"/>
    <p:sldId id="49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46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23" autoAdjust="0"/>
    <p:restoredTop sz="96485" autoAdjust="0"/>
  </p:normalViewPr>
  <p:slideViewPr>
    <p:cSldViewPr snapToGrid="0">
      <p:cViewPr varScale="1">
        <p:scale>
          <a:sx n="87" d="100"/>
          <a:sy n="87" d="100"/>
        </p:scale>
        <p:origin x="312" y="62"/>
      </p:cViewPr>
      <p:guideLst/>
    </p:cSldViewPr>
  </p:slideViewPr>
  <p:notesTextViewPr>
    <p:cViewPr>
      <p:scale>
        <a:sx n="1" d="1"/>
        <a:sy n="1" d="1"/>
      </p:scale>
      <p:origin x="0" y="0"/>
    </p:cViewPr>
  </p:notesTextViewPr>
  <p:sorterViewPr>
    <p:cViewPr>
      <p:scale>
        <a:sx n="80" d="100"/>
        <a:sy n="80" d="100"/>
      </p:scale>
      <p:origin x="0" y="-68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3114-AA4B-46C9-BB47-24A877AE2077}" type="datetimeFigureOut">
              <a:rPr lang="en-US" smtClean="0"/>
              <a:t>5/1/2018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6EBCC-3846-47C8-8B9A-DAEA9C9EA91D}" type="slidenum">
              <a:rPr lang="en-US" smtClean="0"/>
              <a:t>‹#›</a:t>
            </a:fld>
            <a:endParaRPr lang="en-US"/>
          </a:p>
        </p:txBody>
      </p:sp>
    </p:spTree>
    <p:extLst>
      <p:ext uri="{BB962C8B-B14F-4D97-AF65-F5344CB8AC3E}">
        <p14:creationId xmlns:p14="http://schemas.microsoft.com/office/powerpoint/2010/main" val="2643699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25014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a:spLocks noGrp="1" noRot="1" noChangeAspect="1"/>
          </p:cNvSpPr>
          <p:nvPr>
            <p:ph type="sldImg" idx="2"/>
          </p:nvPr>
        </p:nvSpPr>
        <p:spPr>
          <a:xfrm>
            <a:off x="71438" y="736600"/>
            <a:ext cx="6538912" cy="36782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7" name="Shape 447"/>
          <p:cNvSpPr txBox="1">
            <a:spLocks noGrp="1"/>
          </p:cNvSpPr>
          <p:nvPr>
            <p:ph type="body" idx="1"/>
          </p:nvPr>
        </p:nvSpPr>
        <p:spPr>
          <a:xfrm>
            <a:off x="668180" y="4660868"/>
            <a:ext cx="5345440" cy="441555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None/>
            </a:pPr>
            <a:endParaRPr sz="1200" b="0" i="0" u="none" strike="noStrike" cap="none" baseline="0">
              <a:solidFill>
                <a:schemeClr val="dk1"/>
              </a:solidFill>
              <a:latin typeface="Arial"/>
              <a:ea typeface="Arial"/>
              <a:cs typeface="Arial"/>
              <a:sym typeface="Arial"/>
            </a:endParaRPr>
          </a:p>
        </p:txBody>
      </p:sp>
      <p:sp>
        <p:nvSpPr>
          <p:cNvPr id="448" name="Shape 448"/>
          <p:cNvSpPr txBox="1">
            <a:spLocks noGrp="1"/>
          </p:cNvSpPr>
          <p:nvPr>
            <p:ph type="sldNum" idx="12"/>
          </p:nvPr>
        </p:nvSpPr>
        <p:spPr>
          <a:xfrm>
            <a:off x="3784809" y="9320030"/>
            <a:ext cx="2895446" cy="490617"/>
          </a:xfrm>
          <a:prstGeom prst="rect">
            <a:avLst/>
          </a:prstGeom>
          <a:noFill/>
          <a:ln>
            <a:noFill/>
          </a:ln>
        </p:spPr>
        <p:txBody>
          <a:bodyPr lIns="91425" tIns="45700" rIns="91425" bIns="45700" anchor="b" anchorCtr="0">
            <a:noAutofit/>
          </a:bodyPr>
          <a:lstStyle/>
          <a:p>
            <a:pPr>
              <a:buSzPct val="25000"/>
            </a:pPr>
            <a:fld id="{00000000-1234-1234-1234-123412341234}" type="slidenum">
              <a:rPr lang="de">
                <a:solidFill>
                  <a:prstClr val="black"/>
                </a:solidFill>
                <a:latin typeface="Arial"/>
                <a:ea typeface="Arial"/>
                <a:cs typeface="Arial"/>
                <a:sym typeface="Arial"/>
              </a:rPr>
              <a:pPr>
                <a:buSzPct val="25000"/>
              </a:pPr>
              <a:t>8</a:t>
            </a:fld>
            <a:endParaRPr lang="de">
              <a:solidFill>
                <a:prstClr val="black"/>
              </a:solidFill>
              <a:latin typeface="Arial"/>
              <a:ea typeface="Arial"/>
              <a:cs typeface="Arial"/>
              <a:sym typeface="Arial"/>
            </a:endParaRPr>
          </a:p>
        </p:txBody>
      </p:sp>
    </p:spTree>
    <p:extLst>
      <p:ext uri="{BB962C8B-B14F-4D97-AF65-F5344CB8AC3E}">
        <p14:creationId xmlns:p14="http://schemas.microsoft.com/office/powerpoint/2010/main" val="184704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a:ln>
            <a:headEnd/>
            <a:tailEnd/>
          </a:ln>
        </p:spPr>
      </p:sp>
      <p:sp>
        <p:nvSpPr>
          <p:cNvPr id="26626" name="Notes Placeholder 2"/>
          <p:cNvSpPr txBox="1">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spcBef>
                <a:spcPct val="0"/>
              </a:spcBef>
            </a:pPr>
            <a:endParaRPr lang="en-US" altLang="zh-CN" sz="1100">
              <a:latin typeface="Arial" charset="0"/>
              <a:ea typeface="宋体" charset="0"/>
            </a:endParaRPr>
          </a:p>
        </p:txBody>
      </p:sp>
    </p:spTree>
    <p:extLst>
      <p:ext uri="{BB962C8B-B14F-4D97-AF65-F5344CB8AC3E}">
        <p14:creationId xmlns:p14="http://schemas.microsoft.com/office/powerpoint/2010/main" val="4047888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5BBCB68-052E-DD4C-8F5C-52E85A275F09}"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93052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38474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Shape 877"/>
          <p:cNvSpPr>
            <a:spLocks noGrp="1" noRot="1" noChangeAspect="1"/>
          </p:cNvSpPr>
          <p:nvPr>
            <p:ph type="sldImg" idx="2"/>
          </p:nvPr>
        </p:nvSpPr>
        <p:spPr>
          <a:xfrm>
            <a:off x="71438" y="736600"/>
            <a:ext cx="6538912" cy="36782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78" name="Shape 878"/>
          <p:cNvSpPr txBox="1">
            <a:spLocks noGrp="1"/>
          </p:cNvSpPr>
          <p:nvPr>
            <p:ph type="body" idx="1"/>
          </p:nvPr>
        </p:nvSpPr>
        <p:spPr>
          <a:xfrm>
            <a:off x="668180" y="4660868"/>
            <a:ext cx="5345440" cy="441555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None/>
            </a:pPr>
            <a:endParaRPr sz="1200" b="0" i="0" u="none" strike="noStrike" cap="none" baseline="0" dirty="0">
              <a:solidFill>
                <a:schemeClr val="dk1"/>
              </a:solidFill>
              <a:latin typeface="Arial"/>
              <a:ea typeface="Arial"/>
              <a:cs typeface="Arial"/>
              <a:sym typeface="Arial"/>
            </a:endParaRPr>
          </a:p>
        </p:txBody>
      </p:sp>
      <p:sp>
        <p:nvSpPr>
          <p:cNvPr id="879" name="Shape 879"/>
          <p:cNvSpPr txBox="1">
            <a:spLocks noGrp="1"/>
          </p:cNvSpPr>
          <p:nvPr>
            <p:ph type="sldNum" idx="12"/>
          </p:nvPr>
        </p:nvSpPr>
        <p:spPr>
          <a:xfrm>
            <a:off x="3784809" y="9320030"/>
            <a:ext cx="2895446" cy="490617"/>
          </a:xfrm>
          <a:prstGeom prst="rect">
            <a:avLst/>
          </a:prstGeom>
          <a:noFill/>
          <a:ln>
            <a:noFill/>
          </a:ln>
        </p:spPr>
        <p:txBody>
          <a:bodyPr lIns="91425" tIns="45700" rIns="91425" bIns="45700" anchor="b" anchorCtr="0">
            <a:noAutofit/>
          </a:bodyPr>
          <a:lstStyle/>
          <a:p>
            <a:pPr>
              <a:buSzPct val="25000"/>
            </a:pPr>
            <a:fld id="{00000000-1234-1234-1234-123412341234}" type="slidenum">
              <a:rPr lang="de">
                <a:solidFill>
                  <a:prstClr val="black"/>
                </a:solidFill>
                <a:latin typeface="Arial"/>
                <a:ea typeface="Arial"/>
                <a:cs typeface="Arial"/>
                <a:sym typeface="Arial"/>
              </a:rPr>
              <a:pPr>
                <a:buSzPct val="25000"/>
              </a:pPr>
              <a:t>16</a:t>
            </a:fld>
            <a:endParaRPr lang="de">
              <a:solidFill>
                <a:prstClr val="black"/>
              </a:solidFill>
              <a:latin typeface="Arial"/>
              <a:ea typeface="Arial"/>
              <a:cs typeface="Arial"/>
              <a:sym typeface="Arial"/>
            </a:endParaRPr>
          </a:p>
        </p:txBody>
      </p:sp>
    </p:spTree>
    <p:extLst>
      <p:ext uri="{BB962C8B-B14F-4D97-AF65-F5344CB8AC3E}">
        <p14:creationId xmlns:p14="http://schemas.microsoft.com/office/powerpoint/2010/main" val="1450678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70455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6"/>
          <p:cNvSpPr>
            <a:spLocks noGrp="1" noChangeArrowheads="1"/>
          </p:cNvSpPr>
          <p:nvPr>
            <p:ph type="sldNum" sz="quarter"/>
          </p:nvPr>
        </p:nvSpPr>
        <p:spPr>
          <a:noFill/>
        </p:spPr>
        <p:txBody>
          <a:bodyPr/>
          <a:lstStyle>
            <a:lvl1pPr>
              <a:tabLst>
                <a:tab pos="723900" algn="l"/>
                <a:tab pos="1447800" algn="l"/>
                <a:tab pos="2171700" algn="l"/>
                <a:tab pos="2895600" algn="l"/>
              </a:tabLst>
              <a:defRPr sz="800" b="1">
                <a:solidFill>
                  <a:srgbClr val="000000"/>
                </a:solidFill>
                <a:latin typeface="Arial" pitchFamily="34" charset="0"/>
                <a:ea typeface="MS Gothic" pitchFamily="49" charset="-128"/>
              </a:defRPr>
            </a:lvl1pPr>
            <a:lvl2pPr>
              <a:tabLst>
                <a:tab pos="723900" algn="l"/>
                <a:tab pos="1447800" algn="l"/>
                <a:tab pos="2171700" algn="l"/>
                <a:tab pos="2895600" algn="l"/>
              </a:tabLst>
              <a:defRPr sz="800" b="1">
                <a:solidFill>
                  <a:srgbClr val="000000"/>
                </a:solidFill>
                <a:latin typeface="Arial" pitchFamily="34" charset="0"/>
                <a:ea typeface="MS Gothic" pitchFamily="49" charset="-128"/>
              </a:defRPr>
            </a:lvl2pPr>
            <a:lvl3pPr>
              <a:tabLst>
                <a:tab pos="723900" algn="l"/>
                <a:tab pos="1447800" algn="l"/>
                <a:tab pos="2171700" algn="l"/>
                <a:tab pos="2895600" algn="l"/>
              </a:tabLst>
              <a:defRPr sz="800" b="1">
                <a:solidFill>
                  <a:srgbClr val="000000"/>
                </a:solidFill>
                <a:latin typeface="Arial" pitchFamily="34" charset="0"/>
                <a:ea typeface="MS Gothic" pitchFamily="49" charset="-128"/>
              </a:defRPr>
            </a:lvl3pPr>
            <a:lvl4pPr>
              <a:tabLst>
                <a:tab pos="723900" algn="l"/>
                <a:tab pos="1447800" algn="l"/>
                <a:tab pos="2171700" algn="l"/>
                <a:tab pos="2895600" algn="l"/>
              </a:tabLst>
              <a:defRPr sz="800" b="1">
                <a:solidFill>
                  <a:srgbClr val="000000"/>
                </a:solidFill>
                <a:latin typeface="Arial" pitchFamily="34" charset="0"/>
                <a:ea typeface="MS Gothic" pitchFamily="49" charset="-128"/>
              </a:defRPr>
            </a:lvl4pPr>
            <a:lvl5pPr>
              <a:tabLst>
                <a:tab pos="723900" algn="l"/>
                <a:tab pos="1447800" algn="l"/>
                <a:tab pos="2171700" algn="l"/>
                <a:tab pos="2895600" algn="l"/>
              </a:tabLst>
              <a:defRPr sz="800" b="1">
                <a:solidFill>
                  <a:srgbClr val="000000"/>
                </a:solidFill>
                <a:latin typeface="Arial" pitchFamily="34" charset="0"/>
                <a:ea typeface="MS Gothic" pitchFamily="49"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sz="800" b="1">
                <a:solidFill>
                  <a:srgbClr val="000000"/>
                </a:solidFill>
                <a:latin typeface="Arial" pitchFamily="34" charset="0"/>
                <a:ea typeface="MS Gothic" pitchFamily="49"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sz="800" b="1">
                <a:solidFill>
                  <a:srgbClr val="000000"/>
                </a:solidFill>
                <a:latin typeface="Arial" pitchFamily="34" charset="0"/>
                <a:ea typeface="MS Gothic" pitchFamily="49"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sz="800" b="1">
                <a:solidFill>
                  <a:srgbClr val="000000"/>
                </a:solidFill>
                <a:latin typeface="Arial" pitchFamily="34" charset="0"/>
                <a:ea typeface="MS Gothic" pitchFamily="49"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723900" algn="l"/>
                <a:tab pos="1447800" algn="l"/>
                <a:tab pos="2171700" algn="l"/>
                <a:tab pos="2895600" algn="l"/>
              </a:tabLst>
              <a:defRPr sz="800" b="1">
                <a:solidFill>
                  <a:srgbClr val="000000"/>
                </a:solidFill>
                <a:latin typeface="Arial" pitchFamily="34" charset="0"/>
                <a:ea typeface="MS Gothic" pitchFamily="49" charset="-128"/>
              </a:defRPr>
            </a:lvl9pPr>
          </a:lstStyle>
          <a:p>
            <a:fld id="{924ED590-124F-4AB4-BAB0-D8136B417DD7}" type="slidenum">
              <a:rPr lang="en-US" sz="1200" b="0" smtClean="0"/>
              <a:pPr/>
              <a:t>20</a:t>
            </a:fld>
            <a:endParaRPr lang="en-US" sz="1200" b="0" dirty="0"/>
          </a:p>
        </p:txBody>
      </p:sp>
      <p:sp>
        <p:nvSpPr>
          <p:cNvPr id="43011" name="Text Box 1"/>
          <p:cNvSpPr txBox="1">
            <a:spLocks noChangeArrowheads="1"/>
          </p:cNvSpPr>
          <p:nvPr/>
        </p:nvSpPr>
        <p:spPr bwMode="auto">
          <a:xfrm>
            <a:off x="3884613" y="8685213"/>
            <a:ext cx="2967037" cy="452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9pPr>
          </a:lstStyle>
          <a:p>
            <a:pPr algn="r" eaLnBrk="1" hangingPunct="1">
              <a:buClrTx/>
              <a:buFontTx/>
              <a:buNone/>
            </a:pPr>
            <a:fld id="{561D2FD7-3BD0-49D6-BBCC-7D70231C3EEC}" type="slidenum">
              <a:rPr lang="en-US" sz="1200" b="0"/>
              <a:pPr algn="r" eaLnBrk="1" hangingPunct="1">
                <a:buClrTx/>
                <a:buFontTx/>
                <a:buNone/>
              </a:pPr>
              <a:t>20</a:t>
            </a:fld>
            <a:endParaRPr lang="en-US" sz="1200" b="0" dirty="0"/>
          </a:p>
        </p:txBody>
      </p:sp>
      <p:sp>
        <p:nvSpPr>
          <p:cNvPr id="43012" name="Text Box 2"/>
          <p:cNvSpPr txBox="1">
            <a:spLocks noChangeArrowheads="1"/>
          </p:cNvSpPr>
          <p:nvPr/>
        </p:nvSpPr>
        <p:spPr bwMode="auto">
          <a:xfrm>
            <a:off x="3884613" y="8685213"/>
            <a:ext cx="296862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5pPr>
            <a:lvl6pPr marL="25146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6pPr>
            <a:lvl7pPr marL="29718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7pPr>
            <a:lvl8pPr marL="34290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8pPr>
            <a:lvl9pPr marL="3886200" indent="-228600" defTabSz="457200" eaLnBrk="0" fontAlgn="base" hangingPunct="0">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800" b="1">
                <a:solidFill>
                  <a:srgbClr val="000000"/>
                </a:solidFill>
                <a:latin typeface="Arial" pitchFamily="34" charset="0"/>
                <a:ea typeface="MS Gothic" pitchFamily="49" charset="-128"/>
              </a:defRPr>
            </a:lvl9pPr>
          </a:lstStyle>
          <a:p>
            <a:pPr algn="r" eaLnBrk="1" hangingPunct="1">
              <a:buClrTx/>
              <a:buFontTx/>
              <a:buNone/>
            </a:pPr>
            <a:fld id="{C27DCE2E-101F-4D97-9E69-6FF7F76AB6C2}" type="slidenum">
              <a:rPr lang="en-US" sz="1200" b="0"/>
              <a:pPr algn="r" eaLnBrk="1" hangingPunct="1">
                <a:buClrTx/>
                <a:buFontTx/>
                <a:buNone/>
              </a:pPr>
              <a:t>20</a:t>
            </a:fld>
            <a:endParaRPr lang="en-US" sz="1200" b="0" dirty="0"/>
          </a:p>
        </p:txBody>
      </p:sp>
      <p:sp>
        <p:nvSpPr>
          <p:cNvPr id="43013" name="Rectangle 3"/>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4" name="Rectangle 4"/>
          <p:cNvSpPr>
            <a:spLocks noGrp="1" noChangeArrowheads="1"/>
          </p:cNvSpPr>
          <p:nvPr>
            <p:ph type="body" idx="1"/>
          </p:nvPr>
        </p:nvSpPr>
        <p:spPr>
          <a:xfrm>
            <a:off x="685800" y="4295775"/>
            <a:ext cx="5481638" cy="42037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t"/>
          <a:lstStyle/>
          <a:p>
            <a:r>
              <a:rPr lang="en-US" b="1" dirty="0">
                <a:latin typeface="+mn-lt"/>
              </a:rPr>
              <a:t>Abstract</a:t>
            </a:r>
          </a:p>
          <a:p>
            <a:r>
              <a:rPr lang="en-US" dirty="0">
                <a:latin typeface="+mn-lt"/>
              </a:rPr>
              <a:t>A key feature of any Cloud infrastructure is to provide auditing capabilities for compliance with security, operational and business processes. </a:t>
            </a:r>
          </a:p>
          <a:p>
            <a:endParaRPr lang="en-US" dirty="0">
              <a:latin typeface="+mn-lt"/>
            </a:endParaRPr>
          </a:p>
          <a:p>
            <a:r>
              <a:rPr lang="en-US" dirty="0">
                <a:latin typeface="+mn-lt"/>
              </a:rPr>
              <a:t>In this talk we provide an overview of the recent enhancements made in OpenStack projects to support API and security auditing using the DMTF Cloud Auditing Data Federation (CADF) standard. </a:t>
            </a:r>
          </a:p>
          <a:p>
            <a:endParaRPr lang="en-US" dirty="0">
              <a:latin typeface="+mn-lt"/>
            </a:endParaRPr>
          </a:p>
          <a:p>
            <a:r>
              <a:rPr lang="en-US" dirty="0">
                <a:latin typeface="+mn-lt"/>
              </a:rPr>
              <a:t>We will describe how auditing is seamlessly enabled for Nova, Glance, Swift, Cinder, Neutron and Keystone and illustrate what is audited, where it is stored, what the records contain and how this supports compliance. </a:t>
            </a:r>
          </a:p>
          <a:p>
            <a:endParaRPr lang="en-US" dirty="0">
              <a:latin typeface="+mn-lt"/>
            </a:endParaRPr>
          </a:p>
          <a:p>
            <a:r>
              <a:rPr lang="en-US" dirty="0">
                <a:latin typeface="+mn-lt"/>
              </a:rPr>
              <a:t>We will finish by presenting some possible future directions such as extending the use of CADF beyond audit to facilitate event correlation and federation across multiple tiers.</a:t>
            </a:r>
          </a:p>
        </p:txBody>
      </p:sp>
    </p:spTree>
    <p:extLst>
      <p:ext uri="{BB962C8B-B14F-4D97-AF65-F5344CB8AC3E}">
        <p14:creationId xmlns:p14="http://schemas.microsoft.com/office/powerpoint/2010/main" val="2593421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Create a best practice reusing </a:t>
            </a:r>
            <a:r>
              <a:rPr lang="en-US" dirty="0" err="1"/>
              <a:t>OpenSource</a:t>
            </a:r>
            <a:r>
              <a:rPr lang="en-US" dirty="0"/>
              <a:t>, SDOs, service providers experience</a:t>
            </a:r>
          </a:p>
          <a:p>
            <a:pPr lvl="1"/>
            <a:r>
              <a:rPr lang="en-US" dirty="0"/>
              <a:t>Facility to validate and certify the vendor deliverables based on the best practice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D66E9A-5678-4100-AC94-08F508DFE4F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7817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5.xml"/><Relationship Id="rId4" Type="http://schemas.openxmlformats.org/officeDocument/2006/relationships/image" Target="../media/image52.png"/></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978729"/>
          </a:xfrm>
          <a:noFill/>
        </p:spPr>
        <p:txBody>
          <a:bodyPr wrap="square" rtlCol="0" anchor="t"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3" name="Subtitle 2"/>
          <p:cNvSpPr>
            <a:spLocks noGrp="1"/>
          </p:cNvSpPr>
          <p:nvPr>
            <p:ph type="subTitle" idx="1" hasCustomPrompt="1"/>
          </p:nvPr>
        </p:nvSpPr>
        <p:spPr>
          <a:xfrm>
            <a:off x="609600" y="3987905"/>
            <a:ext cx="5575299"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3"/>
            <a:ext cx="5565949" cy="582613"/>
          </a:xfrm>
        </p:spPr>
        <p:txBody>
          <a:bodyPr/>
          <a:lstStyle>
            <a:lvl1pPr marL="0" indent="0" algn="l" defTabSz="914400" rtl="0" eaLnBrk="1" latinLnBrk="0" hangingPunct="1">
              <a:spcBef>
                <a:spcPct val="20000"/>
              </a:spcBef>
              <a:buClr>
                <a:schemeClr val="accent2"/>
              </a:buClr>
              <a:buSzPct val="85000"/>
              <a:buFont typeface="Arial" pitchFamily="34" charset="0"/>
              <a:buNone/>
              <a:tabLst>
                <a:tab pos="2514600" algn="l"/>
              </a:tabLst>
              <a:defRPr lang="en-US" sz="180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721158" y="6383806"/>
            <a:ext cx="3925293" cy="319700"/>
          </a:xfrm>
          <a:prstGeom prst="rect">
            <a:avLst/>
          </a:prstGeom>
        </p:spPr>
      </p:pic>
      <p:sp>
        <p:nvSpPr>
          <p:cNvPr id="9" name="Content Placeholder 8"/>
          <p:cNvSpPr>
            <a:spLocks noGrp="1"/>
          </p:cNvSpPr>
          <p:nvPr>
            <p:ph sz="quarter" idx="11" hasCustomPrompt="1"/>
          </p:nvPr>
        </p:nvSpPr>
        <p:spPr>
          <a:xfrm>
            <a:off x="609601" y="671514"/>
            <a:ext cx="5484284" cy="822325"/>
          </a:xfrm>
        </p:spPr>
        <p:txBody>
          <a:bodyPr/>
          <a:lstStyle>
            <a:lvl1pPr marL="0" indent="0" defTabSz="914400">
              <a:buFontTx/>
              <a:buNone/>
              <a:defRPr sz="2400" b="1" cap="all" baseline="0">
                <a:solidFill>
                  <a:schemeClr val="bg1"/>
                </a:solidFill>
              </a:defRPr>
            </a:lvl1pPr>
          </a:lstStyle>
          <a:p>
            <a:pPr defTabSz="914400"/>
            <a:r>
              <a:rPr lang="en-GB" sz="2800" dirty="0">
                <a:solidFill>
                  <a:schemeClr val="bg1"/>
                </a:solidFill>
              </a:rPr>
              <a:t>Click to edit master title style</a:t>
            </a:r>
          </a:p>
        </p:txBody>
      </p:sp>
    </p:spTree>
    <p:extLst>
      <p:ext uri="{BB962C8B-B14F-4D97-AF65-F5344CB8AC3E}">
        <p14:creationId xmlns:p14="http://schemas.microsoft.com/office/powerpoint/2010/main" val="182941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eal-time inventory divider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4" name="Title 1"/>
          <p:cNvSpPr>
            <a:spLocks noGrp="1"/>
          </p:cNvSpPr>
          <p:nvPr>
            <p:ph type="ctrTitle" hasCustomPrompt="1"/>
          </p:nvPr>
        </p:nvSpPr>
        <p:spPr>
          <a:xfrm>
            <a:off x="609601" y="2286059"/>
            <a:ext cx="5508977" cy="978729"/>
          </a:xfrm>
          <a:noFill/>
        </p:spPr>
        <p:txBody>
          <a:bodyPr wrap="square" rtlCol="0" anchor="b"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5" name="Subtitle 2"/>
          <p:cNvSpPr>
            <a:spLocks noGrp="1"/>
          </p:cNvSpPr>
          <p:nvPr>
            <p:ph type="subTitle" idx="1" hasCustomPrompt="1"/>
          </p:nvPr>
        </p:nvSpPr>
        <p:spPr>
          <a:xfrm>
            <a:off x="609601" y="3599110"/>
            <a:ext cx="5508977"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13327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978729"/>
          </a:xfrm>
          <a:noFill/>
        </p:spPr>
        <p:txBody>
          <a:bodyPr wrap="square" rtlCol="0" anchor="t"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3" name="Subtitle 2"/>
          <p:cNvSpPr>
            <a:spLocks noGrp="1"/>
          </p:cNvSpPr>
          <p:nvPr>
            <p:ph type="subTitle" idx="1" hasCustomPrompt="1"/>
          </p:nvPr>
        </p:nvSpPr>
        <p:spPr>
          <a:xfrm>
            <a:off x="609600" y="3987905"/>
            <a:ext cx="5575299"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3"/>
            <a:ext cx="5565949" cy="582613"/>
          </a:xfrm>
        </p:spPr>
        <p:txBody>
          <a:bodyPr/>
          <a:lstStyle>
            <a:lvl1pPr marL="0" indent="0" algn="l" defTabSz="914400" rtl="0" eaLnBrk="1" latinLnBrk="0" hangingPunct="1">
              <a:spcBef>
                <a:spcPct val="20000"/>
              </a:spcBef>
              <a:buClr>
                <a:schemeClr val="accent2"/>
              </a:buClr>
              <a:buSzPct val="85000"/>
              <a:buFont typeface="Arial" pitchFamily="34" charset="0"/>
              <a:buNone/>
              <a:tabLst>
                <a:tab pos="2514600" algn="l"/>
              </a:tabLst>
              <a:defRPr lang="en-US" sz="180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userDrawn="1"/>
        </p:nvPicPr>
        <p:blipFill>
          <a:blip r:embed="rId3"/>
          <a:stretch>
            <a:fillRect/>
          </a:stretch>
        </p:blipFill>
        <p:spPr bwMode="black">
          <a:xfrm>
            <a:off x="721158" y="6383806"/>
            <a:ext cx="3925293" cy="319700"/>
          </a:xfrm>
          <a:prstGeom prst="rect">
            <a:avLst/>
          </a:prstGeom>
        </p:spPr>
      </p:pic>
    </p:spTree>
    <p:extLst>
      <p:ext uri="{BB962C8B-B14F-4D97-AF65-F5344CB8AC3E}">
        <p14:creationId xmlns:p14="http://schemas.microsoft.com/office/powerpoint/2010/main" val="334911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8"/>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3"/>
            <a:ext cx="10972800" cy="4713287"/>
          </a:xfrm>
        </p:spPr>
        <p:txBody>
          <a:bodyPr/>
          <a:lstStyle>
            <a:lvl1pPr marL="287338" indent="-287338">
              <a:buClr>
                <a:schemeClr val="accent3"/>
              </a:buClr>
              <a:buSzPct val="100000"/>
              <a:buFont typeface="Arial" panose="020B0604020202020204" pitchFamily="34" charset="0"/>
              <a:buChar char="•"/>
              <a:defRPr/>
            </a:lvl1pPr>
            <a:lvl2pPr marL="515938" indent="-228600">
              <a:buClr>
                <a:schemeClr val="accent3"/>
              </a:buClr>
              <a:buSzPct val="100000"/>
              <a:buFont typeface="Arial" panose="020B0604020202020204" pitchFamily="34" charset="0"/>
              <a:buChar char="•"/>
              <a:defRPr/>
            </a:lvl2pPr>
            <a:lvl3pPr marL="685800" indent="-169863">
              <a:buClr>
                <a:schemeClr val="accent3"/>
              </a:buClr>
              <a:buSzPct val="100000"/>
              <a:buFont typeface="Arial" panose="020B0604020202020204" pitchFamily="34" charset="0"/>
              <a:buChar char="•"/>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6" name="Straight Connector 5"/>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534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with custom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4" name="Content Placeholder 2"/>
          <p:cNvSpPr>
            <a:spLocks noGrp="1"/>
          </p:cNvSpPr>
          <p:nvPr>
            <p:ph idx="1"/>
          </p:nvPr>
        </p:nvSpPr>
        <p:spPr>
          <a:xfrm>
            <a:off x="609600" y="1268413"/>
            <a:ext cx="6799384" cy="4713287"/>
          </a:xfrm>
        </p:spPr>
        <p:txBody>
          <a:bodyPr/>
          <a:lstStyle>
            <a:lvl1pPr marL="287338" indent="-287338">
              <a:buClr>
                <a:schemeClr val="accent3"/>
              </a:buClr>
              <a:buSzPct val="100000"/>
              <a:defRPr/>
            </a:lvl1pPr>
            <a:lvl2pPr marL="515938" indent="-228600">
              <a:buClr>
                <a:schemeClr val="accent3"/>
              </a:buClr>
              <a:buSzPct val="100000"/>
              <a:defRPr/>
            </a:lvl2pPr>
            <a:lvl3pPr>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5" name="Straight Connector 4"/>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0242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2 Colum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3"/>
            <a:ext cx="5459941" cy="4713287"/>
          </a:xfrm>
        </p:spPr>
        <p:txBody>
          <a:bodyPr/>
          <a:lstStyle>
            <a:lvl1pPr marL="287338" indent="-287338">
              <a:buClr>
                <a:schemeClr val="accent3"/>
              </a:buClr>
              <a:buSzPct val="100000"/>
              <a:defRPr/>
            </a:lvl1pPr>
            <a:lvl2pPr marL="515938" indent="-228600">
              <a:buClr>
                <a:schemeClr val="accent3"/>
              </a:buClr>
              <a:buSzPct val="100000"/>
              <a:defRPr/>
            </a:lvl2pPr>
            <a:lvl3pPr marL="685800" indent="-169863">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sp>
        <p:nvSpPr>
          <p:cNvPr id="7" name="Content Placeholder 2"/>
          <p:cNvSpPr>
            <a:spLocks noGrp="1"/>
          </p:cNvSpPr>
          <p:nvPr>
            <p:ph idx="12"/>
          </p:nvPr>
        </p:nvSpPr>
        <p:spPr>
          <a:xfrm>
            <a:off x="6093885" y="1268413"/>
            <a:ext cx="5488516" cy="4713287"/>
          </a:xfrm>
        </p:spPr>
        <p:txBody>
          <a:bodyPr/>
          <a:lstStyle>
            <a:lvl1pPr marL="230188" indent="-230188">
              <a:buClr>
                <a:schemeClr val="accent1"/>
              </a:buClr>
              <a:buSzPct val="100000"/>
              <a:defRPr lang="en-US" sz="2400" b="0" kern="1200" dirty="0" smtClean="0">
                <a:solidFill>
                  <a:schemeClr val="tx2"/>
                </a:solidFill>
                <a:latin typeface="Arial" pitchFamily="34" charset="0"/>
                <a:ea typeface="+mn-ea"/>
                <a:cs typeface="Arial" pitchFamily="34" charset="0"/>
              </a:defRPr>
            </a:lvl1pPr>
            <a:lvl2pPr marL="576263" indent="-288925">
              <a:buClr>
                <a:schemeClr val="accent1"/>
              </a:buClr>
              <a:buSzPct val="100000"/>
              <a:defRPr lang="en-US" sz="2000" b="0" kern="1200" dirty="0" smtClean="0">
                <a:solidFill>
                  <a:schemeClr val="tx2"/>
                </a:solidFill>
                <a:latin typeface="Arial" pitchFamily="34" charset="0"/>
                <a:ea typeface="+mn-ea"/>
                <a:cs typeface="Arial" pitchFamily="34" charset="0"/>
              </a:defRPr>
            </a:lvl2pPr>
            <a:lvl3pPr marL="801687" indent="-285750">
              <a:buClr>
                <a:schemeClr val="accent1"/>
              </a:buClr>
              <a:buSzPct val="100000"/>
              <a:defRPr lang="en-US" sz="1800" b="0" kern="1200" dirty="0" smtClean="0">
                <a:solidFill>
                  <a:schemeClr val="tx2"/>
                </a:solidFill>
                <a:latin typeface="Arial" pitchFamily="34" charset="0"/>
                <a:ea typeface="+mn-ea"/>
                <a:cs typeface="Arial" pitchFamily="34" charset="0"/>
              </a:defRPr>
            </a:lvl3pPr>
            <a:lvl4pPr>
              <a:buSzPct val="85000"/>
              <a:defRPr/>
            </a:lvl4pPr>
            <a:lvl5pPr>
              <a:buSzPct val="85000"/>
              <a:defRPr/>
            </a:lvl5pPr>
          </a:lstStyle>
          <a:p>
            <a:pPr marL="287338" lvl="0" indent="-287338" algn="l" defTabSz="457200" rtl="0" eaLnBrk="1" latinLnBrk="0" hangingPunct="1">
              <a:spcBef>
                <a:spcPts val="1200"/>
              </a:spcBef>
              <a:spcAft>
                <a:spcPts val="0"/>
              </a:spcAft>
              <a:buClr>
                <a:schemeClr val="accent3"/>
              </a:buClr>
              <a:buSzPct val="100000"/>
              <a:buFont typeface="Arial" panose="020B0604020202020204" pitchFamily="34" charset="0"/>
              <a:buChar char="•"/>
            </a:pPr>
            <a:r>
              <a:rPr lang="en-US"/>
              <a:t>Click to edit Master text styles</a:t>
            </a:r>
          </a:p>
          <a:p>
            <a:pPr marL="287338" lvl="1" indent="-287338" algn="l" defTabSz="457200" rtl="0" eaLnBrk="1" latinLnBrk="0" hangingPunct="1">
              <a:spcBef>
                <a:spcPts val="1200"/>
              </a:spcBef>
              <a:spcAft>
                <a:spcPts val="0"/>
              </a:spcAft>
              <a:buClr>
                <a:schemeClr val="accent3"/>
              </a:buClr>
              <a:buSzPct val="100000"/>
              <a:buFont typeface="Arial" panose="020B0604020202020204" pitchFamily="34" charset="0"/>
              <a:buChar char="•"/>
            </a:pPr>
            <a:r>
              <a:rPr lang="en-US"/>
              <a:t>Second level</a:t>
            </a:r>
          </a:p>
          <a:p>
            <a:pPr marL="287338" lvl="2" indent="-287338" algn="l" defTabSz="457200" rtl="0" eaLnBrk="1" latinLnBrk="0" hangingPunct="1">
              <a:spcBef>
                <a:spcPts val="1200"/>
              </a:spcBef>
              <a:spcAft>
                <a:spcPts val="0"/>
              </a:spcAft>
              <a:buClr>
                <a:schemeClr val="accent3"/>
              </a:buClr>
              <a:buSzPct val="100000"/>
              <a:buFont typeface="Arial" panose="020B0604020202020204" pitchFamily="34" charset="0"/>
              <a:buChar char="•"/>
            </a:pPr>
            <a:r>
              <a:rPr lang="en-US"/>
              <a:t>Third level</a:t>
            </a:r>
          </a:p>
        </p:txBody>
      </p:sp>
      <p:cxnSp>
        <p:nvCxnSpPr>
          <p:cNvPr id="5" name="Straight Connector 4"/>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371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cxnSp>
        <p:nvCxnSpPr>
          <p:cNvPr id="3" name="Straight Connector 2"/>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166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Utilit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3"/>
            <a:ext cx="6799384" cy="4713287"/>
          </a:xfrm>
        </p:spPr>
        <p:txBody>
          <a:bodyPr/>
          <a:lstStyle>
            <a:lvl1pPr marL="287338" indent="-287338">
              <a:buClr>
                <a:schemeClr val="accent3"/>
              </a:buClr>
              <a:buSzPct val="100000"/>
              <a:defRPr/>
            </a:lvl1pPr>
            <a:lvl2pPr marL="515938" indent="-228600">
              <a:buClr>
                <a:schemeClr val="accent3"/>
              </a:buClr>
              <a:buSzPct val="100000"/>
              <a:defRPr/>
            </a:lvl2pPr>
            <a:lvl3pPr>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5" name="Straight Connector 4"/>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70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a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5477"/>
            <a:ext cx="10972800" cy="750432"/>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4" name="Table Placeholder 3"/>
          <p:cNvSpPr>
            <a:spLocks noGrp="1"/>
          </p:cNvSpPr>
          <p:nvPr>
            <p:ph type="tbl" sz="quarter" idx="10"/>
          </p:nvPr>
        </p:nvSpPr>
        <p:spPr>
          <a:xfrm>
            <a:off x="609600" y="1268412"/>
            <a:ext cx="10960608" cy="2160588"/>
          </a:xfrm>
        </p:spPr>
        <p:txBody>
          <a:bodyPr rtlCol="0">
            <a:noAutofit/>
          </a:bodyPr>
          <a:lstStyle>
            <a:lvl1pPr marL="0" indent="0">
              <a:buNone/>
              <a:defRPr/>
            </a:lvl1pPr>
          </a:lstStyle>
          <a:p>
            <a:pPr lvl="0"/>
            <a:r>
              <a:rPr lang="en-US" noProof="0" dirty="0"/>
              <a:t>Click icon to add table</a:t>
            </a:r>
          </a:p>
        </p:txBody>
      </p:sp>
      <p:cxnSp>
        <p:nvCxnSpPr>
          <p:cNvPr id="5" name="Straight Connector 4"/>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906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Blank with X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userDrawn="1"/>
        </p:nvSpPr>
        <p:spPr>
          <a:xfrm>
            <a:off x="5727369" y="6426337"/>
            <a:ext cx="3581400" cy="307777"/>
          </a:xfrm>
          <a:prstGeom prst="rect">
            <a:avLst/>
          </a:prstGeom>
          <a:noFill/>
        </p:spPr>
        <p:txBody>
          <a:bodyPr wrap="none" anchor="b">
            <a:spAutoFit/>
          </a:bodyPr>
          <a:lstStyle/>
          <a:p>
            <a:pPr defTabSz="914363">
              <a:tabLst>
                <a:tab pos="2577600" algn="l"/>
              </a:tabLst>
              <a:defRPr/>
            </a:pPr>
            <a:r>
              <a:rPr lang="en-US" sz="700">
                <a:solidFill>
                  <a:srgbClr val="808084"/>
                </a:solidFill>
                <a:cs typeface="Arial" pitchFamily="34" charset="0"/>
              </a:rPr>
              <a:t>Information Security Level 1 – Confidential</a:t>
            </a:r>
          </a:p>
          <a:p>
            <a:pPr defTabSz="914363">
              <a:tabLst>
                <a:tab pos="2577600" algn="l"/>
              </a:tabLst>
              <a:defRPr/>
            </a:pPr>
            <a:r>
              <a:rPr lang="en-US" sz="700">
                <a:solidFill>
                  <a:srgbClr val="808084"/>
                </a:solidFill>
                <a:cs typeface="Arial" pitchFamily="34" charset="0"/>
              </a:rPr>
              <a:t>© 2015 – Proprietary and Confidential Information of Amdocs</a:t>
            </a:r>
            <a:endParaRPr lang="en-US" sz="700" dirty="0">
              <a:solidFill>
                <a:srgbClr val="808084"/>
              </a:solidFill>
              <a:cs typeface="Arial" pitchFamily="34" charset="0"/>
            </a:endParaRPr>
          </a:p>
        </p:txBody>
      </p:sp>
      <p:sp>
        <p:nvSpPr>
          <p:cNvPr id="6" name="Slide Number Placeholder 4"/>
          <p:cNvSpPr txBox="1">
            <a:spLocks/>
          </p:cNvSpPr>
          <p:nvPr userDrawn="1"/>
        </p:nvSpPr>
        <p:spPr bwMode="white">
          <a:xfrm>
            <a:off x="329183" y="6503138"/>
            <a:ext cx="719895" cy="276999"/>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sz="1200">
                <a:solidFill>
                  <a:srgbClr val="808084"/>
                </a:solidFill>
              </a:rPr>
              <a:pPr/>
              <a:t>‹#›</a:t>
            </a:fld>
            <a:endParaRPr sz="1200" dirty="0">
              <a:solidFill>
                <a:srgbClr val="808084"/>
              </a:solidFill>
            </a:endParaRPr>
          </a:p>
        </p:txBody>
      </p:sp>
      <p:pic>
        <p:nvPicPr>
          <p:cNvPr id="48" name="Picture 47"/>
          <p:cNvPicPr>
            <a:picLocks noChangeAspect="1"/>
          </p:cNvPicPr>
          <p:nvPr userDrawn="1"/>
        </p:nvPicPr>
        <p:blipFill>
          <a:blip r:embed="rId3"/>
          <a:stretch>
            <a:fillRect/>
          </a:stretch>
        </p:blipFill>
        <p:spPr bwMode="black">
          <a:xfrm>
            <a:off x="1157083" y="6383806"/>
            <a:ext cx="3925293" cy="319700"/>
          </a:xfrm>
          <a:prstGeom prst="rect">
            <a:avLst/>
          </a:prstGeom>
        </p:spPr>
      </p:pic>
    </p:spTree>
    <p:extLst>
      <p:ext uri="{BB962C8B-B14F-4D97-AF65-F5344CB8AC3E}">
        <p14:creationId xmlns:p14="http://schemas.microsoft.com/office/powerpoint/2010/main" val="385615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Blank">
    <p:bg bwMode="gray">
      <p:bgPr>
        <a:solidFill>
          <a:schemeClr val="bg1"/>
        </a:solidFill>
        <a:effectLst/>
      </p:bgPr>
    </p:bg>
    <p:spTree>
      <p:nvGrpSpPr>
        <p:cNvPr id="1" name=""/>
        <p:cNvGrpSpPr/>
        <p:nvPr/>
      </p:nvGrpSpPr>
      <p:grpSpPr>
        <a:xfrm>
          <a:off x="0" y="0"/>
          <a:ext cx="0" cy="0"/>
          <a:chOff x="0" y="0"/>
          <a:chExt cx="0" cy="0"/>
        </a:xfrm>
      </p:grpSpPr>
      <p:sp>
        <p:nvSpPr>
          <p:cNvPr id="5" name="TextBox 4"/>
          <p:cNvSpPr txBox="1"/>
          <p:nvPr userDrawn="1"/>
        </p:nvSpPr>
        <p:spPr>
          <a:xfrm>
            <a:off x="5727369" y="6426337"/>
            <a:ext cx="3581400" cy="307777"/>
          </a:xfrm>
          <a:prstGeom prst="rect">
            <a:avLst/>
          </a:prstGeom>
          <a:noFill/>
        </p:spPr>
        <p:txBody>
          <a:bodyPr wrap="none" anchor="b">
            <a:spAutoFit/>
          </a:bodyPr>
          <a:lstStyle/>
          <a:p>
            <a:pPr defTabSz="914363">
              <a:tabLst>
                <a:tab pos="2577600" algn="l"/>
              </a:tabLst>
              <a:defRPr/>
            </a:pPr>
            <a:r>
              <a:rPr lang="en-US" sz="700">
                <a:solidFill>
                  <a:srgbClr val="808084"/>
                </a:solidFill>
                <a:cs typeface="Arial" pitchFamily="34" charset="0"/>
              </a:rPr>
              <a:t>Information Security Level 1 – Confidential</a:t>
            </a:r>
          </a:p>
          <a:p>
            <a:pPr defTabSz="914363">
              <a:tabLst>
                <a:tab pos="2577600" algn="l"/>
              </a:tabLst>
              <a:defRPr/>
            </a:pPr>
            <a:r>
              <a:rPr lang="en-US" sz="700">
                <a:solidFill>
                  <a:srgbClr val="808084"/>
                </a:solidFill>
                <a:cs typeface="Arial" pitchFamily="34" charset="0"/>
              </a:rPr>
              <a:t>© 2015 – Proprietary and Confidential Information of Amdocs</a:t>
            </a:r>
            <a:endParaRPr lang="en-US" sz="700" dirty="0">
              <a:solidFill>
                <a:srgbClr val="808084"/>
              </a:solidFill>
              <a:cs typeface="Arial" pitchFamily="34" charset="0"/>
            </a:endParaRPr>
          </a:p>
        </p:txBody>
      </p:sp>
      <p:sp>
        <p:nvSpPr>
          <p:cNvPr id="6" name="Slide Number Placeholder 4"/>
          <p:cNvSpPr txBox="1">
            <a:spLocks/>
          </p:cNvSpPr>
          <p:nvPr userDrawn="1"/>
        </p:nvSpPr>
        <p:spPr bwMode="white">
          <a:xfrm>
            <a:off x="329183" y="6503138"/>
            <a:ext cx="719895" cy="276999"/>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sz="1200">
                <a:solidFill>
                  <a:srgbClr val="808084"/>
                </a:solidFill>
              </a:rPr>
              <a:pPr/>
              <a:t>‹#›</a:t>
            </a:fld>
            <a:endParaRPr sz="1200" dirty="0">
              <a:solidFill>
                <a:srgbClr val="808084"/>
              </a:solidFill>
            </a:endParaRPr>
          </a:p>
        </p:txBody>
      </p:sp>
      <p:pic>
        <p:nvPicPr>
          <p:cNvPr id="48" name="Picture 47"/>
          <p:cNvPicPr>
            <a:picLocks noChangeAspect="1"/>
          </p:cNvPicPr>
          <p:nvPr userDrawn="1"/>
        </p:nvPicPr>
        <p:blipFill>
          <a:blip r:embed="rId2"/>
          <a:stretch>
            <a:fillRect/>
          </a:stretch>
        </p:blipFill>
        <p:spPr bwMode="black">
          <a:xfrm>
            <a:off x="1157083" y="6383806"/>
            <a:ext cx="3925293" cy="319700"/>
          </a:xfrm>
          <a:prstGeom prst="rect">
            <a:avLst/>
          </a:prstGeom>
        </p:spPr>
      </p:pic>
    </p:spTree>
    <p:extLst>
      <p:ext uri="{BB962C8B-B14F-4D97-AF65-F5344CB8AC3E}">
        <p14:creationId xmlns:p14="http://schemas.microsoft.com/office/powerpoint/2010/main" val="72977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lternate Divider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609600" y="2305807"/>
            <a:ext cx="6434667" cy="958980"/>
          </a:xfrm>
        </p:spPr>
        <p:txBody>
          <a:bodyPr vert="horz" lIns="91440" tIns="45720" rIns="91440" bIns="45720" rtlCol="0" anchor="b" anchorCtr="0">
            <a:noAutofit/>
          </a:bodyPr>
          <a:lstStyle>
            <a:lvl1pPr>
              <a:defRPr lang="en-US" sz="3200" dirty="0"/>
            </a:lvl1pPr>
          </a:lstStyle>
          <a:p>
            <a:pPr lvl="0"/>
            <a:r>
              <a:rPr lang="ga-IE" dirty="0"/>
              <a:t>Click to edit master </a:t>
            </a:r>
            <a:br>
              <a:rPr lang="en-US" dirty="0"/>
            </a:br>
            <a:r>
              <a:rPr lang="ga-IE" dirty="0"/>
              <a:t>title style</a:t>
            </a:r>
            <a:endParaRPr lang="en-US" dirty="0"/>
          </a:p>
        </p:txBody>
      </p:sp>
      <p:sp>
        <p:nvSpPr>
          <p:cNvPr id="7" name="Subtitle 2"/>
          <p:cNvSpPr>
            <a:spLocks noGrp="1"/>
          </p:cNvSpPr>
          <p:nvPr>
            <p:ph type="subTitle" idx="1" hasCustomPrompt="1"/>
          </p:nvPr>
        </p:nvSpPr>
        <p:spPr>
          <a:xfrm>
            <a:off x="609600" y="3599110"/>
            <a:ext cx="6434667"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227687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ynamic Service def divider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4" name="Title 1"/>
          <p:cNvSpPr>
            <a:spLocks noGrp="1"/>
          </p:cNvSpPr>
          <p:nvPr>
            <p:ph type="ctrTitle" hasCustomPrompt="1"/>
          </p:nvPr>
        </p:nvSpPr>
        <p:spPr>
          <a:xfrm>
            <a:off x="609601" y="2286059"/>
            <a:ext cx="5508977" cy="978729"/>
          </a:xfrm>
          <a:noFill/>
        </p:spPr>
        <p:txBody>
          <a:bodyPr wrap="square" rtlCol="0" anchor="b"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5" name="Subtitle 2"/>
          <p:cNvSpPr>
            <a:spLocks noGrp="1"/>
          </p:cNvSpPr>
          <p:nvPr>
            <p:ph type="subTitle" idx="1" hasCustomPrompt="1"/>
          </p:nvPr>
        </p:nvSpPr>
        <p:spPr>
          <a:xfrm>
            <a:off x="609601" y="3599110"/>
            <a:ext cx="5508977"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338431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ank You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800" dirty="0">
              <a:solidFill>
                <a:srgbClr val="FFFFFF"/>
              </a:solidFill>
            </a:endParaRPr>
          </a:p>
        </p:txBody>
      </p:sp>
      <p:sp>
        <p:nvSpPr>
          <p:cNvPr id="4" name="Title 1"/>
          <p:cNvSpPr>
            <a:spLocks noGrp="1"/>
          </p:cNvSpPr>
          <p:nvPr>
            <p:ph type="ctrTitle" hasCustomPrompt="1"/>
          </p:nvPr>
        </p:nvSpPr>
        <p:spPr>
          <a:xfrm>
            <a:off x="609601" y="2286059"/>
            <a:ext cx="5508977" cy="978729"/>
          </a:xfrm>
          <a:noFill/>
        </p:spPr>
        <p:txBody>
          <a:bodyPr wrap="square" rtlCol="0" anchor="b"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5" name="Subtitle 2"/>
          <p:cNvSpPr>
            <a:spLocks noGrp="1"/>
          </p:cNvSpPr>
          <p:nvPr>
            <p:ph type="subTitle" idx="1" hasCustomPrompt="1"/>
          </p:nvPr>
        </p:nvSpPr>
        <p:spPr>
          <a:xfrm>
            <a:off x="609601" y="3599110"/>
            <a:ext cx="5508977"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6765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cSld name="1_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7818" y="5940425"/>
            <a:ext cx="39751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284" y="623888"/>
            <a:ext cx="4487335"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09600" y="1709928"/>
            <a:ext cx="6644640" cy="535531"/>
          </a:xfrm>
          <a:noFill/>
        </p:spPr>
        <p:txBody>
          <a:bodyPr rtlCol="0" anchor="t">
            <a:spAutoFit/>
          </a:bodyPr>
          <a:lstStyle>
            <a:lvl1pPr>
              <a:defRPr lang="en-US" sz="3200" dirty="0">
                <a:solidFill>
                  <a:schemeClr val="bg1"/>
                </a:solidFill>
              </a:defRPr>
            </a:lvl1pPr>
          </a:lstStyle>
          <a:p>
            <a:pPr lvl="0"/>
            <a:r>
              <a:rPr lang="en-US"/>
              <a:t>Click to edit Master title style</a:t>
            </a:r>
            <a:endParaRPr lang="en-US" dirty="0"/>
          </a:p>
        </p:txBody>
      </p:sp>
      <p:sp>
        <p:nvSpPr>
          <p:cNvPr id="3" name="Subtitle 2"/>
          <p:cNvSpPr>
            <a:spLocks noGrp="1"/>
          </p:cNvSpPr>
          <p:nvPr>
            <p:ph type="subTitle" idx="1"/>
          </p:nvPr>
        </p:nvSpPr>
        <p:spPr>
          <a:xfrm>
            <a:off x="609600" y="3333157"/>
            <a:ext cx="5750944" cy="798897"/>
          </a:xfrm>
        </p:spPr>
        <p:txBody>
          <a:bodyPr>
            <a:noAutofit/>
          </a:bodyPr>
          <a:lstStyle>
            <a:lvl1pPr marL="0" indent="0" algn="l" defTabSz="914400" rtl="0" eaLnBrk="1" latinLnBrk="0" hangingPunct="1">
              <a:buNone/>
              <a:tabLst>
                <a:tab pos="2514600" algn="l"/>
              </a:tabLst>
              <a:defRPr lang="en-US" sz="2400" b="1" kern="1200" dirty="0">
                <a:solidFill>
                  <a:schemeClr val="bg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p:nvPr>
        </p:nvSpPr>
        <p:spPr>
          <a:xfrm>
            <a:off x="609600" y="4652116"/>
            <a:ext cx="5808453" cy="582613"/>
          </a:xfrm>
        </p:spPr>
        <p:txBody>
          <a:bodyPr/>
          <a:lstStyle>
            <a:lvl1pPr marL="0" indent="0" algn="l" defTabSz="914400" rtl="0" eaLnBrk="1" latinLnBrk="0" hangingPunct="1">
              <a:spcBef>
                <a:spcPct val="20000"/>
              </a:spcBef>
              <a:buClr>
                <a:schemeClr val="accent2"/>
              </a:buClr>
              <a:buSzPct val="85000"/>
              <a:buFont typeface="Arial" pitchFamily="34" charset="0"/>
              <a:buNone/>
              <a:tabLst>
                <a:tab pos="2514600" algn="l"/>
              </a:tabLst>
              <a:defRPr lang="en-US" sz="1800" b="1" kern="1200" dirty="0" smtClean="0">
                <a:solidFill>
                  <a:schemeClr val="bg1"/>
                </a:solidFill>
                <a:latin typeface="Arial" pitchFamily="34" charset="0"/>
                <a:ea typeface="+mn-ea"/>
                <a:cs typeface="Arial" pitchFamily="34" charset="0"/>
              </a:defRPr>
            </a:lvl1pPr>
          </a:lstStyle>
          <a:p>
            <a:pPr lvl="0"/>
            <a:r>
              <a:rPr lang="en-US"/>
              <a:t>Click to edit Master text styles</a:t>
            </a:r>
          </a:p>
        </p:txBody>
      </p:sp>
      <p:sp>
        <p:nvSpPr>
          <p:cNvPr id="8" name="Text Placeholder 6"/>
          <p:cNvSpPr>
            <a:spLocks noGrp="1"/>
          </p:cNvSpPr>
          <p:nvPr>
            <p:ph type="body" sz="quarter" idx="11"/>
          </p:nvPr>
        </p:nvSpPr>
        <p:spPr>
          <a:xfrm>
            <a:off x="609600" y="4183444"/>
            <a:ext cx="5808453" cy="582613"/>
          </a:xfrm>
        </p:spPr>
        <p:txBody>
          <a:bodyPr/>
          <a:lstStyle>
            <a:lvl1pPr marL="0" indent="0" algn="l" defTabSz="914400" rtl="0" eaLnBrk="1" latinLnBrk="0" hangingPunct="1">
              <a:spcBef>
                <a:spcPct val="20000"/>
              </a:spcBef>
              <a:buClr>
                <a:schemeClr val="accent2"/>
              </a:buClr>
              <a:buSzPct val="85000"/>
              <a:buFont typeface="Arial" pitchFamily="34" charset="0"/>
              <a:buNone/>
              <a:tabLst>
                <a:tab pos="2514600" algn="l"/>
              </a:tabLst>
              <a:defRPr lang="en-US" sz="2000" b="1" kern="1200" dirty="0" smtClean="0">
                <a:solidFill>
                  <a:schemeClr val="bg1"/>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20624308"/>
      </p:ext>
    </p:extLst>
  </p:cSld>
  <p:clrMapOvr>
    <a:masterClrMapping/>
  </p:clrMapOvr>
  <p:transition>
    <p:fade/>
  </p:transition>
  <p:hf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Alternate Title or Thank You Gree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hasCustomPrompt="1"/>
          </p:nvPr>
        </p:nvSpPr>
        <p:spPr bwMode="white">
          <a:xfrm>
            <a:off x="609600" y="1709929"/>
            <a:ext cx="6644640" cy="535531"/>
          </a:xfrm>
          <a:noFill/>
        </p:spPr>
        <p:txBody>
          <a:bodyPr wrap="square" rtlCol="0" anchor="t" anchorCtr="0">
            <a:spAutoFit/>
          </a:bodyPr>
          <a:lstStyle>
            <a:lvl1pPr>
              <a:defRPr lang="en-US" sz="3200" dirty="0">
                <a:solidFill>
                  <a:schemeClr val="bg1"/>
                </a:solidFill>
              </a:defRPr>
            </a:lvl1pPr>
          </a:lstStyle>
          <a:p>
            <a:pPr marL="0" lvl="0" defTabSz="914400"/>
            <a:r>
              <a:rPr lang="ga-IE" dirty="0"/>
              <a:t>Click to edit master title style</a:t>
            </a:r>
            <a:endParaRPr lang="en-US" dirty="0"/>
          </a:p>
        </p:txBody>
      </p:sp>
      <p:sp>
        <p:nvSpPr>
          <p:cNvPr id="15" name="Subtitle 2"/>
          <p:cNvSpPr>
            <a:spLocks noGrp="1"/>
          </p:cNvSpPr>
          <p:nvPr>
            <p:ph type="subTitle" idx="1" hasCustomPrompt="1"/>
          </p:nvPr>
        </p:nvSpPr>
        <p:spPr bwMode="white">
          <a:xfrm>
            <a:off x="609601" y="3163824"/>
            <a:ext cx="5520860" cy="1481328"/>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bg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1366486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1_Blank">
    <p:bg bwMode="gray">
      <p:bgPr>
        <a:solidFill>
          <a:schemeClr val="bg1"/>
        </a:solidFill>
        <a:effectLst/>
      </p:bgPr>
    </p:bg>
    <p:spTree>
      <p:nvGrpSpPr>
        <p:cNvPr id="1" name=""/>
        <p:cNvGrpSpPr/>
        <p:nvPr/>
      </p:nvGrpSpPr>
      <p:grpSpPr>
        <a:xfrm>
          <a:off x="0" y="0"/>
          <a:ext cx="0" cy="0"/>
          <a:chOff x="0" y="0"/>
          <a:chExt cx="0" cy="0"/>
        </a:xfrm>
      </p:grpSpPr>
      <p:sp>
        <p:nvSpPr>
          <p:cNvPr id="5" name="TextBox 4"/>
          <p:cNvSpPr txBox="1"/>
          <p:nvPr userDrawn="1"/>
        </p:nvSpPr>
        <p:spPr>
          <a:xfrm>
            <a:off x="5727365" y="6480198"/>
            <a:ext cx="3581400" cy="253916"/>
          </a:xfrm>
          <a:prstGeom prst="rect">
            <a:avLst/>
          </a:prstGeom>
          <a:noFill/>
        </p:spPr>
        <p:txBody>
          <a:bodyPr wrap="none" anchor="b">
            <a:spAutoFit/>
          </a:bodyPr>
          <a:lstStyle/>
          <a:p>
            <a:pPr defTabSz="685772">
              <a:tabLst>
                <a:tab pos="1933200" algn="l"/>
              </a:tabLst>
              <a:defRPr/>
            </a:pPr>
            <a:r>
              <a:rPr lang="en-US" sz="525">
                <a:solidFill>
                  <a:srgbClr val="808084"/>
                </a:solidFill>
                <a:cs typeface="Arial" pitchFamily="34" charset="0"/>
              </a:rPr>
              <a:t>Information Security Level 1 – Confidential</a:t>
            </a:r>
          </a:p>
          <a:p>
            <a:pPr defTabSz="685772">
              <a:tabLst>
                <a:tab pos="1933200" algn="l"/>
              </a:tabLst>
              <a:defRPr/>
            </a:pPr>
            <a:r>
              <a:rPr lang="en-US" sz="525">
                <a:solidFill>
                  <a:srgbClr val="808084"/>
                </a:solidFill>
                <a:cs typeface="Arial" pitchFamily="34" charset="0"/>
              </a:rPr>
              <a:t>© 2015 – Proprietary and Confidential Information of Amdocs</a:t>
            </a:r>
            <a:endParaRPr lang="en-US" sz="525" dirty="0">
              <a:solidFill>
                <a:srgbClr val="808084"/>
              </a:solidFill>
              <a:cs typeface="Arial" pitchFamily="34" charset="0"/>
            </a:endParaRPr>
          </a:p>
        </p:txBody>
      </p:sp>
      <p:sp>
        <p:nvSpPr>
          <p:cNvPr id="6" name="Slide Number Placeholder 4"/>
          <p:cNvSpPr txBox="1">
            <a:spLocks/>
          </p:cNvSpPr>
          <p:nvPr userDrawn="1"/>
        </p:nvSpPr>
        <p:spPr bwMode="white">
          <a:xfrm>
            <a:off x="329185" y="6526221"/>
            <a:ext cx="719895" cy="230832"/>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sz="900">
                <a:solidFill>
                  <a:srgbClr val="808084"/>
                </a:solidFill>
              </a:rPr>
              <a:pPr/>
              <a:t>‹#›</a:t>
            </a:fld>
            <a:endParaRPr sz="900" dirty="0">
              <a:solidFill>
                <a:srgbClr val="808084"/>
              </a:solidFill>
            </a:endParaRPr>
          </a:p>
        </p:txBody>
      </p:sp>
      <p:pic>
        <p:nvPicPr>
          <p:cNvPr id="48" name="Picture 4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157084" y="6383806"/>
            <a:ext cx="3925293" cy="319700"/>
          </a:xfrm>
          <a:prstGeom prst="rect">
            <a:avLst/>
          </a:prstGeom>
        </p:spPr>
      </p:pic>
    </p:spTree>
    <p:extLst>
      <p:ext uri="{BB962C8B-B14F-4D97-AF65-F5344CB8AC3E}">
        <p14:creationId xmlns:p14="http://schemas.microsoft.com/office/powerpoint/2010/main" val="77783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B4F7E051-7421-A746-AE79-BACEAE346C44}"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4156095908"/>
      </p:ext>
    </p:extLst>
  </p:cSld>
  <p:clrMapOvr>
    <a:masterClrMapping/>
  </p:clrMapOvr>
  <p:extLst mod="1">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ODCA_Title and Content">
    <p:spTree>
      <p:nvGrpSpPr>
        <p:cNvPr id="1" name="Shape 39"/>
        <p:cNvGrpSpPr/>
        <p:nvPr/>
      </p:nvGrpSpPr>
      <p:grpSpPr>
        <a:xfrm>
          <a:off x="0" y="0"/>
          <a:ext cx="0" cy="0"/>
          <a:chOff x="0" y="0"/>
          <a:chExt cx="0" cy="0"/>
        </a:xfrm>
      </p:grpSpPr>
      <p:sp>
        <p:nvSpPr>
          <p:cNvPr id="41" name="Shape 41"/>
          <p:cNvSpPr txBox="1">
            <a:spLocks noGrp="1"/>
          </p:cNvSpPr>
          <p:nvPr>
            <p:ph type="title"/>
          </p:nvPr>
        </p:nvSpPr>
        <p:spPr>
          <a:xfrm>
            <a:off x="228600" y="152400"/>
            <a:ext cx="11506200" cy="513985"/>
          </a:xfrm>
          <a:prstGeom prst="rect">
            <a:avLst/>
          </a:prstGeom>
          <a:noFill/>
          <a:ln>
            <a:noFill/>
          </a:ln>
        </p:spPr>
        <p:txBody>
          <a:bodyPr/>
          <a:lstStyle>
            <a:lvl1pPr rtl="0">
              <a:spcBef>
                <a:spcPts val="0"/>
              </a:spcBef>
              <a:defRPr sz="3200" b="1">
                <a:ln>
                  <a:solidFill>
                    <a:schemeClr val="accent6">
                      <a:lumMod val="75000"/>
                    </a:schemeClr>
                  </a:solidFill>
                </a:ln>
                <a:solidFill>
                  <a:srgbClr val="3F51B5"/>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cxnSp>
        <p:nvCxnSpPr>
          <p:cNvPr id="4" name="Straight Connector 3"/>
          <p:cNvCxnSpPr/>
          <p:nvPr userDrawn="1"/>
        </p:nvCxnSpPr>
        <p:spPr>
          <a:xfrm>
            <a:off x="335360" y="685800"/>
            <a:ext cx="11219935"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71021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8"/>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3"/>
            <a:ext cx="10972800" cy="4713287"/>
          </a:xfrm>
        </p:spPr>
        <p:txBody>
          <a:bodyPr/>
          <a:lstStyle>
            <a:lvl1pPr marL="287338" indent="-287338">
              <a:buClr>
                <a:schemeClr val="accent3"/>
              </a:buClr>
              <a:buSzPct val="100000"/>
              <a:buFont typeface="Arial" panose="020B0604020202020204" pitchFamily="34" charset="0"/>
              <a:buChar char="•"/>
              <a:defRPr/>
            </a:lvl1pPr>
            <a:lvl2pPr marL="515938" indent="-228600">
              <a:buClr>
                <a:schemeClr val="accent3"/>
              </a:buClr>
              <a:buSzPct val="100000"/>
              <a:buFont typeface="Arial" panose="020B0604020202020204" pitchFamily="34" charset="0"/>
              <a:buChar char="•"/>
              <a:defRPr/>
            </a:lvl2pPr>
            <a:lvl3pPr marL="685800" indent="-169863">
              <a:buClr>
                <a:schemeClr val="accent3"/>
              </a:buClr>
              <a:buSzPct val="100000"/>
              <a:buFont typeface="Arial" panose="020B0604020202020204" pitchFamily="34" charset="0"/>
              <a:buChar char="•"/>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6" name="Straight Connector 5"/>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936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B4F7E051-7421-A746-AE79-BACEAE346C44}" type="slidenum">
              <a:rPr lang="en-US" smtClean="0">
                <a:solidFill>
                  <a:srgbClr val="FFFFFF">
                    <a:lumMod val="50000"/>
                  </a:srgbClr>
                </a:solidFill>
              </a:rPr>
              <a:pPr/>
              <a:t>‹#›</a:t>
            </a:fld>
            <a:endParaRPr lang="en-US">
              <a:solidFill>
                <a:srgbClr val="FFFFFF">
                  <a:lumMod val="50000"/>
                </a:srgbClr>
              </a:solidFill>
            </a:endParaRPr>
          </a:p>
        </p:txBody>
      </p:sp>
    </p:spTree>
    <p:extLst>
      <p:ext uri="{BB962C8B-B14F-4D97-AF65-F5344CB8AC3E}">
        <p14:creationId xmlns:p14="http://schemas.microsoft.com/office/powerpoint/2010/main" val="4117930488"/>
      </p:ext>
    </p:extLst>
  </p:cSld>
  <p:clrMapOvr>
    <a:masterClrMapping/>
  </p:clrMapOvr>
  <p:extLst mod="1">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ODCA_Title and Content">
    <p:spTree>
      <p:nvGrpSpPr>
        <p:cNvPr id="1" name="Shape 39"/>
        <p:cNvGrpSpPr/>
        <p:nvPr/>
      </p:nvGrpSpPr>
      <p:grpSpPr>
        <a:xfrm>
          <a:off x="0" y="0"/>
          <a:ext cx="0" cy="0"/>
          <a:chOff x="0" y="0"/>
          <a:chExt cx="0" cy="0"/>
        </a:xfrm>
      </p:grpSpPr>
      <p:sp>
        <p:nvSpPr>
          <p:cNvPr id="41" name="Shape 41"/>
          <p:cNvSpPr txBox="1">
            <a:spLocks noGrp="1"/>
          </p:cNvSpPr>
          <p:nvPr>
            <p:ph type="title"/>
          </p:nvPr>
        </p:nvSpPr>
        <p:spPr>
          <a:xfrm>
            <a:off x="228600" y="152400"/>
            <a:ext cx="11506200" cy="513985"/>
          </a:xfrm>
          <a:prstGeom prst="rect">
            <a:avLst/>
          </a:prstGeom>
          <a:noFill/>
          <a:ln>
            <a:noFill/>
          </a:ln>
        </p:spPr>
        <p:txBody>
          <a:bodyPr/>
          <a:lstStyle>
            <a:lvl1pPr rtl="0">
              <a:spcBef>
                <a:spcPts val="0"/>
              </a:spcBef>
              <a:defRPr sz="3200" b="1">
                <a:ln>
                  <a:solidFill>
                    <a:schemeClr val="accent6">
                      <a:lumMod val="75000"/>
                    </a:schemeClr>
                  </a:solidFill>
                </a:ln>
                <a:solidFill>
                  <a:srgbClr val="3F51B5"/>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cxnSp>
        <p:nvCxnSpPr>
          <p:cNvPr id="4" name="Straight Connector 3"/>
          <p:cNvCxnSpPr/>
          <p:nvPr userDrawn="1"/>
        </p:nvCxnSpPr>
        <p:spPr>
          <a:xfrm>
            <a:off x="335360" y="685800"/>
            <a:ext cx="11219935" cy="0"/>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0320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תמונה 6" descr="open-sli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34" y="0"/>
            <a:ext cx="1218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990601" y="4981194"/>
            <a:ext cx="10756900" cy="684277"/>
          </a:xfrm>
        </p:spPr>
        <p:txBody>
          <a:bodyPr anchor="t"/>
          <a:lstStyle>
            <a:lvl1pPr algn="l">
              <a:defRPr sz="2800" b="1" cap="all"/>
            </a:lvl1pPr>
          </a:lstStyle>
          <a:p>
            <a:r>
              <a:rPr lang="en-US"/>
              <a:t>Click to edit Master title style</a:t>
            </a:r>
            <a:endParaRPr lang="en-GB" dirty="0"/>
          </a:p>
        </p:txBody>
      </p:sp>
      <p:sp>
        <p:nvSpPr>
          <p:cNvPr id="8" name="Text Placeholder 2"/>
          <p:cNvSpPr>
            <a:spLocks noGrp="1"/>
          </p:cNvSpPr>
          <p:nvPr>
            <p:ph type="body" idx="1"/>
          </p:nvPr>
        </p:nvSpPr>
        <p:spPr>
          <a:xfrm>
            <a:off x="990599" y="5474970"/>
            <a:ext cx="10774681" cy="514350"/>
          </a:xfrm>
        </p:spPr>
        <p:txBody>
          <a:bodyPr anchor="ctr"/>
          <a:lstStyle>
            <a:lvl1pPr marL="0" indent="0" algn="l">
              <a:buNone/>
              <a:defRPr sz="2000" b="1">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Text Placeholder 2"/>
          <p:cNvSpPr>
            <a:spLocks noGrp="1"/>
          </p:cNvSpPr>
          <p:nvPr>
            <p:ph type="body" idx="11"/>
          </p:nvPr>
        </p:nvSpPr>
        <p:spPr>
          <a:xfrm>
            <a:off x="990600" y="6000768"/>
            <a:ext cx="10784841" cy="514350"/>
          </a:xfrm>
        </p:spPr>
        <p:txBody>
          <a:bodyPr anchor="ctr"/>
          <a:lstStyle>
            <a:lvl1pPr marL="0" indent="0" algn="l">
              <a:buNone/>
              <a:defRPr sz="1600" b="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 name="Footer Placeholder 3"/>
          <p:cNvSpPr>
            <a:spLocks noGrp="1"/>
          </p:cNvSpPr>
          <p:nvPr>
            <p:ph type="ftr" sz="quarter" idx="10"/>
          </p:nvPr>
        </p:nvSpPr>
        <p:spPr>
          <a:xfrm>
            <a:off x="575734" y="6588126"/>
            <a:ext cx="6946900" cy="365125"/>
          </a:xfrm>
        </p:spPr>
        <p:txBody>
          <a:bodyPr/>
          <a:lstStyle/>
          <a:p>
            <a:pPr>
              <a:defRPr/>
            </a:pPr>
            <a:r>
              <a:rPr lang="en-US" dirty="0"/>
              <a:t>© ETSI 2016. All rights reserved</a:t>
            </a:r>
          </a:p>
        </p:txBody>
      </p:sp>
    </p:spTree>
    <p:extLst>
      <p:ext uri="{BB962C8B-B14F-4D97-AF65-F5344CB8AC3E}">
        <p14:creationId xmlns:p14="http://schemas.microsoft.com/office/powerpoint/2010/main" val="3879961223"/>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5477"/>
            <a:ext cx="10972800" cy="750432"/>
          </a:xfrm>
        </p:spPr>
        <p:txBody>
          <a:bodyPr vert="horz" lIns="91440" tIns="45720" rIns="91440" bIns="45720" rtlCol="0" anchor="b" anchorCtr="0">
            <a:noAutofit/>
          </a:bodyPr>
          <a:lstStyle>
            <a:lvl1pPr>
              <a:defRPr lang="en-US" dirty="0"/>
            </a:lvl1pPr>
          </a:lstStyle>
          <a:p>
            <a:pPr lvl="0"/>
            <a:r>
              <a:rPr lang="en-US" dirty="0"/>
              <a:t>Click to edit Master title style</a:t>
            </a:r>
          </a:p>
        </p:txBody>
      </p:sp>
      <p:sp>
        <p:nvSpPr>
          <p:cNvPr id="4" name="Table Placeholder 3"/>
          <p:cNvSpPr>
            <a:spLocks noGrp="1"/>
          </p:cNvSpPr>
          <p:nvPr>
            <p:ph type="tbl" sz="quarter" idx="10"/>
          </p:nvPr>
        </p:nvSpPr>
        <p:spPr>
          <a:xfrm>
            <a:off x="609600" y="1268412"/>
            <a:ext cx="10960608" cy="2160588"/>
          </a:xfrm>
        </p:spPr>
        <p:txBody>
          <a:bodyPr rtlCol="0">
            <a:noAutofit/>
          </a:bodyPr>
          <a:lstStyle>
            <a:lvl1pPr marL="0" indent="0">
              <a:buNone/>
              <a:defRPr/>
            </a:lvl1pPr>
          </a:lstStyle>
          <a:p>
            <a:pPr lvl="0"/>
            <a:r>
              <a:rPr lang="en-US" noProof="0" dirty="0"/>
              <a:t>Click icon to add table</a:t>
            </a:r>
          </a:p>
        </p:txBody>
      </p:sp>
      <p:cxnSp>
        <p:nvCxnSpPr>
          <p:cNvPr id="5" name="Straight Connector 4"/>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745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5"/>
          <p:cNvSpPr>
            <a:spLocks noGrp="1"/>
          </p:cNvSpPr>
          <p:nvPr>
            <p:ph type="sldNum" sz="quarter" idx="11"/>
          </p:nvPr>
        </p:nvSpPr>
        <p:spPr/>
        <p:txBody>
          <a:bodyPr/>
          <a:lstStyle>
            <a:lvl1pPr>
              <a:defRPr/>
            </a:lvl1pPr>
          </a:lstStyle>
          <a:p>
            <a:pPr>
              <a:defRPr/>
            </a:pPr>
            <a:fld id="{7994D5C2-550C-463D-8943-2F919CB44A39}" type="slidenum">
              <a:rPr lang="en-GB"/>
              <a:pPr>
                <a:defRPr/>
              </a:pPr>
              <a:t>‹#›</a:t>
            </a:fld>
            <a:endParaRPr lang="en-GB"/>
          </a:p>
        </p:txBody>
      </p:sp>
      <p:sp>
        <p:nvSpPr>
          <p:cNvPr id="6" name="Footer Placeholder 3"/>
          <p:cNvSpPr>
            <a:spLocks noGrp="1"/>
          </p:cNvSpPr>
          <p:nvPr>
            <p:ph type="ftr" sz="quarter" idx="10"/>
          </p:nvPr>
        </p:nvSpPr>
        <p:spPr>
          <a:xfrm>
            <a:off x="575734" y="6588126"/>
            <a:ext cx="6946900" cy="365125"/>
          </a:xfrm>
        </p:spPr>
        <p:txBody>
          <a:bodyPr/>
          <a:lstStyle/>
          <a:p>
            <a:pPr>
              <a:defRPr/>
            </a:pPr>
            <a:r>
              <a:rPr lang="en-US" dirty="0"/>
              <a:t>© ETSI 2016. All rights reserved</a:t>
            </a:r>
          </a:p>
        </p:txBody>
      </p:sp>
    </p:spTree>
    <p:extLst>
      <p:ext uri="{BB962C8B-B14F-4D97-AF65-F5344CB8AC3E}">
        <p14:creationId xmlns:p14="http://schemas.microsoft.com/office/powerpoint/2010/main" val="679324879"/>
      </p:ext>
    </p:extLst>
  </p:cSld>
  <p:clrMapOvr>
    <a:masterClrMapping/>
  </p:clrMapOvr>
  <p:transition>
    <p:wipe dir="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תמונה 7" descr="Image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99501" y="1371600"/>
            <a:ext cx="34925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609601" y="1600200"/>
            <a:ext cx="7988300" cy="4819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5"/>
          <p:cNvSpPr>
            <a:spLocks noGrp="1"/>
          </p:cNvSpPr>
          <p:nvPr>
            <p:ph type="sldNum" sz="quarter" idx="10"/>
          </p:nvPr>
        </p:nvSpPr>
        <p:spPr/>
        <p:txBody>
          <a:bodyPr/>
          <a:lstStyle>
            <a:lvl1pPr>
              <a:defRPr/>
            </a:lvl1pPr>
          </a:lstStyle>
          <a:p>
            <a:pPr>
              <a:defRPr/>
            </a:pPr>
            <a:fld id="{8B1C3572-0287-470C-BEB8-31E911AAAE4C}" type="slidenum">
              <a:rPr lang="en-GB"/>
              <a:pPr>
                <a:defRPr/>
              </a:pPr>
              <a:t>‹#›</a:t>
            </a:fld>
            <a:endParaRPr lang="en-GB"/>
          </a:p>
        </p:txBody>
      </p:sp>
      <p:sp>
        <p:nvSpPr>
          <p:cNvPr id="7" name="Footer Placeholder 3"/>
          <p:cNvSpPr>
            <a:spLocks noGrp="1"/>
          </p:cNvSpPr>
          <p:nvPr>
            <p:ph type="ftr" sz="quarter" idx="11"/>
          </p:nvPr>
        </p:nvSpPr>
        <p:spPr>
          <a:xfrm>
            <a:off x="575734" y="6588126"/>
            <a:ext cx="6946900" cy="365125"/>
          </a:xfrm>
        </p:spPr>
        <p:txBody>
          <a:bodyPr/>
          <a:lstStyle/>
          <a:p>
            <a:pPr>
              <a:defRPr/>
            </a:pPr>
            <a:r>
              <a:rPr lang="en-US" dirty="0"/>
              <a:t>© ETSI 2016. All rights reserved</a:t>
            </a:r>
          </a:p>
        </p:txBody>
      </p:sp>
    </p:spTree>
    <p:extLst>
      <p:ext uri="{BB962C8B-B14F-4D97-AF65-F5344CB8AC3E}">
        <p14:creationId xmlns:p14="http://schemas.microsoft.com/office/powerpoint/2010/main" val="1272915752"/>
      </p:ext>
    </p:extLst>
  </p:cSld>
  <p:clrMapOvr>
    <a:masterClrMapping/>
  </p:clrMapOvr>
  <p:transition>
    <p:wipe dir="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4" name="תמונה 7" descr="Image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99501" y="1371600"/>
            <a:ext cx="34925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609600" y="1600201"/>
            <a:ext cx="7950200" cy="4733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5"/>
          <p:cNvSpPr>
            <a:spLocks noGrp="1"/>
          </p:cNvSpPr>
          <p:nvPr>
            <p:ph type="sldNum" sz="quarter" idx="10"/>
          </p:nvPr>
        </p:nvSpPr>
        <p:spPr/>
        <p:txBody>
          <a:bodyPr/>
          <a:lstStyle>
            <a:lvl1pPr>
              <a:defRPr/>
            </a:lvl1pPr>
          </a:lstStyle>
          <a:p>
            <a:pPr>
              <a:defRPr/>
            </a:pPr>
            <a:fld id="{D5FFF79F-9B57-4245-8B2A-61ACF4C773B2}" type="slidenum">
              <a:rPr lang="en-GB"/>
              <a:pPr>
                <a:defRPr/>
              </a:pPr>
              <a:t>‹#›</a:t>
            </a:fld>
            <a:endParaRPr lang="en-GB"/>
          </a:p>
        </p:txBody>
      </p:sp>
      <p:sp>
        <p:nvSpPr>
          <p:cNvPr id="7" name="Footer Placeholder 3"/>
          <p:cNvSpPr>
            <a:spLocks noGrp="1"/>
          </p:cNvSpPr>
          <p:nvPr>
            <p:ph type="ftr" sz="quarter" idx="11"/>
          </p:nvPr>
        </p:nvSpPr>
        <p:spPr>
          <a:xfrm>
            <a:off x="575734" y="6588126"/>
            <a:ext cx="6946900" cy="365125"/>
          </a:xfrm>
        </p:spPr>
        <p:txBody>
          <a:bodyPr/>
          <a:lstStyle/>
          <a:p>
            <a:pPr>
              <a:defRPr/>
            </a:pPr>
            <a:r>
              <a:rPr lang="en-US" dirty="0"/>
              <a:t>© ETSI 2016. All rights reserved</a:t>
            </a:r>
          </a:p>
        </p:txBody>
      </p:sp>
    </p:spTree>
    <p:extLst>
      <p:ext uri="{BB962C8B-B14F-4D97-AF65-F5344CB8AC3E}">
        <p14:creationId xmlns:p14="http://schemas.microsoft.com/office/powerpoint/2010/main" val="998939183"/>
      </p:ext>
    </p:extLst>
  </p:cSld>
  <p:clrMapOvr>
    <a:masterClrMapping/>
  </p:clrMapOvr>
  <p:transition>
    <p:wipe dir="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4" name="תמונה 7" descr="Image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99501" y="1371600"/>
            <a:ext cx="34925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609601" y="1600200"/>
            <a:ext cx="78359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5"/>
          <p:cNvSpPr>
            <a:spLocks noGrp="1"/>
          </p:cNvSpPr>
          <p:nvPr>
            <p:ph type="sldNum" sz="quarter" idx="10"/>
          </p:nvPr>
        </p:nvSpPr>
        <p:spPr/>
        <p:txBody>
          <a:bodyPr/>
          <a:lstStyle>
            <a:lvl1pPr>
              <a:defRPr/>
            </a:lvl1pPr>
          </a:lstStyle>
          <a:p>
            <a:pPr>
              <a:defRPr/>
            </a:pPr>
            <a:fld id="{6FEDA7C2-A1EF-4B03-B44E-DF229A1FFEA5}" type="slidenum">
              <a:rPr lang="en-GB"/>
              <a:pPr>
                <a:defRPr/>
              </a:pPr>
              <a:t>‹#›</a:t>
            </a:fld>
            <a:endParaRPr lang="en-GB"/>
          </a:p>
        </p:txBody>
      </p:sp>
      <p:sp>
        <p:nvSpPr>
          <p:cNvPr id="7" name="Footer Placeholder 3"/>
          <p:cNvSpPr>
            <a:spLocks noGrp="1"/>
          </p:cNvSpPr>
          <p:nvPr>
            <p:ph type="ftr" sz="quarter" idx="11"/>
          </p:nvPr>
        </p:nvSpPr>
        <p:spPr>
          <a:xfrm>
            <a:off x="575734" y="6588126"/>
            <a:ext cx="6946900" cy="365125"/>
          </a:xfrm>
        </p:spPr>
        <p:txBody>
          <a:bodyPr/>
          <a:lstStyle/>
          <a:p>
            <a:pPr>
              <a:defRPr/>
            </a:pPr>
            <a:r>
              <a:rPr lang="en-US" dirty="0"/>
              <a:t>© ETSI 2016. All rights reserved</a:t>
            </a:r>
          </a:p>
        </p:txBody>
      </p:sp>
    </p:spTree>
    <p:extLst>
      <p:ext uri="{BB962C8B-B14F-4D97-AF65-F5344CB8AC3E}">
        <p14:creationId xmlns:p14="http://schemas.microsoft.com/office/powerpoint/2010/main" val="940792564"/>
      </p:ext>
    </p:extLst>
  </p:cSld>
  <p:clrMapOvr>
    <a:masterClrMapping/>
  </p:clrMapOvr>
  <p:transition>
    <p:wipe dir="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pic>
        <p:nvPicPr>
          <p:cNvPr id="4" name="תמונה 7" descr="Image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99501" y="1371600"/>
            <a:ext cx="34925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609600" y="1600200"/>
            <a:ext cx="7874000" cy="4610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5"/>
          <p:cNvSpPr>
            <a:spLocks noGrp="1"/>
          </p:cNvSpPr>
          <p:nvPr>
            <p:ph type="sldNum" sz="quarter" idx="10"/>
          </p:nvPr>
        </p:nvSpPr>
        <p:spPr/>
        <p:txBody>
          <a:bodyPr/>
          <a:lstStyle>
            <a:lvl1pPr>
              <a:defRPr/>
            </a:lvl1pPr>
          </a:lstStyle>
          <a:p>
            <a:pPr>
              <a:defRPr/>
            </a:pPr>
            <a:fld id="{2B391C79-C40E-4695-9E95-3CAA832E7EE7}" type="slidenum">
              <a:rPr lang="en-GB"/>
              <a:pPr>
                <a:defRPr/>
              </a:pPr>
              <a:t>‹#›</a:t>
            </a:fld>
            <a:endParaRPr lang="en-GB"/>
          </a:p>
        </p:txBody>
      </p:sp>
      <p:sp>
        <p:nvSpPr>
          <p:cNvPr id="7" name="Footer Placeholder 3"/>
          <p:cNvSpPr>
            <a:spLocks noGrp="1"/>
          </p:cNvSpPr>
          <p:nvPr>
            <p:ph type="ftr" sz="quarter" idx="11"/>
          </p:nvPr>
        </p:nvSpPr>
        <p:spPr>
          <a:xfrm>
            <a:off x="575734" y="6588126"/>
            <a:ext cx="6946900" cy="365125"/>
          </a:xfrm>
        </p:spPr>
        <p:txBody>
          <a:bodyPr/>
          <a:lstStyle/>
          <a:p>
            <a:pPr>
              <a:defRPr/>
            </a:pPr>
            <a:r>
              <a:rPr lang="en-US" dirty="0"/>
              <a:t>© ETSI 2016. All rights reserved</a:t>
            </a:r>
          </a:p>
        </p:txBody>
      </p:sp>
    </p:spTree>
    <p:extLst>
      <p:ext uri="{BB962C8B-B14F-4D97-AF65-F5344CB8AC3E}">
        <p14:creationId xmlns:p14="http://schemas.microsoft.com/office/powerpoint/2010/main" val="2386670720"/>
      </p:ext>
    </p:extLst>
  </p:cSld>
  <p:clrMapOvr>
    <a:masterClrMapping/>
  </p:clrMapOvr>
  <p:transition>
    <p:wipe dir="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pic>
        <p:nvPicPr>
          <p:cNvPr id="4" name="תמונה 7" descr="Image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99501" y="1371600"/>
            <a:ext cx="34925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609600" y="1600201"/>
            <a:ext cx="7950200" cy="4562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5"/>
          <p:cNvSpPr>
            <a:spLocks noGrp="1"/>
          </p:cNvSpPr>
          <p:nvPr>
            <p:ph type="sldNum" sz="quarter" idx="10"/>
          </p:nvPr>
        </p:nvSpPr>
        <p:spPr/>
        <p:txBody>
          <a:bodyPr/>
          <a:lstStyle>
            <a:lvl1pPr>
              <a:defRPr/>
            </a:lvl1pPr>
          </a:lstStyle>
          <a:p>
            <a:pPr>
              <a:defRPr/>
            </a:pPr>
            <a:fld id="{ABBF8DD2-BA12-41AE-933E-1B7B363E564A}" type="slidenum">
              <a:rPr lang="en-GB"/>
              <a:pPr>
                <a:defRPr/>
              </a:pPr>
              <a:t>‹#›</a:t>
            </a:fld>
            <a:endParaRPr lang="en-GB"/>
          </a:p>
        </p:txBody>
      </p:sp>
      <p:sp>
        <p:nvSpPr>
          <p:cNvPr id="7" name="Footer Placeholder 3"/>
          <p:cNvSpPr>
            <a:spLocks noGrp="1"/>
          </p:cNvSpPr>
          <p:nvPr>
            <p:ph type="ftr" sz="quarter" idx="11"/>
          </p:nvPr>
        </p:nvSpPr>
        <p:spPr>
          <a:xfrm>
            <a:off x="575734" y="6588126"/>
            <a:ext cx="6946900" cy="365125"/>
          </a:xfrm>
        </p:spPr>
        <p:txBody>
          <a:bodyPr/>
          <a:lstStyle/>
          <a:p>
            <a:pPr>
              <a:defRPr/>
            </a:pPr>
            <a:r>
              <a:rPr lang="en-US" dirty="0"/>
              <a:t>© ETSI 2016. All rights reserved</a:t>
            </a:r>
          </a:p>
        </p:txBody>
      </p:sp>
    </p:spTree>
    <p:extLst>
      <p:ext uri="{BB962C8B-B14F-4D97-AF65-F5344CB8AC3E}">
        <p14:creationId xmlns:p14="http://schemas.microsoft.com/office/powerpoint/2010/main" val="1912126154"/>
      </p:ext>
    </p:extLst>
  </p:cSld>
  <p:clrMapOvr>
    <a:masterClrMapping/>
  </p:clrMapOvr>
  <p:transition>
    <p:wipe dir="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6_Title and Content">
    <p:spTree>
      <p:nvGrpSpPr>
        <p:cNvPr id="1" name=""/>
        <p:cNvGrpSpPr/>
        <p:nvPr/>
      </p:nvGrpSpPr>
      <p:grpSpPr>
        <a:xfrm>
          <a:off x="0" y="0"/>
          <a:ext cx="0" cy="0"/>
          <a:chOff x="0" y="0"/>
          <a:chExt cx="0" cy="0"/>
        </a:xfrm>
      </p:grpSpPr>
      <p:pic>
        <p:nvPicPr>
          <p:cNvPr id="4" name="תמונה 7" descr="Image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99501" y="1371600"/>
            <a:ext cx="34925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609600" y="1600201"/>
            <a:ext cx="7848600" cy="4600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5"/>
          <p:cNvSpPr>
            <a:spLocks noGrp="1"/>
          </p:cNvSpPr>
          <p:nvPr>
            <p:ph type="sldNum" sz="quarter" idx="10"/>
          </p:nvPr>
        </p:nvSpPr>
        <p:spPr/>
        <p:txBody>
          <a:bodyPr/>
          <a:lstStyle>
            <a:lvl1pPr>
              <a:defRPr/>
            </a:lvl1pPr>
          </a:lstStyle>
          <a:p>
            <a:pPr>
              <a:defRPr/>
            </a:pPr>
            <a:fld id="{859965AE-DE34-4DBA-B670-1CA40BCF1A1B}" type="slidenum">
              <a:rPr lang="en-GB"/>
              <a:pPr>
                <a:defRPr/>
              </a:pPr>
              <a:t>‹#›</a:t>
            </a:fld>
            <a:endParaRPr lang="en-GB"/>
          </a:p>
        </p:txBody>
      </p:sp>
      <p:sp>
        <p:nvSpPr>
          <p:cNvPr id="7" name="Footer Placeholder 3"/>
          <p:cNvSpPr>
            <a:spLocks noGrp="1"/>
          </p:cNvSpPr>
          <p:nvPr>
            <p:ph type="ftr" sz="quarter" idx="11"/>
          </p:nvPr>
        </p:nvSpPr>
        <p:spPr>
          <a:xfrm>
            <a:off x="575734" y="6588126"/>
            <a:ext cx="6946900" cy="365125"/>
          </a:xfrm>
        </p:spPr>
        <p:txBody>
          <a:bodyPr/>
          <a:lstStyle/>
          <a:p>
            <a:pPr>
              <a:defRPr/>
            </a:pPr>
            <a:r>
              <a:rPr lang="en-US" dirty="0"/>
              <a:t>© ETSI 2016. All rights reserved</a:t>
            </a:r>
          </a:p>
        </p:txBody>
      </p:sp>
    </p:spTree>
    <p:extLst>
      <p:ext uri="{BB962C8B-B14F-4D97-AF65-F5344CB8AC3E}">
        <p14:creationId xmlns:p14="http://schemas.microsoft.com/office/powerpoint/2010/main" val="2468543721"/>
      </p:ext>
    </p:extLst>
  </p:cSld>
  <p:clrMapOvr>
    <a:masterClrMapping/>
  </p:clrMapOvr>
  <p:transition>
    <p:wipe dir="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pic>
        <p:nvPicPr>
          <p:cNvPr id="4" name="תמונה 7" descr="Image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99501" y="1371600"/>
            <a:ext cx="34925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609601" y="1600200"/>
            <a:ext cx="7886700" cy="4552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Slide Number Placeholder 5"/>
          <p:cNvSpPr>
            <a:spLocks noGrp="1"/>
          </p:cNvSpPr>
          <p:nvPr>
            <p:ph type="sldNum" sz="quarter" idx="10"/>
          </p:nvPr>
        </p:nvSpPr>
        <p:spPr/>
        <p:txBody>
          <a:bodyPr/>
          <a:lstStyle>
            <a:lvl1pPr>
              <a:defRPr/>
            </a:lvl1pPr>
          </a:lstStyle>
          <a:p>
            <a:pPr>
              <a:defRPr/>
            </a:pPr>
            <a:fld id="{37018BDB-49D0-4F9A-9041-AF7515E0766A}" type="slidenum">
              <a:rPr lang="en-GB"/>
              <a:pPr>
                <a:defRPr/>
              </a:pPr>
              <a:t>‹#›</a:t>
            </a:fld>
            <a:endParaRPr lang="en-GB"/>
          </a:p>
        </p:txBody>
      </p:sp>
      <p:sp>
        <p:nvSpPr>
          <p:cNvPr id="7" name="Footer Placeholder 3"/>
          <p:cNvSpPr>
            <a:spLocks noGrp="1"/>
          </p:cNvSpPr>
          <p:nvPr>
            <p:ph type="ftr" sz="quarter" idx="11"/>
          </p:nvPr>
        </p:nvSpPr>
        <p:spPr>
          <a:xfrm>
            <a:off x="575734" y="6588126"/>
            <a:ext cx="6946900" cy="365125"/>
          </a:xfrm>
        </p:spPr>
        <p:txBody>
          <a:bodyPr/>
          <a:lstStyle/>
          <a:p>
            <a:pPr>
              <a:defRPr/>
            </a:pPr>
            <a:r>
              <a:rPr lang="en-US" dirty="0"/>
              <a:t>© ETSI 2016. All rights reserved</a:t>
            </a:r>
          </a:p>
        </p:txBody>
      </p:sp>
    </p:spTree>
    <p:extLst>
      <p:ext uri="{BB962C8B-B14F-4D97-AF65-F5344CB8AC3E}">
        <p14:creationId xmlns:p14="http://schemas.microsoft.com/office/powerpoint/2010/main" val="678543582"/>
      </p:ext>
    </p:extLst>
  </p:cSld>
  <p:clrMapOvr>
    <a:masterClrMapping/>
  </p:clrMapOvr>
  <p:transition>
    <p:wipe dir="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4" name="תמונה 6" descr="Divider1.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234" y="0"/>
            <a:ext cx="1218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963084" y="5349876"/>
            <a:ext cx="10363200" cy="660400"/>
          </a:xfrm>
        </p:spPr>
        <p:txBody>
          <a:bodyPr anchor="t"/>
          <a:lstStyle>
            <a:lvl1pPr algn="l">
              <a:defRPr sz="3200" b="1" cap="all"/>
            </a:lvl1pPr>
          </a:lstStyle>
          <a:p>
            <a:r>
              <a:rPr lang="en-US"/>
              <a:t>Click to edit Master title style</a:t>
            </a:r>
            <a:endParaRPr lang="en-GB"/>
          </a:p>
        </p:txBody>
      </p:sp>
      <p:sp>
        <p:nvSpPr>
          <p:cNvPr id="8" name="Text Placeholder 2"/>
          <p:cNvSpPr>
            <a:spLocks noGrp="1"/>
          </p:cNvSpPr>
          <p:nvPr>
            <p:ph type="body" idx="1"/>
          </p:nvPr>
        </p:nvSpPr>
        <p:spPr>
          <a:xfrm>
            <a:off x="963084" y="6067426"/>
            <a:ext cx="10363200" cy="434975"/>
          </a:xfrm>
        </p:spPr>
        <p:txBody>
          <a:bodyPr anchor="b"/>
          <a:lstStyle>
            <a:lvl1pPr marL="0" indent="0">
              <a:buNone/>
              <a:defRPr sz="2000" b="1">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2A084AC1-88D2-4108-8012-F191098717B2}" type="slidenum">
              <a:rPr lang="en-GB"/>
              <a:pPr>
                <a:defRPr/>
              </a:pPr>
              <a:t>‹#›</a:t>
            </a:fld>
            <a:endParaRPr lang="en-GB"/>
          </a:p>
        </p:txBody>
      </p:sp>
      <p:sp>
        <p:nvSpPr>
          <p:cNvPr id="10" name="Footer Placeholder 3"/>
          <p:cNvSpPr>
            <a:spLocks noGrp="1"/>
          </p:cNvSpPr>
          <p:nvPr>
            <p:ph type="ftr" sz="quarter" idx="11"/>
          </p:nvPr>
        </p:nvSpPr>
        <p:spPr>
          <a:xfrm>
            <a:off x="575734" y="6588126"/>
            <a:ext cx="6946900" cy="365125"/>
          </a:xfrm>
        </p:spPr>
        <p:txBody>
          <a:bodyPr/>
          <a:lstStyle/>
          <a:p>
            <a:pPr>
              <a:defRPr/>
            </a:pPr>
            <a:r>
              <a:rPr lang="en-US" dirty="0"/>
              <a:t>© ETSI 2016. All rights reserved</a:t>
            </a:r>
          </a:p>
        </p:txBody>
      </p:sp>
    </p:spTree>
    <p:extLst>
      <p:ext uri="{BB962C8B-B14F-4D97-AF65-F5344CB8AC3E}">
        <p14:creationId xmlns:p14="http://schemas.microsoft.com/office/powerpoint/2010/main" val="1885885430"/>
      </p:ext>
    </p:extLst>
  </p:cSld>
  <p:clrMapOvr>
    <a:masterClrMapping/>
  </p:clrMapOvr>
  <p:transition>
    <p:wipe dir="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4" name="תמונה 6" descr="Divider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4" y="0"/>
            <a:ext cx="1218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963084" y="5349876"/>
            <a:ext cx="10363200" cy="660400"/>
          </a:xfrm>
        </p:spPr>
        <p:txBody>
          <a:bodyPr anchor="t"/>
          <a:lstStyle>
            <a:lvl1pPr algn="l">
              <a:defRPr sz="3200" b="1" cap="all"/>
            </a:lvl1pPr>
          </a:lstStyle>
          <a:p>
            <a:r>
              <a:rPr lang="en-US"/>
              <a:t>Click to edit Master title style</a:t>
            </a:r>
            <a:endParaRPr lang="en-GB"/>
          </a:p>
        </p:txBody>
      </p:sp>
      <p:sp>
        <p:nvSpPr>
          <p:cNvPr id="8" name="Text Placeholder 2"/>
          <p:cNvSpPr>
            <a:spLocks noGrp="1"/>
          </p:cNvSpPr>
          <p:nvPr>
            <p:ph type="body" idx="1"/>
          </p:nvPr>
        </p:nvSpPr>
        <p:spPr>
          <a:xfrm>
            <a:off x="963084" y="6067426"/>
            <a:ext cx="10363200" cy="434975"/>
          </a:xfrm>
        </p:spPr>
        <p:txBody>
          <a:bodyPr anchor="b"/>
          <a:lstStyle>
            <a:lvl1pPr marL="0" indent="0">
              <a:buNone/>
              <a:defRPr sz="2000" b="1">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407D268B-57ED-42C3-9999-AF90E092D75B}" type="slidenum">
              <a:rPr lang="en-GB"/>
              <a:pPr>
                <a:defRPr/>
              </a:pPr>
              <a:t>‹#›</a:t>
            </a:fld>
            <a:endParaRPr lang="en-GB"/>
          </a:p>
        </p:txBody>
      </p:sp>
      <p:sp>
        <p:nvSpPr>
          <p:cNvPr id="9" name="Footer Placeholder 3"/>
          <p:cNvSpPr>
            <a:spLocks noGrp="1"/>
          </p:cNvSpPr>
          <p:nvPr>
            <p:ph type="ftr" sz="quarter" idx="11"/>
          </p:nvPr>
        </p:nvSpPr>
        <p:spPr>
          <a:xfrm>
            <a:off x="575734" y="6588126"/>
            <a:ext cx="6946900" cy="365125"/>
          </a:xfrm>
        </p:spPr>
        <p:txBody>
          <a:bodyPr/>
          <a:lstStyle/>
          <a:p>
            <a:pPr>
              <a:defRPr/>
            </a:pPr>
            <a:r>
              <a:rPr lang="en-US" dirty="0"/>
              <a:t>© ETSI 2016. All rights reserved</a:t>
            </a:r>
          </a:p>
        </p:txBody>
      </p:sp>
    </p:spTree>
    <p:extLst>
      <p:ext uri="{BB962C8B-B14F-4D97-AF65-F5344CB8AC3E}">
        <p14:creationId xmlns:p14="http://schemas.microsoft.com/office/powerpoint/2010/main" val="3601126080"/>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Tree>
    <p:extLst>
      <p:ext uri="{BB962C8B-B14F-4D97-AF65-F5344CB8AC3E}">
        <p14:creationId xmlns:p14="http://schemas.microsoft.com/office/powerpoint/2010/main" val="389449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4" name="תמונה 6" descr="Divider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4" y="0"/>
            <a:ext cx="1218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963084" y="5349876"/>
            <a:ext cx="10363200" cy="660400"/>
          </a:xfrm>
        </p:spPr>
        <p:txBody>
          <a:bodyPr anchor="t"/>
          <a:lstStyle>
            <a:lvl1pPr algn="l">
              <a:defRPr sz="3200" b="1" cap="all"/>
            </a:lvl1pPr>
          </a:lstStyle>
          <a:p>
            <a:r>
              <a:rPr lang="en-US"/>
              <a:t>Click to edit Master title style</a:t>
            </a:r>
            <a:endParaRPr lang="en-GB"/>
          </a:p>
        </p:txBody>
      </p:sp>
      <p:sp>
        <p:nvSpPr>
          <p:cNvPr id="8" name="Text Placeholder 2"/>
          <p:cNvSpPr>
            <a:spLocks noGrp="1"/>
          </p:cNvSpPr>
          <p:nvPr>
            <p:ph type="body" idx="1"/>
          </p:nvPr>
        </p:nvSpPr>
        <p:spPr>
          <a:xfrm>
            <a:off x="963084" y="6067426"/>
            <a:ext cx="10363200" cy="434975"/>
          </a:xfrm>
        </p:spPr>
        <p:txBody>
          <a:bodyPr anchor="b"/>
          <a:lstStyle>
            <a:lvl1pPr marL="0" indent="0">
              <a:buNone/>
              <a:defRPr sz="2000" b="1">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5133E2DC-F7FA-46C8-898A-03D6F54CBF8C}" type="slidenum">
              <a:rPr lang="en-GB"/>
              <a:pPr>
                <a:defRPr/>
              </a:pPr>
              <a:t>‹#›</a:t>
            </a:fld>
            <a:endParaRPr lang="en-GB"/>
          </a:p>
        </p:txBody>
      </p:sp>
      <p:sp>
        <p:nvSpPr>
          <p:cNvPr id="9" name="Footer Placeholder 3"/>
          <p:cNvSpPr>
            <a:spLocks noGrp="1"/>
          </p:cNvSpPr>
          <p:nvPr>
            <p:ph type="ftr" sz="quarter" idx="11"/>
          </p:nvPr>
        </p:nvSpPr>
        <p:spPr>
          <a:xfrm>
            <a:off x="575734" y="6588126"/>
            <a:ext cx="6946900" cy="365125"/>
          </a:xfrm>
        </p:spPr>
        <p:txBody>
          <a:bodyPr/>
          <a:lstStyle/>
          <a:p>
            <a:pPr>
              <a:defRPr/>
            </a:pPr>
            <a:r>
              <a:rPr lang="en-US" dirty="0"/>
              <a:t>© ETSI 2016. All rights reserved</a:t>
            </a:r>
          </a:p>
        </p:txBody>
      </p:sp>
    </p:spTree>
    <p:extLst>
      <p:ext uri="{BB962C8B-B14F-4D97-AF65-F5344CB8AC3E}">
        <p14:creationId xmlns:p14="http://schemas.microsoft.com/office/powerpoint/2010/main" val="303050392"/>
      </p:ext>
    </p:extLst>
  </p:cSld>
  <p:clrMapOvr>
    <a:masterClrMapping/>
  </p:clrMapOvr>
  <p:transition>
    <p:wipe dir="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4" name="תמונה 6" descr="Divider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4" y="0"/>
            <a:ext cx="1218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963084" y="5349876"/>
            <a:ext cx="10363200" cy="660400"/>
          </a:xfrm>
        </p:spPr>
        <p:txBody>
          <a:bodyPr anchor="t"/>
          <a:lstStyle>
            <a:lvl1pPr algn="l">
              <a:defRPr sz="3200" b="1" cap="all"/>
            </a:lvl1pPr>
          </a:lstStyle>
          <a:p>
            <a:r>
              <a:rPr lang="en-US"/>
              <a:t>Click to edit Master title style</a:t>
            </a:r>
            <a:endParaRPr lang="en-GB"/>
          </a:p>
        </p:txBody>
      </p:sp>
      <p:sp>
        <p:nvSpPr>
          <p:cNvPr id="8" name="Text Placeholder 2"/>
          <p:cNvSpPr>
            <a:spLocks noGrp="1"/>
          </p:cNvSpPr>
          <p:nvPr>
            <p:ph type="body" idx="1"/>
          </p:nvPr>
        </p:nvSpPr>
        <p:spPr>
          <a:xfrm>
            <a:off x="963084" y="6067426"/>
            <a:ext cx="10363200" cy="434975"/>
          </a:xfrm>
        </p:spPr>
        <p:txBody>
          <a:bodyPr anchor="b"/>
          <a:lstStyle>
            <a:lvl1pPr marL="0" indent="0">
              <a:buNone/>
              <a:defRPr sz="2000" b="1">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C2D64E82-519C-463D-ADD4-EF4D1EA98C21}" type="slidenum">
              <a:rPr lang="en-GB"/>
              <a:pPr>
                <a:defRPr/>
              </a:pPr>
              <a:t>‹#›</a:t>
            </a:fld>
            <a:endParaRPr lang="en-GB"/>
          </a:p>
        </p:txBody>
      </p:sp>
      <p:sp>
        <p:nvSpPr>
          <p:cNvPr id="9" name="Footer Placeholder 3"/>
          <p:cNvSpPr>
            <a:spLocks noGrp="1"/>
          </p:cNvSpPr>
          <p:nvPr>
            <p:ph type="ftr" sz="quarter" idx="11"/>
          </p:nvPr>
        </p:nvSpPr>
        <p:spPr>
          <a:xfrm>
            <a:off x="575734" y="6588126"/>
            <a:ext cx="6946900" cy="365125"/>
          </a:xfrm>
        </p:spPr>
        <p:txBody>
          <a:bodyPr/>
          <a:lstStyle/>
          <a:p>
            <a:pPr>
              <a:defRPr/>
            </a:pPr>
            <a:r>
              <a:rPr lang="en-US" dirty="0"/>
              <a:t>© ETSI 2016. All rights reserved</a:t>
            </a:r>
          </a:p>
        </p:txBody>
      </p:sp>
    </p:spTree>
    <p:extLst>
      <p:ext uri="{BB962C8B-B14F-4D97-AF65-F5344CB8AC3E}">
        <p14:creationId xmlns:p14="http://schemas.microsoft.com/office/powerpoint/2010/main" val="2311360846"/>
      </p:ext>
    </p:extLst>
  </p:cSld>
  <p:clrMapOvr>
    <a:masterClrMapping/>
  </p:clrMapOvr>
  <p:transition>
    <p:wipe dir="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1"/>
          </p:nvPr>
        </p:nvSpPr>
        <p:spPr/>
        <p:txBody>
          <a:bodyPr/>
          <a:lstStyle>
            <a:lvl1pPr>
              <a:defRPr/>
            </a:lvl1pPr>
          </a:lstStyle>
          <a:p>
            <a:pPr>
              <a:defRPr/>
            </a:pPr>
            <a:fld id="{64391CFD-BD98-4DFB-8227-CD1C58BD0BEE}" type="slidenum">
              <a:rPr lang="en-GB"/>
              <a:pPr>
                <a:defRPr/>
              </a:pPr>
              <a:t>‹#›</a:t>
            </a:fld>
            <a:endParaRPr lang="en-GB"/>
          </a:p>
        </p:txBody>
      </p:sp>
      <p:sp>
        <p:nvSpPr>
          <p:cNvPr id="7" name="Footer Placeholder 3"/>
          <p:cNvSpPr>
            <a:spLocks noGrp="1"/>
          </p:cNvSpPr>
          <p:nvPr>
            <p:ph type="ftr" sz="quarter" idx="10"/>
          </p:nvPr>
        </p:nvSpPr>
        <p:spPr>
          <a:xfrm>
            <a:off x="575734" y="6588126"/>
            <a:ext cx="6946900" cy="365125"/>
          </a:xfrm>
        </p:spPr>
        <p:txBody>
          <a:bodyPr/>
          <a:lstStyle/>
          <a:p>
            <a:pPr>
              <a:defRPr/>
            </a:pPr>
            <a:r>
              <a:rPr lang="en-US" dirty="0"/>
              <a:t>© ETSI 2016. All rights reserved</a:t>
            </a:r>
          </a:p>
        </p:txBody>
      </p:sp>
    </p:spTree>
    <p:extLst>
      <p:ext uri="{BB962C8B-B14F-4D97-AF65-F5344CB8AC3E}">
        <p14:creationId xmlns:p14="http://schemas.microsoft.com/office/powerpoint/2010/main" val="2682866591"/>
      </p:ext>
    </p:extLst>
  </p:cSld>
  <p:clrMapOvr>
    <a:masterClrMapping/>
  </p:clrMapOvr>
  <p:transition>
    <p:wipe dir="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4" name="תמונה 6" descr="open-slide.jpg"/>
          <p:cNvPicPr>
            <a:picLocks noChangeAspect="1"/>
          </p:cNvPicPr>
          <p:nvPr userDrawn="1"/>
        </p:nvPicPr>
        <p:blipFill>
          <a:blip r:embed="rId2" cstate="print"/>
          <a:srcRect/>
          <a:stretch>
            <a:fillRect/>
          </a:stretch>
        </p:blipFill>
        <p:spPr bwMode="auto">
          <a:xfrm>
            <a:off x="4234" y="0"/>
            <a:ext cx="12183533" cy="6858000"/>
          </a:xfrm>
          <a:prstGeom prst="rect">
            <a:avLst/>
          </a:prstGeom>
          <a:noFill/>
          <a:ln w="9525">
            <a:noFill/>
            <a:miter lim="800000"/>
            <a:headEnd/>
            <a:tailEnd/>
          </a:ln>
        </p:spPr>
      </p:pic>
      <p:sp>
        <p:nvSpPr>
          <p:cNvPr id="5" name="Title 1"/>
          <p:cNvSpPr>
            <a:spLocks noGrp="1"/>
          </p:cNvSpPr>
          <p:nvPr>
            <p:ph type="title"/>
          </p:nvPr>
        </p:nvSpPr>
        <p:spPr>
          <a:xfrm>
            <a:off x="6248401" y="4268723"/>
            <a:ext cx="5499100" cy="1141478"/>
          </a:xfrm>
        </p:spPr>
        <p:txBody>
          <a:bodyPr anchor="t"/>
          <a:lstStyle>
            <a:lvl1pPr algn="ctr">
              <a:defRPr sz="3200" b="1" cap="all"/>
            </a:lvl1pPr>
          </a:lstStyle>
          <a:p>
            <a:r>
              <a:rPr lang="en-US" dirty="0"/>
              <a:t>Click to edit Master title style</a:t>
            </a:r>
            <a:endParaRPr lang="en-GB" dirty="0"/>
          </a:p>
        </p:txBody>
      </p:sp>
      <p:sp>
        <p:nvSpPr>
          <p:cNvPr id="6" name="Text Placeholder 2"/>
          <p:cNvSpPr>
            <a:spLocks noGrp="1"/>
          </p:cNvSpPr>
          <p:nvPr>
            <p:ph type="body" idx="1"/>
          </p:nvPr>
        </p:nvSpPr>
        <p:spPr>
          <a:xfrm>
            <a:off x="6248399" y="5457827"/>
            <a:ext cx="5499100" cy="990599"/>
          </a:xfrm>
        </p:spPr>
        <p:txBody>
          <a:bodyPr anchor="ctr"/>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323589770"/>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ynamic Services Def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Tree>
    <p:extLst>
      <p:ext uri="{BB962C8B-B14F-4D97-AF65-F5344CB8AC3E}">
        <p14:creationId xmlns:p14="http://schemas.microsoft.com/office/powerpoint/2010/main" val="239670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al-time inventory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Tree>
    <p:extLst>
      <p:ext uri="{BB962C8B-B14F-4D97-AF65-F5344CB8AC3E}">
        <p14:creationId xmlns:p14="http://schemas.microsoft.com/office/powerpoint/2010/main" val="241290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VF Fulfillment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Tree>
    <p:extLst>
      <p:ext uri="{BB962C8B-B14F-4D97-AF65-F5344CB8AC3E}">
        <p14:creationId xmlns:p14="http://schemas.microsoft.com/office/powerpoint/2010/main" val="407808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ybrid Business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Tree>
    <p:extLst>
      <p:ext uri="{BB962C8B-B14F-4D97-AF65-F5344CB8AC3E}">
        <p14:creationId xmlns:p14="http://schemas.microsoft.com/office/powerpoint/2010/main" val="381386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with graphic 2">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Tree>
    <p:extLst>
      <p:ext uri="{BB962C8B-B14F-4D97-AF65-F5344CB8AC3E}">
        <p14:creationId xmlns:p14="http://schemas.microsoft.com/office/powerpoint/2010/main" val="234313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with Xs">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userDrawn="1"/>
        </p:nvSpPr>
        <p:spPr>
          <a:xfrm>
            <a:off x="5727369" y="6426337"/>
            <a:ext cx="3581400" cy="307777"/>
          </a:xfrm>
          <a:prstGeom prst="rect">
            <a:avLst/>
          </a:prstGeom>
          <a:noFill/>
        </p:spPr>
        <p:txBody>
          <a:bodyPr wrap="none" anchor="b">
            <a:spAutoFit/>
          </a:bodyPr>
          <a:lstStyle/>
          <a:p>
            <a:pPr algn="l" defTabSz="914363">
              <a:tabLst>
                <a:tab pos="2577600" algn="l"/>
              </a:tabLst>
              <a:defRPr/>
            </a:pPr>
            <a:r>
              <a:rPr lang="en-US" sz="700">
                <a:solidFill>
                  <a:srgbClr val="808084"/>
                </a:solidFill>
                <a:cs typeface="Arial" pitchFamily="34" charset="0"/>
              </a:rPr>
              <a:t>Information Security Level 1 – Confidential</a:t>
            </a:r>
          </a:p>
          <a:p>
            <a:pPr algn="l" defTabSz="914363">
              <a:tabLst>
                <a:tab pos="2577600" algn="l"/>
              </a:tabLst>
              <a:defRPr/>
            </a:pPr>
            <a:r>
              <a:rPr lang="en-US" sz="700">
                <a:solidFill>
                  <a:srgbClr val="808084"/>
                </a:solidFill>
                <a:cs typeface="Arial" pitchFamily="34" charset="0"/>
              </a:rPr>
              <a:t>© 2016 – Proprietary and Confidential Information of Amdocs</a:t>
            </a:r>
            <a:endParaRPr lang="en-US" sz="700" dirty="0">
              <a:solidFill>
                <a:srgbClr val="808084"/>
              </a:solidFill>
              <a:cs typeface="Arial" pitchFamily="34" charset="0"/>
            </a:endParaRPr>
          </a:p>
        </p:txBody>
      </p:sp>
      <p:sp>
        <p:nvSpPr>
          <p:cNvPr id="6" name="Slide Number Placeholder 4"/>
          <p:cNvSpPr txBox="1">
            <a:spLocks/>
          </p:cNvSpPr>
          <p:nvPr userDrawn="1"/>
        </p:nvSpPr>
        <p:spPr bwMode="white">
          <a:xfrm>
            <a:off x="329183" y="6503138"/>
            <a:ext cx="719895" cy="276999"/>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a:solidFill>
                  <a:srgbClr val="808084"/>
                </a:solidFill>
              </a:rPr>
              <a:pPr/>
              <a:t>‹#›</a:t>
            </a:fld>
            <a:endParaRPr dirty="0">
              <a:solidFill>
                <a:srgbClr val="808084"/>
              </a:solidFill>
            </a:endParaRPr>
          </a:p>
        </p:txBody>
      </p:sp>
      <p:pic>
        <p:nvPicPr>
          <p:cNvPr id="48" name="Picture 4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1157083" y="6383806"/>
            <a:ext cx="3925293" cy="319700"/>
          </a:xfrm>
          <a:prstGeom prst="rect">
            <a:avLst/>
          </a:prstGeom>
        </p:spPr>
      </p:pic>
    </p:spTree>
    <p:extLst>
      <p:ext uri="{BB962C8B-B14F-4D97-AF65-F5344CB8AC3E}">
        <p14:creationId xmlns:p14="http://schemas.microsoft.com/office/powerpoint/2010/main" val="226006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ynamic Services Def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978729"/>
          </a:xfrm>
          <a:noFill/>
        </p:spPr>
        <p:txBody>
          <a:bodyPr wrap="square" rtlCol="0" anchor="t"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3" name="Subtitle 2"/>
          <p:cNvSpPr>
            <a:spLocks noGrp="1"/>
          </p:cNvSpPr>
          <p:nvPr>
            <p:ph type="subTitle" idx="1" hasCustomPrompt="1"/>
          </p:nvPr>
        </p:nvSpPr>
        <p:spPr>
          <a:xfrm>
            <a:off x="609600" y="3987905"/>
            <a:ext cx="5575299"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3"/>
            <a:ext cx="5565949" cy="582613"/>
          </a:xfrm>
        </p:spPr>
        <p:txBody>
          <a:bodyPr/>
          <a:lstStyle>
            <a:lvl1pPr marL="0" indent="0" algn="l" defTabSz="914400" rtl="0" eaLnBrk="1" latinLnBrk="0" hangingPunct="1">
              <a:spcBef>
                <a:spcPct val="20000"/>
              </a:spcBef>
              <a:buClr>
                <a:schemeClr val="accent2"/>
              </a:buClr>
              <a:buSzPct val="85000"/>
              <a:buFont typeface="Arial" pitchFamily="34" charset="0"/>
              <a:buNone/>
              <a:tabLst>
                <a:tab pos="2514600" algn="l"/>
              </a:tabLst>
              <a:defRPr lang="en-US" sz="180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721158" y="6383806"/>
            <a:ext cx="3925293" cy="319700"/>
          </a:xfrm>
          <a:prstGeom prst="rect">
            <a:avLst/>
          </a:prstGeom>
        </p:spPr>
      </p:pic>
      <p:sp>
        <p:nvSpPr>
          <p:cNvPr id="8" name="Content Placeholder 8"/>
          <p:cNvSpPr>
            <a:spLocks noGrp="1"/>
          </p:cNvSpPr>
          <p:nvPr>
            <p:ph sz="quarter" idx="11" hasCustomPrompt="1"/>
          </p:nvPr>
        </p:nvSpPr>
        <p:spPr>
          <a:xfrm>
            <a:off x="609601" y="671514"/>
            <a:ext cx="5484284" cy="822325"/>
          </a:xfrm>
        </p:spPr>
        <p:txBody>
          <a:bodyPr/>
          <a:lstStyle>
            <a:lvl1pPr marL="0" indent="0" defTabSz="914400">
              <a:buFontTx/>
              <a:buNone/>
              <a:defRPr sz="2000" b="1" cap="all" baseline="0">
                <a:solidFill>
                  <a:schemeClr val="bg1"/>
                </a:solidFill>
              </a:defRPr>
            </a:lvl1pPr>
          </a:lstStyle>
          <a:p>
            <a:pPr defTabSz="914400"/>
            <a:r>
              <a:rPr lang="en-GB" sz="2800" dirty="0">
                <a:solidFill>
                  <a:schemeClr val="bg1"/>
                </a:solidFill>
              </a:rPr>
              <a:t>Click to edit master title style</a:t>
            </a:r>
          </a:p>
        </p:txBody>
      </p:sp>
    </p:spTree>
    <p:extLst>
      <p:ext uri="{BB962C8B-B14F-4D97-AF65-F5344CB8AC3E}">
        <p14:creationId xmlns:p14="http://schemas.microsoft.com/office/powerpoint/2010/main" val="2868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with title">
    <p:bg bwMode="gray">
      <p:bgPr>
        <a:solidFill>
          <a:schemeClr val="bg1"/>
        </a:solidFill>
        <a:effectLst/>
      </p:bgPr>
    </p:bg>
    <p:spTree>
      <p:nvGrpSpPr>
        <p:cNvPr id="1" name=""/>
        <p:cNvGrpSpPr/>
        <p:nvPr/>
      </p:nvGrpSpPr>
      <p:grpSpPr>
        <a:xfrm>
          <a:off x="0" y="0"/>
          <a:ext cx="0" cy="0"/>
          <a:chOff x="0" y="0"/>
          <a:chExt cx="0" cy="0"/>
        </a:xfrm>
      </p:grpSpPr>
      <p:sp>
        <p:nvSpPr>
          <p:cNvPr id="5" name="TextBox 4"/>
          <p:cNvSpPr txBox="1"/>
          <p:nvPr userDrawn="1"/>
        </p:nvSpPr>
        <p:spPr>
          <a:xfrm>
            <a:off x="5727369" y="6426337"/>
            <a:ext cx="3581400" cy="307777"/>
          </a:xfrm>
          <a:prstGeom prst="rect">
            <a:avLst/>
          </a:prstGeom>
          <a:noFill/>
        </p:spPr>
        <p:txBody>
          <a:bodyPr wrap="none" anchor="b">
            <a:spAutoFit/>
          </a:bodyPr>
          <a:lstStyle/>
          <a:p>
            <a:pPr algn="l" defTabSz="914363">
              <a:tabLst>
                <a:tab pos="2577600" algn="l"/>
              </a:tabLst>
              <a:defRPr/>
            </a:pPr>
            <a:r>
              <a:rPr lang="en-US" sz="700">
                <a:solidFill>
                  <a:srgbClr val="808084"/>
                </a:solidFill>
                <a:cs typeface="Arial" pitchFamily="34" charset="0"/>
              </a:rPr>
              <a:t>Information Security Level 1 – Confidential</a:t>
            </a:r>
          </a:p>
          <a:p>
            <a:pPr algn="l" defTabSz="914363">
              <a:tabLst>
                <a:tab pos="2577600" algn="l"/>
              </a:tabLst>
              <a:defRPr/>
            </a:pPr>
            <a:r>
              <a:rPr lang="en-US" sz="700">
                <a:solidFill>
                  <a:srgbClr val="808084"/>
                </a:solidFill>
                <a:cs typeface="Arial" pitchFamily="34" charset="0"/>
              </a:rPr>
              <a:t>© 2016 – Proprietary and Confidential Information of Amdocs</a:t>
            </a:r>
            <a:endParaRPr lang="en-US" sz="700" dirty="0">
              <a:solidFill>
                <a:srgbClr val="808084"/>
              </a:solidFill>
              <a:cs typeface="Arial" pitchFamily="34" charset="0"/>
            </a:endParaRPr>
          </a:p>
        </p:txBody>
      </p:sp>
      <p:sp>
        <p:nvSpPr>
          <p:cNvPr id="6" name="Slide Number Placeholder 4"/>
          <p:cNvSpPr txBox="1">
            <a:spLocks/>
          </p:cNvSpPr>
          <p:nvPr userDrawn="1"/>
        </p:nvSpPr>
        <p:spPr bwMode="white">
          <a:xfrm>
            <a:off x="329183" y="6503138"/>
            <a:ext cx="719895" cy="276999"/>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a:solidFill>
                  <a:srgbClr val="808084"/>
                </a:solidFill>
              </a:rPr>
              <a:pPr/>
              <a:t>‹#›</a:t>
            </a:fld>
            <a:endParaRPr dirty="0">
              <a:solidFill>
                <a:srgbClr val="808084"/>
              </a:solidFill>
            </a:endParaRPr>
          </a:p>
        </p:txBody>
      </p:sp>
      <p:pic>
        <p:nvPicPr>
          <p:cNvPr id="48" name="Picture 4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157083" y="6383806"/>
            <a:ext cx="3925293" cy="3197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91494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hank You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4" name="Title 1"/>
          <p:cNvSpPr>
            <a:spLocks noGrp="1"/>
          </p:cNvSpPr>
          <p:nvPr>
            <p:ph type="ctrTitle" hasCustomPrompt="1"/>
          </p:nvPr>
        </p:nvSpPr>
        <p:spPr>
          <a:xfrm>
            <a:off x="609601" y="2286059"/>
            <a:ext cx="5508977" cy="978729"/>
          </a:xfrm>
          <a:noFill/>
        </p:spPr>
        <p:txBody>
          <a:bodyPr wrap="square" rtlCol="0" anchor="b"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5" name="Subtitle 2"/>
          <p:cNvSpPr>
            <a:spLocks noGrp="1"/>
          </p:cNvSpPr>
          <p:nvPr>
            <p:ph type="subTitle" idx="1" hasCustomPrompt="1"/>
          </p:nvPr>
        </p:nvSpPr>
        <p:spPr>
          <a:xfrm>
            <a:off x="609601" y="3599110"/>
            <a:ext cx="5508977"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217877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
    <p:bg bwMode="gray">
      <p:bgPr>
        <a:solidFill>
          <a:schemeClr val="bg1"/>
        </a:solidFill>
        <a:effectLst/>
      </p:bgPr>
    </p:bg>
    <p:spTree>
      <p:nvGrpSpPr>
        <p:cNvPr id="1" name=""/>
        <p:cNvGrpSpPr/>
        <p:nvPr/>
      </p:nvGrpSpPr>
      <p:grpSpPr>
        <a:xfrm>
          <a:off x="0" y="0"/>
          <a:ext cx="0" cy="0"/>
          <a:chOff x="0" y="0"/>
          <a:chExt cx="0" cy="0"/>
        </a:xfrm>
      </p:grpSpPr>
      <p:sp>
        <p:nvSpPr>
          <p:cNvPr id="5" name="TextBox 4"/>
          <p:cNvSpPr txBox="1"/>
          <p:nvPr userDrawn="1"/>
        </p:nvSpPr>
        <p:spPr>
          <a:xfrm>
            <a:off x="5727369" y="6426337"/>
            <a:ext cx="3581400" cy="307777"/>
          </a:xfrm>
          <a:prstGeom prst="rect">
            <a:avLst/>
          </a:prstGeom>
          <a:noFill/>
        </p:spPr>
        <p:txBody>
          <a:bodyPr wrap="none" anchor="b">
            <a:spAutoFit/>
          </a:bodyPr>
          <a:lstStyle/>
          <a:p>
            <a:pPr algn="l" defTabSz="914363">
              <a:tabLst>
                <a:tab pos="2577600" algn="l"/>
              </a:tabLst>
              <a:defRPr/>
            </a:pPr>
            <a:r>
              <a:rPr lang="en-US" sz="700">
                <a:solidFill>
                  <a:srgbClr val="808084"/>
                </a:solidFill>
                <a:cs typeface="Arial" pitchFamily="34" charset="0"/>
              </a:rPr>
              <a:t>Information Security Level 1 – Confidential</a:t>
            </a:r>
          </a:p>
          <a:p>
            <a:pPr algn="l" defTabSz="914363">
              <a:tabLst>
                <a:tab pos="2577600" algn="l"/>
              </a:tabLst>
              <a:defRPr/>
            </a:pPr>
            <a:r>
              <a:rPr lang="en-US" sz="700">
                <a:solidFill>
                  <a:srgbClr val="808084"/>
                </a:solidFill>
                <a:cs typeface="Arial" pitchFamily="34" charset="0"/>
              </a:rPr>
              <a:t>© 2016 – Proprietary and Confidential Information of Amdocs</a:t>
            </a:r>
            <a:endParaRPr lang="en-US" sz="700" dirty="0">
              <a:solidFill>
                <a:srgbClr val="808084"/>
              </a:solidFill>
              <a:cs typeface="Arial" pitchFamily="34" charset="0"/>
            </a:endParaRPr>
          </a:p>
        </p:txBody>
      </p:sp>
      <p:sp>
        <p:nvSpPr>
          <p:cNvPr id="6" name="Slide Number Placeholder 4"/>
          <p:cNvSpPr txBox="1">
            <a:spLocks/>
          </p:cNvSpPr>
          <p:nvPr userDrawn="1"/>
        </p:nvSpPr>
        <p:spPr bwMode="white">
          <a:xfrm>
            <a:off x="329183" y="6503138"/>
            <a:ext cx="719895" cy="276999"/>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a:solidFill>
                  <a:srgbClr val="808084"/>
                </a:solidFill>
              </a:rPr>
              <a:pPr/>
              <a:t>‹#›</a:t>
            </a:fld>
            <a:endParaRPr dirty="0">
              <a:solidFill>
                <a:srgbClr val="808084"/>
              </a:solidFill>
            </a:endParaRPr>
          </a:p>
        </p:txBody>
      </p:sp>
      <p:pic>
        <p:nvPicPr>
          <p:cNvPr id="48" name="Picture 4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157083" y="6383806"/>
            <a:ext cx="3925293" cy="319700"/>
          </a:xfrm>
          <a:prstGeom prst="rect">
            <a:avLst/>
          </a:prstGeom>
        </p:spPr>
      </p:pic>
    </p:spTree>
    <p:extLst>
      <p:ext uri="{BB962C8B-B14F-4D97-AF65-F5344CB8AC3E}">
        <p14:creationId xmlns:p14="http://schemas.microsoft.com/office/powerpoint/2010/main" val="884385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8"/>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3"/>
            <a:ext cx="10972800" cy="4713287"/>
          </a:xfrm>
        </p:spPr>
        <p:txBody>
          <a:bodyPr/>
          <a:lstStyle>
            <a:lvl1pPr marL="287338" indent="-287338">
              <a:buClr>
                <a:schemeClr val="accent3"/>
              </a:buClr>
              <a:buSzPct val="100000"/>
              <a:buFont typeface="Arial" panose="020B0604020202020204" pitchFamily="34" charset="0"/>
              <a:buChar char="•"/>
              <a:defRPr/>
            </a:lvl1pPr>
            <a:lvl2pPr marL="515938" indent="-228600">
              <a:buClr>
                <a:schemeClr val="accent3"/>
              </a:buClr>
              <a:buSzPct val="100000"/>
              <a:buFont typeface="Arial" panose="020B0604020202020204" pitchFamily="34" charset="0"/>
              <a:buChar char="•"/>
              <a:defRPr/>
            </a:lvl2pPr>
            <a:lvl3pPr marL="685800" indent="-169863">
              <a:buClr>
                <a:schemeClr val="accent3"/>
              </a:buClr>
              <a:buSzPct val="100000"/>
              <a:buFont typeface="Arial" panose="020B0604020202020204" pitchFamily="34" charset="0"/>
              <a:buChar char="•"/>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6" name="Straight Connector 5"/>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682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with custom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4" name="Content Placeholder 2"/>
          <p:cNvSpPr>
            <a:spLocks noGrp="1"/>
          </p:cNvSpPr>
          <p:nvPr>
            <p:ph idx="1"/>
          </p:nvPr>
        </p:nvSpPr>
        <p:spPr>
          <a:xfrm>
            <a:off x="609600" y="1268413"/>
            <a:ext cx="6799384" cy="4713287"/>
          </a:xfrm>
        </p:spPr>
        <p:txBody>
          <a:bodyPr/>
          <a:lstStyle>
            <a:lvl1pPr marL="287338" indent="-287338">
              <a:buClr>
                <a:schemeClr val="accent3"/>
              </a:buClr>
              <a:buSzPct val="100000"/>
              <a:defRPr/>
            </a:lvl1pPr>
            <a:lvl2pPr marL="515938" indent="-228600">
              <a:buClr>
                <a:schemeClr val="accent3"/>
              </a:buClr>
              <a:buSzPct val="100000"/>
              <a:defRPr/>
            </a:lvl2pPr>
            <a:lvl3pPr>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5" name="Straight Connector 4"/>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081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3"/>
            <a:ext cx="5459941" cy="4713287"/>
          </a:xfrm>
        </p:spPr>
        <p:txBody>
          <a:bodyPr/>
          <a:lstStyle>
            <a:lvl1pPr marL="287338" indent="-287338">
              <a:buClr>
                <a:schemeClr val="accent3"/>
              </a:buClr>
              <a:buSzPct val="100000"/>
              <a:defRPr/>
            </a:lvl1pPr>
            <a:lvl2pPr marL="515938" indent="-228600">
              <a:buClr>
                <a:schemeClr val="accent3"/>
              </a:buClr>
              <a:buSzPct val="100000"/>
              <a:defRPr/>
            </a:lvl2pPr>
            <a:lvl3pPr marL="685800" indent="-169863">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5" name="Straight Connector 4"/>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
        <p:nvSpPr>
          <p:cNvPr id="6" name="Content Placeholder 2"/>
          <p:cNvSpPr>
            <a:spLocks noGrp="1"/>
          </p:cNvSpPr>
          <p:nvPr>
            <p:ph idx="10"/>
          </p:nvPr>
        </p:nvSpPr>
        <p:spPr>
          <a:xfrm>
            <a:off x="6118578" y="1268413"/>
            <a:ext cx="5459941" cy="4713287"/>
          </a:xfrm>
        </p:spPr>
        <p:txBody>
          <a:bodyPr/>
          <a:lstStyle>
            <a:lvl1pPr marL="287338" indent="-287338">
              <a:buClr>
                <a:schemeClr val="accent3"/>
              </a:buClr>
              <a:buSzPct val="100000"/>
              <a:defRPr/>
            </a:lvl1pPr>
            <a:lvl2pPr marL="515938" indent="-228600">
              <a:buClr>
                <a:schemeClr val="accent3"/>
              </a:buClr>
              <a:buSzPct val="100000"/>
              <a:defRPr/>
            </a:lvl2pPr>
            <a:lvl3pPr marL="685800" indent="-169863">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7664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cxnSp>
        <p:nvCxnSpPr>
          <p:cNvPr id="3" name="Straight Connector 2"/>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202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Utilit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3"/>
            <a:ext cx="6799384" cy="4713287"/>
          </a:xfrm>
        </p:spPr>
        <p:txBody>
          <a:bodyPr/>
          <a:lstStyle>
            <a:lvl1pPr marL="287338" indent="-287338">
              <a:buClr>
                <a:schemeClr val="accent3"/>
              </a:buClr>
              <a:buSzPct val="100000"/>
              <a:defRPr/>
            </a:lvl1pPr>
            <a:lvl2pPr marL="515938" indent="-228600">
              <a:buClr>
                <a:schemeClr val="accent3"/>
              </a:buClr>
              <a:buSzPct val="100000"/>
              <a:defRPr/>
            </a:lvl2pPr>
            <a:lvl3pPr>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5" name="Straight Connector 4"/>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285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תמונה 6" descr="open-slid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4" y="0"/>
            <a:ext cx="1218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990601" y="4981194"/>
            <a:ext cx="10756900" cy="684277"/>
          </a:xfrm>
        </p:spPr>
        <p:txBody>
          <a:bodyPr anchor="t"/>
          <a:lstStyle>
            <a:lvl1pPr algn="l">
              <a:defRPr sz="2800" b="1" cap="all"/>
            </a:lvl1pPr>
          </a:lstStyle>
          <a:p>
            <a:r>
              <a:rPr lang="en-US"/>
              <a:t>Click to edit Master title style</a:t>
            </a:r>
            <a:endParaRPr lang="en-GB" dirty="0"/>
          </a:p>
        </p:txBody>
      </p:sp>
      <p:sp>
        <p:nvSpPr>
          <p:cNvPr id="8" name="Text Placeholder 2"/>
          <p:cNvSpPr>
            <a:spLocks noGrp="1"/>
          </p:cNvSpPr>
          <p:nvPr>
            <p:ph type="body" idx="1"/>
          </p:nvPr>
        </p:nvSpPr>
        <p:spPr>
          <a:xfrm>
            <a:off x="990599" y="5474970"/>
            <a:ext cx="10774681" cy="514350"/>
          </a:xfrm>
        </p:spPr>
        <p:txBody>
          <a:bodyPr anchor="ctr"/>
          <a:lstStyle>
            <a:lvl1pPr marL="0" indent="0" algn="l">
              <a:buNone/>
              <a:defRPr sz="2000" b="1">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Text Placeholder 2"/>
          <p:cNvSpPr>
            <a:spLocks noGrp="1"/>
          </p:cNvSpPr>
          <p:nvPr>
            <p:ph type="body" idx="11"/>
          </p:nvPr>
        </p:nvSpPr>
        <p:spPr>
          <a:xfrm>
            <a:off x="990600" y="6000768"/>
            <a:ext cx="10784841" cy="514350"/>
          </a:xfrm>
        </p:spPr>
        <p:txBody>
          <a:bodyPr anchor="ctr"/>
          <a:lstStyle>
            <a:lvl1pPr marL="0" indent="0" algn="l">
              <a:buNone/>
              <a:defRPr sz="1600" b="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Footer Placeholder 4"/>
          <p:cNvSpPr>
            <a:spLocks noGrp="1"/>
          </p:cNvSpPr>
          <p:nvPr>
            <p:ph type="ftr" sz="quarter" idx="12"/>
          </p:nvPr>
        </p:nvSpPr>
        <p:spPr>
          <a:xfrm>
            <a:off x="575734" y="6588126"/>
            <a:ext cx="6946900" cy="365125"/>
          </a:xfrm>
          <a:prstGeom prst="rect">
            <a:avLst/>
          </a:prstGeom>
        </p:spPr>
        <p:txBody>
          <a:bodyPr/>
          <a:lstStyle>
            <a:lvl1pPr>
              <a:defRPr sz="800">
                <a:solidFill>
                  <a:srgbClr val="898989"/>
                </a:solidFill>
                <a:latin typeface="Calibri" pitchFamily="34" charset="0"/>
                <a:cs typeface="Calibri" pitchFamily="34" charset="0"/>
              </a:defRPr>
            </a:lvl1pPr>
          </a:lstStyle>
          <a:p>
            <a:pPr>
              <a:defRPr/>
            </a:pPr>
            <a:r>
              <a:rPr lang="en-US" dirty="0"/>
              <a:t>© ETSI 2014. All rights reserved</a:t>
            </a:r>
          </a:p>
        </p:txBody>
      </p:sp>
    </p:spTree>
    <p:extLst>
      <p:ext uri="{BB962C8B-B14F-4D97-AF65-F5344CB8AC3E}">
        <p14:creationId xmlns:p14="http://schemas.microsoft.com/office/powerpoint/2010/main" val="299859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Footer Placeholder 4"/>
          <p:cNvSpPr>
            <a:spLocks noGrp="1"/>
          </p:cNvSpPr>
          <p:nvPr>
            <p:ph type="ftr" sz="quarter" idx="10"/>
          </p:nvPr>
        </p:nvSpPr>
        <p:spPr>
          <a:xfrm>
            <a:off x="575734" y="6588126"/>
            <a:ext cx="6946900" cy="365125"/>
          </a:xfrm>
          <a:prstGeom prst="rect">
            <a:avLst/>
          </a:prstGeom>
        </p:spPr>
        <p:txBody>
          <a:bodyPr/>
          <a:lstStyle>
            <a:lvl1pPr>
              <a:defRPr>
                <a:cs typeface="Arial" charset="0"/>
              </a:defRPr>
            </a:lvl1pPr>
          </a:lstStyle>
          <a:p>
            <a:pPr>
              <a:defRPr/>
            </a:pPr>
            <a:r>
              <a:rPr lang="en-US" dirty="0"/>
              <a:t>© ETSI 2014. All rights reserved</a:t>
            </a:r>
          </a:p>
        </p:txBody>
      </p:sp>
      <p:sp>
        <p:nvSpPr>
          <p:cNvPr id="4" name="Slide Number Placeholder 5"/>
          <p:cNvSpPr>
            <a:spLocks noGrp="1"/>
          </p:cNvSpPr>
          <p:nvPr>
            <p:ph type="sldNum" sz="quarter" idx="11"/>
          </p:nvPr>
        </p:nvSpPr>
        <p:spPr>
          <a:xfrm>
            <a:off x="-127000" y="6588126"/>
            <a:ext cx="508000" cy="365125"/>
          </a:xfrm>
          <a:prstGeom prst="rect">
            <a:avLst/>
          </a:prstGeom>
        </p:spPr>
        <p:txBody>
          <a:bodyPr/>
          <a:lstStyle>
            <a:lvl1pPr>
              <a:defRPr/>
            </a:lvl1pPr>
          </a:lstStyle>
          <a:p>
            <a:pPr>
              <a:defRPr/>
            </a:pPr>
            <a:fld id="{9A9A1C52-9C2C-474A-AAB6-F5B3D27FC5F8}" type="slidenum">
              <a:rPr lang="en-GB"/>
              <a:pPr>
                <a:defRPr/>
              </a:pPr>
              <a:t>‹#›</a:t>
            </a:fld>
            <a:endParaRPr lang="en-GB" dirty="0"/>
          </a:p>
        </p:txBody>
      </p:sp>
    </p:spTree>
    <p:extLst>
      <p:ext uri="{BB962C8B-B14F-4D97-AF65-F5344CB8AC3E}">
        <p14:creationId xmlns:p14="http://schemas.microsoft.com/office/powerpoint/2010/main" val="423253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ealtime inventory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978729"/>
          </a:xfrm>
          <a:noFill/>
        </p:spPr>
        <p:txBody>
          <a:bodyPr wrap="square" rtlCol="0" anchor="t"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3" name="Subtitle 2"/>
          <p:cNvSpPr>
            <a:spLocks noGrp="1"/>
          </p:cNvSpPr>
          <p:nvPr>
            <p:ph type="subTitle" idx="1" hasCustomPrompt="1"/>
          </p:nvPr>
        </p:nvSpPr>
        <p:spPr>
          <a:xfrm>
            <a:off x="609600" y="3987905"/>
            <a:ext cx="5575299"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3"/>
            <a:ext cx="5565949" cy="582613"/>
          </a:xfrm>
        </p:spPr>
        <p:txBody>
          <a:bodyPr/>
          <a:lstStyle>
            <a:lvl1pPr marL="0" indent="0" algn="l" defTabSz="914400" rtl="0" eaLnBrk="1" latinLnBrk="0" hangingPunct="1">
              <a:spcBef>
                <a:spcPct val="20000"/>
              </a:spcBef>
              <a:buClr>
                <a:schemeClr val="accent2"/>
              </a:buClr>
              <a:buSzPct val="85000"/>
              <a:buFont typeface="Arial" pitchFamily="34" charset="0"/>
              <a:buNone/>
              <a:tabLst>
                <a:tab pos="2514600" algn="l"/>
              </a:tabLst>
              <a:defRPr lang="en-US" sz="180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721158" y="6383806"/>
            <a:ext cx="3925293" cy="319700"/>
          </a:xfrm>
          <a:prstGeom prst="rect">
            <a:avLst/>
          </a:prstGeom>
        </p:spPr>
      </p:pic>
      <p:sp>
        <p:nvSpPr>
          <p:cNvPr id="8" name="Content Placeholder 8"/>
          <p:cNvSpPr>
            <a:spLocks noGrp="1"/>
          </p:cNvSpPr>
          <p:nvPr>
            <p:ph sz="quarter" idx="11" hasCustomPrompt="1"/>
          </p:nvPr>
        </p:nvSpPr>
        <p:spPr>
          <a:xfrm>
            <a:off x="609601" y="671514"/>
            <a:ext cx="5484284" cy="822325"/>
          </a:xfrm>
        </p:spPr>
        <p:txBody>
          <a:bodyPr/>
          <a:lstStyle>
            <a:lvl1pPr marL="0" indent="0" defTabSz="914400">
              <a:buFontTx/>
              <a:buNone/>
              <a:defRPr sz="2400" b="1" cap="all" baseline="0">
                <a:solidFill>
                  <a:schemeClr val="bg1"/>
                </a:solidFill>
              </a:defRPr>
            </a:lvl1pPr>
          </a:lstStyle>
          <a:p>
            <a:pPr defTabSz="914400"/>
            <a:r>
              <a:rPr lang="en-GB" sz="2800" dirty="0">
                <a:solidFill>
                  <a:schemeClr val="bg1"/>
                </a:solidFill>
              </a:rPr>
              <a:t>Click to edit master title style</a:t>
            </a:r>
          </a:p>
        </p:txBody>
      </p:sp>
    </p:spTree>
    <p:extLst>
      <p:ext uri="{BB962C8B-B14F-4D97-AF65-F5344CB8AC3E}">
        <p14:creationId xmlns:p14="http://schemas.microsoft.com/office/powerpoint/2010/main" val="152354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pic>
        <p:nvPicPr>
          <p:cNvPr id="4" name="תמונה 6" descr="Divider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4" y="0"/>
            <a:ext cx="1218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963084" y="5349876"/>
            <a:ext cx="10363200" cy="660400"/>
          </a:xfrm>
        </p:spPr>
        <p:txBody>
          <a:bodyPr anchor="t"/>
          <a:lstStyle>
            <a:lvl1pPr algn="l">
              <a:defRPr sz="3200" b="1" cap="all"/>
            </a:lvl1pPr>
          </a:lstStyle>
          <a:p>
            <a:r>
              <a:rPr lang="en-US"/>
              <a:t>Click to edit Master title style</a:t>
            </a:r>
            <a:endParaRPr lang="en-GB"/>
          </a:p>
        </p:txBody>
      </p:sp>
      <p:sp>
        <p:nvSpPr>
          <p:cNvPr id="8" name="Text Placeholder 2"/>
          <p:cNvSpPr>
            <a:spLocks noGrp="1"/>
          </p:cNvSpPr>
          <p:nvPr>
            <p:ph type="body" idx="1"/>
          </p:nvPr>
        </p:nvSpPr>
        <p:spPr>
          <a:xfrm>
            <a:off x="963084" y="6067426"/>
            <a:ext cx="10363200" cy="434975"/>
          </a:xfrm>
        </p:spPr>
        <p:txBody>
          <a:bodyPr anchor="b"/>
          <a:lstStyle>
            <a:lvl1pPr marL="0" indent="0">
              <a:buNone/>
              <a:defRPr sz="2000" b="1">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10"/>
          </p:nvPr>
        </p:nvSpPr>
        <p:spPr>
          <a:xfrm>
            <a:off x="-127000" y="6588126"/>
            <a:ext cx="508000" cy="365125"/>
          </a:xfrm>
          <a:prstGeom prst="rect">
            <a:avLst/>
          </a:prstGeom>
        </p:spPr>
        <p:txBody>
          <a:bodyPr/>
          <a:lstStyle>
            <a:lvl1pPr>
              <a:defRPr/>
            </a:lvl1pPr>
          </a:lstStyle>
          <a:p>
            <a:pPr>
              <a:defRPr/>
            </a:pPr>
            <a:fld id="{5133E2DC-F7FA-46C8-898A-03D6F54CBF8C}" type="slidenum">
              <a:rPr lang="en-GB"/>
              <a:pPr>
                <a:defRPr/>
              </a:pPr>
              <a:t>‹#›</a:t>
            </a:fld>
            <a:endParaRPr lang="en-GB" dirty="0"/>
          </a:p>
        </p:txBody>
      </p:sp>
      <p:sp>
        <p:nvSpPr>
          <p:cNvPr id="6" name="Footer Placeholder 4"/>
          <p:cNvSpPr>
            <a:spLocks noGrp="1"/>
          </p:cNvSpPr>
          <p:nvPr>
            <p:ph type="ftr" sz="quarter" idx="11"/>
          </p:nvPr>
        </p:nvSpPr>
        <p:spPr>
          <a:xfrm>
            <a:off x="575734" y="6588126"/>
            <a:ext cx="6946900" cy="365125"/>
          </a:xfrm>
          <a:prstGeom prst="rect">
            <a:avLst/>
          </a:prstGeom>
        </p:spPr>
        <p:txBody>
          <a:bodyPr/>
          <a:lstStyle>
            <a:lvl1pPr>
              <a:defRPr sz="800">
                <a:solidFill>
                  <a:srgbClr val="898989"/>
                </a:solidFill>
                <a:latin typeface="Calibri" pitchFamily="34" charset="0"/>
                <a:cs typeface="Calibri" pitchFamily="34" charset="0"/>
              </a:defRPr>
            </a:lvl1pPr>
          </a:lstStyle>
          <a:p>
            <a:pPr>
              <a:defRPr/>
            </a:pPr>
            <a:r>
              <a:rPr lang="en-US" dirty="0"/>
              <a:t>© ETSI 2014. All rights reserved</a:t>
            </a:r>
          </a:p>
        </p:txBody>
      </p:sp>
    </p:spTree>
    <p:extLst>
      <p:ext uri="{BB962C8B-B14F-4D97-AF65-F5344CB8AC3E}">
        <p14:creationId xmlns:p14="http://schemas.microsoft.com/office/powerpoint/2010/main" val="97467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5" name="תמונה 6" descr="open-slide.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4" y="0"/>
            <a:ext cx="1218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990601" y="4981194"/>
            <a:ext cx="10756900" cy="684277"/>
          </a:xfrm>
        </p:spPr>
        <p:txBody>
          <a:bodyPr anchor="t"/>
          <a:lstStyle>
            <a:lvl1pPr algn="l">
              <a:defRPr sz="2800" b="1" cap="all"/>
            </a:lvl1pPr>
          </a:lstStyle>
          <a:p>
            <a:r>
              <a:rPr lang="en-US"/>
              <a:t>Click to edit Master title style</a:t>
            </a:r>
            <a:endParaRPr lang="en-GB" dirty="0"/>
          </a:p>
        </p:txBody>
      </p:sp>
      <p:sp>
        <p:nvSpPr>
          <p:cNvPr id="8" name="Text Placeholder 2"/>
          <p:cNvSpPr>
            <a:spLocks noGrp="1"/>
          </p:cNvSpPr>
          <p:nvPr>
            <p:ph type="body" idx="1"/>
          </p:nvPr>
        </p:nvSpPr>
        <p:spPr>
          <a:xfrm>
            <a:off x="990599" y="5474970"/>
            <a:ext cx="10774681" cy="514350"/>
          </a:xfrm>
        </p:spPr>
        <p:txBody>
          <a:bodyPr anchor="ctr"/>
          <a:lstStyle>
            <a:lvl1pPr marL="0" indent="0" algn="l">
              <a:buNone/>
              <a:defRPr sz="2000" b="1">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Text Placeholder 2"/>
          <p:cNvSpPr>
            <a:spLocks noGrp="1"/>
          </p:cNvSpPr>
          <p:nvPr>
            <p:ph type="body" idx="11"/>
          </p:nvPr>
        </p:nvSpPr>
        <p:spPr>
          <a:xfrm>
            <a:off x="990600" y="6000768"/>
            <a:ext cx="10784841" cy="514350"/>
          </a:xfrm>
        </p:spPr>
        <p:txBody>
          <a:bodyPr anchor="ctr"/>
          <a:lstStyle>
            <a:lvl1pPr marL="0" indent="0" algn="l">
              <a:buNone/>
              <a:defRPr sz="1600" b="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Footer Placeholder 4"/>
          <p:cNvSpPr>
            <a:spLocks noGrp="1"/>
          </p:cNvSpPr>
          <p:nvPr>
            <p:ph type="ftr" sz="quarter" idx="12"/>
          </p:nvPr>
        </p:nvSpPr>
        <p:spPr>
          <a:xfrm>
            <a:off x="575734" y="6588126"/>
            <a:ext cx="6946900" cy="365125"/>
          </a:xfrm>
          <a:prstGeom prst="rect">
            <a:avLst/>
          </a:prstGeom>
        </p:spPr>
        <p:txBody>
          <a:bodyPr/>
          <a:lstStyle>
            <a:lvl1pPr>
              <a:defRPr sz="800">
                <a:solidFill>
                  <a:srgbClr val="898989"/>
                </a:solidFill>
                <a:latin typeface="Calibri" pitchFamily="34" charset="0"/>
                <a:cs typeface="Calibri" pitchFamily="34" charset="0"/>
              </a:defRPr>
            </a:lvl1pPr>
          </a:lstStyle>
          <a:p>
            <a:pPr>
              <a:defRPr/>
            </a:pPr>
            <a:r>
              <a:rPr lang="en-US" dirty="0"/>
              <a:t>© ETSI All rights reserved</a:t>
            </a:r>
          </a:p>
        </p:txBody>
      </p:sp>
    </p:spTree>
    <p:extLst>
      <p:ext uri="{BB962C8B-B14F-4D97-AF65-F5344CB8AC3E}">
        <p14:creationId xmlns:p14="http://schemas.microsoft.com/office/powerpoint/2010/main" val="25993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4" name="תמונה 6" descr="Divider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4" y="0"/>
            <a:ext cx="1218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963084" y="5349876"/>
            <a:ext cx="10363200" cy="660400"/>
          </a:xfrm>
        </p:spPr>
        <p:txBody>
          <a:bodyPr anchor="t"/>
          <a:lstStyle>
            <a:lvl1pPr algn="l">
              <a:defRPr sz="3200" b="1" cap="all"/>
            </a:lvl1pPr>
          </a:lstStyle>
          <a:p>
            <a:r>
              <a:rPr lang="en-US"/>
              <a:t>Click to edit Master title style</a:t>
            </a:r>
            <a:endParaRPr lang="en-GB"/>
          </a:p>
        </p:txBody>
      </p:sp>
      <p:sp>
        <p:nvSpPr>
          <p:cNvPr id="8" name="Text Placeholder 2"/>
          <p:cNvSpPr>
            <a:spLocks noGrp="1"/>
          </p:cNvSpPr>
          <p:nvPr>
            <p:ph type="body" idx="1"/>
          </p:nvPr>
        </p:nvSpPr>
        <p:spPr>
          <a:xfrm>
            <a:off x="963084" y="6067426"/>
            <a:ext cx="10363200" cy="434975"/>
          </a:xfrm>
        </p:spPr>
        <p:txBody>
          <a:bodyPr anchor="b"/>
          <a:lstStyle>
            <a:lvl1pPr marL="0" indent="0">
              <a:buNone/>
              <a:defRPr sz="2000" b="1">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10"/>
          </p:nvPr>
        </p:nvSpPr>
        <p:spPr>
          <a:xfrm>
            <a:off x="-127000" y="6588126"/>
            <a:ext cx="508000" cy="365125"/>
          </a:xfrm>
          <a:prstGeom prst="rect">
            <a:avLst/>
          </a:prstGeom>
        </p:spPr>
        <p:txBody>
          <a:bodyPr/>
          <a:lstStyle>
            <a:lvl1pPr>
              <a:defRPr/>
            </a:lvl1pPr>
          </a:lstStyle>
          <a:p>
            <a:pPr>
              <a:defRPr/>
            </a:pPr>
            <a:fld id="{2A084AC1-88D2-4108-8012-F191098717B2}" type="slidenum">
              <a:rPr lang="en-GB"/>
              <a:pPr>
                <a:defRPr/>
              </a:pPr>
              <a:t>‹#›</a:t>
            </a:fld>
            <a:endParaRPr lang="en-GB"/>
          </a:p>
        </p:txBody>
      </p:sp>
      <p:sp>
        <p:nvSpPr>
          <p:cNvPr id="6" name="Footer Placeholder 4"/>
          <p:cNvSpPr>
            <a:spLocks noGrp="1"/>
          </p:cNvSpPr>
          <p:nvPr>
            <p:ph type="ftr" sz="quarter" idx="11"/>
          </p:nvPr>
        </p:nvSpPr>
        <p:spPr>
          <a:xfrm>
            <a:off x="575734" y="6588126"/>
            <a:ext cx="6946900" cy="365125"/>
          </a:xfrm>
          <a:prstGeom prst="rect">
            <a:avLst/>
          </a:prstGeom>
        </p:spPr>
        <p:txBody>
          <a:bodyPr/>
          <a:lstStyle>
            <a:lvl1pPr>
              <a:defRPr sz="800">
                <a:solidFill>
                  <a:srgbClr val="898989"/>
                </a:solidFill>
                <a:latin typeface="Calibri" pitchFamily="34" charset="0"/>
                <a:cs typeface="Calibri" pitchFamily="34" charset="0"/>
              </a:defRPr>
            </a:lvl1pPr>
          </a:lstStyle>
          <a:p>
            <a:pPr>
              <a:defRPr/>
            </a:pPr>
            <a:r>
              <a:rPr lang="en-US" dirty="0"/>
              <a:t>© ETSI All rights reserved</a:t>
            </a:r>
          </a:p>
        </p:txBody>
      </p:sp>
    </p:spTree>
    <p:extLst>
      <p:ext uri="{BB962C8B-B14F-4D97-AF65-F5344CB8AC3E}">
        <p14:creationId xmlns:p14="http://schemas.microsoft.com/office/powerpoint/2010/main" val="28196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4" name="תמונה 6" descr="Divider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4" y="0"/>
            <a:ext cx="1218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963084" y="5349876"/>
            <a:ext cx="10363200" cy="660400"/>
          </a:xfrm>
        </p:spPr>
        <p:txBody>
          <a:bodyPr anchor="t"/>
          <a:lstStyle>
            <a:lvl1pPr algn="l">
              <a:defRPr sz="3200" b="1" cap="all"/>
            </a:lvl1pPr>
          </a:lstStyle>
          <a:p>
            <a:r>
              <a:rPr lang="en-US"/>
              <a:t>Click to edit Master title style</a:t>
            </a:r>
            <a:endParaRPr lang="en-GB"/>
          </a:p>
        </p:txBody>
      </p:sp>
      <p:sp>
        <p:nvSpPr>
          <p:cNvPr id="8" name="Text Placeholder 2"/>
          <p:cNvSpPr>
            <a:spLocks noGrp="1"/>
          </p:cNvSpPr>
          <p:nvPr>
            <p:ph type="body" idx="1"/>
          </p:nvPr>
        </p:nvSpPr>
        <p:spPr>
          <a:xfrm>
            <a:off x="963084" y="6067426"/>
            <a:ext cx="10363200" cy="434975"/>
          </a:xfrm>
        </p:spPr>
        <p:txBody>
          <a:bodyPr anchor="b"/>
          <a:lstStyle>
            <a:lvl1pPr marL="0" indent="0">
              <a:buNone/>
              <a:defRPr sz="2000" b="1">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10"/>
          </p:nvPr>
        </p:nvSpPr>
        <p:spPr>
          <a:xfrm>
            <a:off x="-127000" y="6588126"/>
            <a:ext cx="508000" cy="365125"/>
          </a:xfrm>
          <a:prstGeom prst="rect">
            <a:avLst/>
          </a:prstGeom>
        </p:spPr>
        <p:txBody>
          <a:bodyPr/>
          <a:lstStyle>
            <a:lvl1pPr>
              <a:defRPr/>
            </a:lvl1pPr>
          </a:lstStyle>
          <a:p>
            <a:pPr>
              <a:defRPr/>
            </a:pPr>
            <a:fld id="{407D268B-57ED-42C3-9999-AF90E092D75B}" type="slidenum">
              <a:rPr lang="en-GB"/>
              <a:pPr>
                <a:defRPr/>
              </a:pPr>
              <a:t>‹#›</a:t>
            </a:fld>
            <a:endParaRPr lang="en-GB"/>
          </a:p>
        </p:txBody>
      </p:sp>
      <p:sp>
        <p:nvSpPr>
          <p:cNvPr id="6" name="Footer Placeholder 4"/>
          <p:cNvSpPr>
            <a:spLocks noGrp="1"/>
          </p:cNvSpPr>
          <p:nvPr>
            <p:ph type="ftr" sz="quarter" idx="11"/>
          </p:nvPr>
        </p:nvSpPr>
        <p:spPr>
          <a:xfrm>
            <a:off x="575734" y="6588126"/>
            <a:ext cx="6946900" cy="365125"/>
          </a:xfrm>
          <a:prstGeom prst="rect">
            <a:avLst/>
          </a:prstGeom>
        </p:spPr>
        <p:txBody>
          <a:bodyPr/>
          <a:lstStyle>
            <a:lvl1pPr>
              <a:defRPr sz="800">
                <a:solidFill>
                  <a:srgbClr val="898989"/>
                </a:solidFill>
                <a:latin typeface="Calibri" pitchFamily="34" charset="0"/>
                <a:cs typeface="Calibri" pitchFamily="34" charset="0"/>
              </a:defRPr>
            </a:lvl1pPr>
          </a:lstStyle>
          <a:p>
            <a:pPr>
              <a:defRPr/>
            </a:pPr>
            <a:r>
              <a:rPr lang="en-US" dirty="0"/>
              <a:t>© ETSI All rights reserved</a:t>
            </a:r>
          </a:p>
        </p:txBody>
      </p:sp>
    </p:spTree>
    <p:extLst>
      <p:ext uri="{BB962C8B-B14F-4D97-AF65-F5344CB8AC3E}">
        <p14:creationId xmlns:p14="http://schemas.microsoft.com/office/powerpoint/2010/main" val="347239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pic>
        <p:nvPicPr>
          <p:cNvPr id="4" name="תמונה 6" descr="Divider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4" y="0"/>
            <a:ext cx="1218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963084" y="5349876"/>
            <a:ext cx="10363200" cy="660400"/>
          </a:xfrm>
        </p:spPr>
        <p:txBody>
          <a:bodyPr anchor="t"/>
          <a:lstStyle>
            <a:lvl1pPr algn="l">
              <a:defRPr sz="3200" b="1" cap="all"/>
            </a:lvl1pPr>
          </a:lstStyle>
          <a:p>
            <a:r>
              <a:rPr lang="en-US"/>
              <a:t>Click to edit Master title style</a:t>
            </a:r>
            <a:endParaRPr lang="en-GB"/>
          </a:p>
        </p:txBody>
      </p:sp>
      <p:sp>
        <p:nvSpPr>
          <p:cNvPr id="8" name="Text Placeholder 2"/>
          <p:cNvSpPr>
            <a:spLocks noGrp="1"/>
          </p:cNvSpPr>
          <p:nvPr>
            <p:ph type="body" idx="1"/>
          </p:nvPr>
        </p:nvSpPr>
        <p:spPr>
          <a:xfrm>
            <a:off x="963084" y="6067426"/>
            <a:ext cx="10363200" cy="434975"/>
          </a:xfrm>
        </p:spPr>
        <p:txBody>
          <a:bodyPr anchor="b"/>
          <a:lstStyle>
            <a:lvl1pPr marL="0" indent="0">
              <a:buNone/>
              <a:defRPr sz="2000" b="1">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10"/>
          </p:nvPr>
        </p:nvSpPr>
        <p:spPr>
          <a:xfrm>
            <a:off x="-127000" y="6588126"/>
            <a:ext cx="508000" cy="365125"/>
          </a:xfrm>
          <a:prstGeom prst="rect">
            <a:avLst/>
          </a:prstGeom>
        </p:spPr>
        <p:txBody>
          <a:bodyPr/>
          <a:lstStyle>
            <a:lvl1pPr>
              <a:defRPr/>
            </a:lvl1pPr>
          </a:lstStyle>
          <a:p>
            <a:pPr>
              <a:defRPr/>
            </a:pPr>
            <a:fld id="{5133E2DC-F7FA-46C8-898A-03D6F54CBF8C}" type="slidenum">
              <a:rPr lang="en-GB"/>
              <a:pPr>
                <a:defRPr/>
              </a:pPr>
              <a:t>‹#›</a:t>
            </a:fld>
            <a:endParaRPr lang="en-GB"/>
          </a:p>
        </p:txBody>
      </p:sp>
      <p:sp>
        <p:nvSpPr>
          <p:cNvPr id="6" name="Footer Placeholder 4"/>
          <p:cNvSpPr>
            <a:spLocks noGrp="1"/>
          </p:cNvSpPr>
          <p:nvPr>
            <p:ph type="ftr" sz="quarter" idx="11"/>
          </p:nvPr>
        </p:nvSpPr>
        <p:spPr>
          <a:xfrm>
            <a:off x="575734" y="6588126"/>
            <a:ext cx="6946900" cy="365125"/>
          </a:xfrm>
          <a:prstGeom prst="rect">
            <a:avLst/>
          </a:prstGeom>
        </p:spPr>
        <p:txBody>
          <a:bodyPr/>
          <a:lstStyle>
            <a:lvl1pPr>
              <a:defRPr sz="800">
                <a:solidFill>
                  <a:srgbClr val="898989"/>
                </a:solidFill>
                <a:latin typeface="Calibri" pitchFamily="34" charset="0"/>
                <a:cs typeface="Calibri" pitchFamily="34" charset="0"/>
              </a:defRPr>
            </a:lvl1pPr>
          </a:lstStyle>
          <a:p>
            <a:pPr>
              <a:defRPr/>
            </a:pPr>
            <a:r>
              <a:rPr lang="en-US" dirty="0"/>
              <a:t>© ETSI All rights reserved</a:t>
            </a:r>
          </a:p>
        </p:txBody>
      </p:sp>
    </p:spTree>
    <p:extLst>
      <p:ext uri="{BB962C8B-B14F-4D97-AF65-F5344CB8AC3E}">
        <p14:creationId xmlns:p14="http://schemas.microsoft.com/office/powerpoint/2010/main" val="246253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pic>
        <p:nvPicPr>
          <p:cNvPr id="4" name="תמונה 6" descr="Divider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34" y="0"/>
            <a:ext cx="1218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963084" y="5349876"/>
            <a:ext cx="10363200" cy="660400"/>
          </a:xfrm>
        </p:spPr>
        <p:txBody>
          <a:bodyPr anchor="t"/>
          <a:lstStyle>
            <a:lvl1pPr algn="l">
              <a:defRPr sz="3200" b="1" cap="all"/>
            </a:lvl1pPr>
          </a:lstStyle>
          <a:p>
            <a:r>
              <a:rPr lang="en-US"/>
              <a:t>Click to edit Master title style</a:t>
            </a:r>
            <a:endParaRPr lang="en-GB"/>
          </a:p>
        </p:txBody>
      </p:sp>
      <p:sp>
        <p:nvSpPr>
          <p:cNvPr id="8" name="Text Placeholder 2"/>
          <p:cNvSpPr>
            <a:spLocks noGrp="1"/>
          </p:cNvSpPr>
          <p:nvPr>
            <p:ph type="body" idx="1"/>
          </p:nvPr>
        </p:nvSpPr>
        <p:spPr>
          <a:xfrm>
            <a:off x="963084" y="6067426"/>
            <a:ext cx="10363200" cy="434975"/>
          </a:xfrm>
        </p:spPr>
        <p:txBody>
          <a:bodyPr anchor="b"/>
          <a:lstStyle>
            <a:lvl1pPr marL="0" indent="0">
              <a:buNone/>
              <a:defRPr sz="2000" b="1">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Slide Number Placeholder 5"/>
          <p:cNvSpPr>
            <a:spLocks noGrp="1"/>
          </p:cNvSpPr>
          <p:nvPr>
            <p:ph type="sldNum" sz="quarter" idx="10"/>
          </p:nvPr>
        </p:nvSpPr>
        <p:spPr>
          <a:xfrm>
            <a:off x="-127000" y="6588126"/>
            <a:ext cx="508000" cy="365125"/>
          </a:xfrm>
          <a:prstGeom prst="rect">
            <a:avLst/>
          </a:prstGeom>
        </p:spPr>
        <p:txBody>
          <a:bodyPr/>
          <a:lstStyle>
            <a:lvl1pPr>
              <a:defRPr/>
            </a:lvl1pPr>
          </a:lstStyle>
          <a:p>
            <a:pPr>
              <a:defRPr/>
            </a:pPr>
            <a:fld id="{C2D64E82-519C-463D-ADD4-EF4D1EA98C21}" type="slidenum">
              <a:rPr lang="en-GB"/>
              <a:pPr>
                <a:defRPr/>
              </a:pPr>
              <a:t>‹#›</a:t>
            </a:fld>
            <a:endParaRPr lang="en-GB"/>
          </a:p>
        </p:txBody>
      </p:sp>
      <p:sp>
        <p:nvSpPr>
          <p:cNvPr id="6" name="Footer Placeholder 4"/>
          <p:cNvSpPr>
            <a:spLocks noGrp="1"/>
          </p:cNvSpPr>
          <p:nvPr>
            <p:ph type="ftr" sz="quarter" idx="11"/>
          </p:nvPr>
        </p:nvSpPr>
        <p:spPr>
          <a:xfrm>
            <a:off x="575734" y="6588126"/>
            <a:ext cx="6946900" cy="365125"/>
          </a:xfrm>
          <a:prstGeom prst="rect">
            <a:avLst/>
          </a:prstGeom>
        </p:spPr>
        <p:txBody>
          <a:bodyPr/>
          <a:lstStyle>
            <a:lvl1pPr>
              <a:defRPr sz="800">
                <a:solidFill>
                  <a:srgbClr val="898989"/>
                </a:solidFill>
                <a:latin typeface="Calibri" pitchFamily="34" charset="0"/>
                <a:cs typeface="Calibri" pitchFamily="34" charset="0"/>
              </a:defRPr>
            </a:lvl1pPr>
          </a:lstStyle>
          <a:p>
            <a:pPr>
              <a:defRPr/>
            </a:pPr>
            <a:r>
              <a:rPr lang="en-US" dirty="0"/>
              <a:t>© ETSI All rights reserved</a:t>
            </a:r>
          </a:p>
        </p:txBody>
      </p:sp>
    </p:spTree>
    <p:extLst>
      <p:ext uri="{BB962C8B-B14F-4D97-AF65-F5344CB8AC3E}">
        <p14:creationId xmlns:p14="http://schemas.microsoft.com/office/powerpoint/2010/main" val="303076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pic>
        <p:nvPicPr>
          <p:cNvPr id="4" name="Picture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54733" y="6413500"/>
            <a:ext cx="183726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GB"/>
          </a:p>
        </p:txBody>
      </p:sp>
      <p:sp>
        <p:nvSpPr>
          <p:cNvPr id="7" name="Content Placeholder 2"/>
          <p:cNvSpPr>
            <a:spLocks noGrp="1"/>
          </p:cNvSpPr>
          <p:nvPr>
            <p:ph idx="1"/>
          </p:nvPr>
        </p:nvSpPr>
        <p:spPr>
          <a:xfrm>
            <a:off x="609600" y="1600201"/>
            <a:ext cx="10972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2"/>
          <p:cNvSpPr>
            <a:spLocks noGrp="1"/>
          </p:cNvSpPr>
          <p:nvPr>
            <p:ph type="ftr" sz="quarter" idx="10"/>
          </p:nvPr>
        </p:nvSpPr>
        <p:spPr>
          <a:xfrm>
            <a:off x="575734" y="6588126"/>
            <a:ext cx="6946900" cy="365125"/>
          </a:xfrm>
          <a:prstGeom prst="rect">
            <a:avLst/>
          </a:prstGeom>
        </p:spPr>
        <p:txBody>
          <a:bodyPr/>
          <a:lstStyle>
            <a:lvl1pPr>
              <a:defRPr/>
            </a:lvl1pPr>
          </a:lstStyle>
          <a:p>
            <a:pPr>
              <a:defRPr/>
            </a:pPr>
            <a:r>
              <a:rPr lang="en-US" dirty="0"/>
              <a:t>© ETSI All rights reserved</a:t>
            </a:r>
          </a:p>
        </p:txBody>
      </p:sp>
      <p:sp>
        <p:nvSpPr>
          <p:cNvPr id="6" name="Slide Number Placeholder 3"/>
          <p:cNvSpPr>
            <a:spLocks noGrp="1"/>
          </p:cNvSpPr>
          <p:nvPr>
            <p:ph type="sldNum" sz="quarter" idx="11"/>
          </p:nvPr>
        </p:nvSpPr>
        <p:spPr>
          <a:xfrm>
            <a:off x="-127000" y="6588126"/>
            <a:ext cx="508000" cy="365125"/>
          </a:xfrm>
          <a:prstGeom prst="rect">
            <a:avLst/>
          </a:prstGeom>
        </p:spPr>
        <p:txBody>
          <a:bodyPr/>
          <a:lstStyle>
            <a:lvl1pPr>
              <a:defRPr/>
            </a:lvl1pPr>
          </a:lstStyle>
          <a:p>
            <a:pPr>
              <a:defRPr/>
            </a:pPr>
            <a:fld id="{4996B76D-900A-439E-BD02-30E95A478D9A}" type="slidenum">
              <a:rPr lang="en-GB"/>
              <a:pPr>
                <a:defRPr/>
              </a:pPr>
              <a:t>‹#›</a:t>
            </a:fld>
            <a:endParaRPr lang="en-GB"/>
          </a:p>
        </p:txBody>
      </p:sp>
    </p:spTree>
    <p:extLst>
      <p:ext uri="{BB962C8B-B14F-4D97-AF65-F5344CB8AC3E}">
        <p14:creationId xmlns:p14="http://schemas.microsoft.com/office/powerpoint/2010/main" val="88722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Nokia Blue Plain">
    <p:spTree>
      <p:nvGrpSpPr>
        <p:cNvPr id="1" name=""/>
        <p:cNvGrpSpPr/>
        <p:nvPr/>
      </p:nvGrpSpPr>
      <p:grpSpPr>
        <a:xfrm>
          <a:off x="0" y="0"/>
          <a:ext cx="0" cy="0"/>
          <a:chOff x="0" y="0"/>
          <a:chExt cx="0" cy="0"/>
        </a:xfrm>
      </p:grpSpPr>
      <p:pic>
        <p:nvPicPr>
          <p:cNvPr id="3" name="Picture 5"/>
          <p:cNvPicPr>
            <a:picLocks noChangeAspect="1"/>
          </p:cNvPicPr>
          <p:nvPr/>
        </p:nvPicPr>
        <p:blipFill>
          <a:blip r:embed="rId2" cstate="print"/>
          <a:srcRect/>
          <a:stretch>
            <a:fillRect/>
          </a:stretch>
        </p:blipFill>
        <p:spPr bwMode="auto">
          <a:xfrm>
            <a:off x="10610851" y="6229351"/>
            <a:ext cx="937683" cy="154516"/>
          </a:xfrm>
          <a:prstGeom prst="rect">
            <a:avLst/>
          </a:prstGeom>
          <a:noFill/>
          <a:ln w="9525">
            <a:noFill/>
            <a:miter lim="800000"/>
            <a:headEnd/>
            <a:tailEnd/>
          </a:ln>
        </p:spPr>
      </p:pic>
      <p:sp>
        <p:nvSpPr>
          <p:cNvPr id="5" name="Text Placeholder 4"/>
          <p:cNvSpPr>
            <a:spLocks noGrp="1"/>
          </p:cNvSpPr>
          <p:nvPr>
            <p:ph type="body" sz="quarter" idx="10"/>
          </p:nvPr>
        </p:nvSpPr>
        <p:spPr>
          <a:xfrm>
            <a:off x="556800" y="384000"/>
            <a:ext cx="10992000" cy="3004800"/>
          </a:xfrm>
        </p:spPr>
        <p:txBody>
          <a:bodyPr/>
          <a:lstStyle>
            <a:lvl1pPr marL="0" indent="0">
              <a:spcAft>
                <a:spcPts val="1200"/>
              </a:spcAft>
              <a:buNone/>
              <a:defRPr sz="4400" baseline="0">
                <a:solidFill>
                  <a:schemeClr val="tx2"/>
                </a:solidFill>
                <a:latin typeface="+mj-lt"/>
              </a:defRPr>
            </a:lvl1pPr>
            <a:lvl2pPr>
              <a:defRPr>
                <a:latin typeface="+mj-lt"/>
              </a:defRPr>
            </a:lvl2pPr>
            <a:lvl3pPr>
              <a:defRPr>
                <a:latin typeface="+mj-lt"/>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2258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4" name="תמונה 6" descr="open-slide.jpg"/>
          <p:cNvPicPr>
            <a:picLocks noChangeAspect="1"/>
          </p:cNvPicPr>
          <p:nvPr userDrawn="1"/>
        </p:nvPicPr>
        <p:blipFill>
          <a:blip r:embed="rId2" cstate="print"/>
          <a:srcRect/>
          <a:stretch>
            <a:fillRect/>
          </a:stretch>
        </p:blipFill>
        <p:spPr bwMode="auto">
          <a:xfrm>
            <a:off x="4234" y="0"/>
            <a:ext cx="12183533" cy="6858000"/>
          </a:xfrm>
          <a:prstGeom prst="rect">
            <a:avLst/>
          </a:prstGeom>
          <a:noFill/>
          <a:ln w="9525">
            <a:noFill/>
            <a:miter lim="800000"/>
            <a:headEnd/>
            <a:tailEnd/>
          </a:ln>
        </p:spPr>
      </p:pic>
      <p:sp>
        <p:nvSpPr>
          <p:cNvPr id="5" name="Title 1"/>
          <p:cNvSpPr>
            <a:spLocks noGrp="1"/>
          </p:cNvSpPr>
          <p:nvPr>
            <p:ph type="title"/>
          </p:nvPr>
        </p:nvSpPr>
        <p:spPr>
          <a:xfrm>
            <a:off x="6248401" y="4268723"/>
            <a:ext cx="5499100" cy="1141478"/>
          </a:xfrm>
        </p:spPr>
        <p:txBody>
          <a:bodyPr anchor="t"/>
          <a:lstStyle>
            <a:lvl1pPr algn="ctr">
              <a:defRPr sz="3200" b="1" cap="all"/>
            </a:lvl1pPr>
          </a:lstStyle>
          <a:p>
            <a:r>
              <a:rPr lang="en-US" dirty="0"/>
              <a:t>Click to edit Master title style</a:t>
            </a:r>
            <a:endParaRPr lang="en-GB" dirty="0"/>
          </a:p>
        </p:txBody>
      </p:sp>
      <p:sp>
        <p:nvSpPr>
          <p:cNvPr id="6" name="Text Placeholder 2"/>
          <p:cNvSpPr>
            <a:spLocks noGrp="1"/>
          </p:cNvSpPr>
          <p:nvPr>
            <p:ph type="body" idx="1"/>
          </p:nvPr>
        </p:nvSpPr>
        <p:spPr>
          <a:xfrm>
            <a:off x="6248399" y="5457827"/>
            <a:ext cx="5499100" cy="990599"/>
          </a:xfrm>
        </p:spPr>
        <p:txBody>
          <a:bodyPr anchor="ctr"/>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759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sp>
        <p:nvSpPr>
          <p:cNvPr id="2" name="Title 1"/>
          <p:cNvSpPr>
            <a:spLocks noGrp="1"/>
          </p:cNvSpPr>
          <p:nvPr>
            <p:ph type="title"/>
          </p:nvPr>
        </p:nvSpPr>
        <p:spPr>
          <a:xfrm>
            <a:off x="3390165" y="83885"/>
            <a:ext cx="8337755" cy="907203"/>
          </a:xfrm>
        </p:spPr>
        <p:txBody>
          <a:bodyPr>
            <a:normAutofit/>
          </a:bodyPr>
          <a:lstStyle>
            <a:lvl1pPr>
              <a:defRPr sz="3733" b="0">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609601" y="1404911"/>
            <a:ext cx="10866612" cy="4533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57555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NVF Fulfillment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978729"/>
          </a:xfrm>
          <a:noFill/>
        </p:spPr>
        <p:txBody>
          <a:bodyPr wrap="square" rtlCol="0" anchor="t"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3" name="Subtitle 2"/>
          <p:cNvSpPr>
            <a:spLocks noGrp="1"/>
          </p:cNvSpPr>
          <p:nvPr>
            <p:ph type="subTitle" idx="1" hasCustomPrompt="1"/>
          </p:nvPr>
        </p:nvSpPr>
        <p:spPr>
          <a:xfrm>
            <a:off x="609600" y="3987905"/>
            <a:ext cx="5575299"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3"/>
            <a:ext cx="5565949" cy="582613"/>
          </a:xfrm>
        </p:spPr>
        <p:txBody>
          <a:bodyPr/>
          <a:lstStyle>
            <a:lvl1pPr marL="0" indent="0" algn="l" defTabSz="914400" rtl="0" eaLnBrk="1" latinLnBrk="0" hangingPunct="1">
              <a:spcBef>
                <a:spcPct val="20000"/>
              </a:spcBef>
              <a:buClr>
                <a:schemeClr val="accent2"/>
              </a:buClr>
              <a:buSzPct val="85000"/>
              <a:buFont typeface="Arial" pitchFamily="34" charset="0"/>
              <a:buNone/>
              <a:tabLst>
                <a:tab pos="2514600" algn="l"/>
              </a:tabLst>
              <a:defRPr lang="en-US" sz="180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721158" y="6383806"/>
            <a:ext cx="3925293" cy="319700"/>
          </a:xfrm>
          <a:prstGeom prst="rect">
            <a:avLst/>
          </a:prstGeom>
        </p:spPr>
      </p:pic>
      <p:sp>
        <p:nvSpPr>
          <p:cNvPr id="8" name="Content Placeholder 8"/>
          <p:cNvSpPr>
            <a:spLocks noGrp="1"/>
          </p:cNvSpPr>
          <p:nvPr>
            <p:ph sz="quarter" idx="11" hasCustomPrompt="1"/>
          </p:nvPr>
        </p:nvSpPr>
        <p:spPr>
          <a:xfrm>
            <a:off x="609601" y="671514"/>
            <a:ext cx="5484284" cy="822325"/>
          </a:xfrm>
        </p:spPr>
        <p:txBody>
          <a:bodyPr/>
          <a:lstStyle>
            <a:lvl1pPr marL="0" indent="0" defTabSz="914400">
              <a:buFontTx/>
              <a:buNone/>
              <a:defRPr sz="2400" b="1" cap="all" baseline="0">
                <a:solidFill>
                  <a:schemeClr val="bg1"/>
                </a:solidFill>
              </a:defRPr>
            </a:lvl1pPr>
          </a:lstStyle>
          <a:p>
            <a:pPr defTabSz="914400"/>
            <a:r>
              <a:rPr lang="en-GB" sz="2800" dirty="0">
                <a:solidFill>
                  <a:schemeClr val="bg1"/>
                </a:solidFill>
              </a:rPr>
              <a:t>Click to edit master title style</a:t>
            </a:r>
          </a:p>
        </p:txBody>
      </p:sp>
    </p:spTree>
    <p:extLst>
      <p:ext uri="{BB962C8B-B14F-4D97-AF65-F5344CB8AC3E}">
        <p14:creationId xmlns:p14="http://schemas.microsoft.com/office/powerpoint/2010/main" val="312540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fault Slide with Subtitle">
    <p:spTree>
      <p:nvGrpSpPr>
        <p:cNvPr id="1" name=""/>
        <p:cNvGrpSpPr/>
        <p:nvPr/>
      </p:nvGrpSpPr>
      <p:grpSpPr>
        <a:xfrm>
          <a:off x="0" y="0"/>
          <a:ext cx="0" cy="0"/>
          <a:chOff x="0" y="0"/>
          <a:chExt cx="0" cy="0"/>
        </a:xfrm>
      </p:grpSpPr>
      <p:sp>
        <p:nvSpPr>
          <p:cNvPr id="16" name="Text Placeholder 11"/>
          <p:cNvSpPr>
            <a:spLocks noGrp="1"/>
          </p:cNvSpPr>
          <p:nvPr>
            <p:ph type="body" sz="quarter" idx="10"/>
          </p:nvPr>
        </p:nvSpPr>
        <p:spPr>
          <a:xfrm>
            <a:off x="1958588" y="1003534"/>
            <a:ext cx="9770481" cy="383717"/>
          </a:xfrm>
        </p:spPr>
        <p:txBody>
          <a:bodyPr tIns="0" bIns="0" anchor="ctr">
            <a:noAutofit/>
          </a:bodyPr>
          <a:lstStyle>
            <a:lvl1pPr algn="r">
              <a:buNone/>
              <a:defRPr sz="2400" b="1" i="1">
                <a:solidFill>
                  <a:schemeClr val="accent2"/>
                </a:solidFill>
                <a:effectLst/>
              </a:defRPr>
            </a:lvl1pPr>
          </a:lstStyle>
          <a:p>
            <a:pPr lvl="0"/>
            <a:endParaRPr lang="en-US" dirty="0"/>
          </a:p>
        </p:txBody>
      </p:sp>
      <p:sp>
        <p:nvSpPr>
          <p:cNvPr id="2" name="Title 1"/>
          <p:cNvSpPr>
            <a:spLocks noGrp="1"/>
          </p:cNvSpPr>
          <p:nvPr>
            <p:ph type="title"/>
          </p:nvPr>
        </p:nvSpPr>
        <p:spPr>
          <a:xfrm>
            <a:off x="3468821" y="86519"/>
            <a:ext cx="8259097" cy="909149"/>
          </a:xfrm>
        </p:spPr>
        <p:txBody>
          <a:bodyPr/>
          <a:lstStyle>
            <a:lvl1pPr>
              <a:defRPr>
                <a:solidFill>
                  <a:schemeClr val="tx2"/>
                </a:solidFill>
              </a:defRPr>
            </a:lvl1pPr>
          </a:lstStyle>
          <a:p>
            <a:r>
              <a:rPr lang="en-US" dirty="0"/>
              <a:t>Click to edit Master title style</a:t>
            </a:r>
          </a:p>
        </p:txBody>
      </p:sp>
      <p:sp>
        <p:nvSpPr>
          <p:cNvPr id="4" name="Content Placeholder 2"/>
          <p:cNvSpPr>
            <a:spLocks noGrp="1"/>
          </p:cNvSpPr>
          <p:nvPr>
            <p:ph idx="1"/>
          </p:nvPr>
        </p:nvSpPr>
        <p:spPr>
          <a:xfrm>
            <a:off x="609601" y="1402981"/>
            <a:ext cx="10858745" cy="45514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987430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1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62111" y="165183"/>
            <a:ext cx="7993647" cy="1026235"/>
          </a:xfrm>
          <a:effectLst/>
        </p:spPr>
        <p:txBody>
          <a:bodyPr anchor="ctr" anchorCtr="0">
            <a:noAutofit/>
          </a:bodyPr>
          <a:lstStyle>
            <a:lvl1pPr algn="r">
              <a:defRPr sz="3733" b="0" i="0">
                <a:effectLst/>
                <a:latin typeface="Arial Rounded MT Bold"/>
                <a:cs typeface="Arial Rounded MT Bold"/>
              </a:defRPr>
            </a:lvl1pPr>
          </a:lstStyle>
          <a:p>
            <a:r>
              <a:rPr lang="en-US" dirty="0"/>
              <a:t>Click to edit Master title style</a:t>
            </a:r>
          </a:p>
        </p:txBody>
      </p:sp>
      <p:sp>
        <p:nvSpPr>
          <p:cNvPr id="3" name="Subtitle 2"/>
          <p:cNvSpPr>
            <a:spLocks noGrp="1"/>
          </p:cNvSpPr>
          <p:nvPr>
            <p:ph type="subTitle" idx="1" hasCustomPrompt="1"/>
          </p:nvPr>
        </p:nvSpPr>
        <p:spPr>
          <a:xfrm>
            <a:off x="255001" y="5565060"/>
            <a:ext cx="6318849" cy="985673"/>
          </a:xfrm>
          <a:effectLst/>
        </p:spPr>
        <p:txBody>
          <a:bodyPr vert="horz" lIns="91440" tIns="45720" rIns="91440" bIns="45720" rtlCol="0" anchor="ctr" anchorCtr="0">
            <a:normAutofit/>
          </a:bodyPr>
          <a:lstStyle>
            <a:lvl1pPr marL="0" indent="0" algn="l" defTabSz="609585" rtl="0" eaLnBrk="1" latinLnBrk="0" hangingPunct="1">
              <a:spcBef>
                <a:spcPts val="0"/>
              </a:spcBef>
              <a:buClr>
                <a:schemeClr val="accent2"/>
              </a:buClr>
              <a:buFont typeface="Arial" pitchFamily="34" charset="0"/>
              <a:buNone/>
              <a:defRPr lang="en-US" sz="2667" kern="1200" dirty="0">
                <a:solidFill>
                  <a:schemeClr val="bg1">
                    <a:lumMod val="50000"/>
                  </a:schemeClr>
                </a:solidFill>
                <a:effectLst/>
                <a:latin typeface="Arial"/>
                <a:ea typeface="+mn-ea"/>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and/or Name</a:t>
            </a:r>
          </a:p>
        </p:txBody>
      </p:sp>
      <p:pic>
        <p:nvPicPr>
          <p:cNvPr id="1026" name="Picture 2" descr="C:\Users\emazpao\AppData\Local\Microsoft\Windows\Temporary Internet Files\Content.IE5\W7ADT521\011_timetoplay_FullHD_frontend_ppt.jpg"/>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0" y="1419368"/>
            <a:ext cx="12192000" cy="389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26195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3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0" y="1384300"/>
            <a:ext cx="12192000" cy="40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3862111" y="165183"/>
            <a:ext cx="7993647" cy="1026235"/>
          </a:xfrm>
          <a:effectLst/>
        </p:spPr>
        <p:txBody>
          <a:bodyPr anchor="ctr" anchorCtr="0">
            <a:noAutofit/>
          </a:bodyPr>
          <a:lstStyle>
            <a:lvl1pPr algn="r">
              <a:defRPr sz="3733" b="0" i="0">
                <a:effectLst/>
                <a:latin typeface="Arial Rounded MT Bold"/>
                <a:cs typeface="Arial Rounded MT Bold"/>
              </a:defRPr>
            </a:lvl1pPr>
          </a:lstStyle>
          <a:p>
            <a:r>
              <a:rPr lang="en-US" dirty="0"/>
              <a:t>Click to edit Master title style</a:t>
            </a:r>
          </a:p>
        </p:txBody>
      </p:sp>
      <p:sp>
        <p:nvSpPr>
          <p:cNvPr id="3" name="Subtitle 2"/>
          <p:cNvSpPr>
            <a:spLocks noGrp="1"/>
          </p:cNvSpPr>
          <p:nvPr>
            <p:ph type="subTitle" idx="1" hasCustomPrompt="1"/>
          </p:nvPr>
        </p:nvSpPr>
        <p:spPr>
          <a:xfrm>
            <a:off x="255001" y="5565060"/>
            <a:ext cx="6318849" cy="985673"/>
          </a:xfrm>
          <a:effectLst/>
        </p:spPr>
        <p:txBody>
          <a:bodyPr vert="horz" lIns="91440" tIns="45720" rIns="91440" bIns="45720" rtlCol="0" anchor="ctr" anchorCtr="0">
            <a:normAutofit/>
          </a:bodyPr>
          <a:lstStyle>
            <a:lvl1pPr marL="0" indent="0" algn="l" defTabSz="609585" rtl="0" eaLnBrk="1" latinLnBrk="0" hangingPunct="1">
              <a:spcBef>
                <a:spcPts val="0"/>
              </a:spcBef>
              <a:buClr>
                <a:schemeClr val="accent2"/>
              </a:buClr>
              <a:buFont typeface="Arial" pitchFamily="34" charset="0"/>
              <a:buNone/>
              <a:defRPr lang="en-US" sz="2667" kern="1200" dirty="0">
                <a:solidFill>
                  <a:schemeClr val="bg1">
                    <a:lumMod val="50000"/>
                  </a:schemeClr>
                </a:solidFill>
                <a:effectLst/>
                <a:latin typeface="Arial"/>
                <a:ea typeface="+mn-ea"/>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and/or Name</a:t>
            </a:r>
          </a:p>
        </p:txBody>
      </p:sp>
    </p:spTree>
    <p:extLst>
      <p:ext uri="{BB962C8B-B14F-4D97-AF65-F5344CB8AC3E}">
        <p14:creationId xmlns:p14="http://schemas.microsoft.com/office/powerpoint/2010/main" val="285411620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4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62111" y="165183"/>
            <a:ext cx="7993647" cy="1026235"/>
          </a:xfrm>
          <a:effectLst/>
        </p:spPr>
        <p:txBody>
          <a:bodyPr anchor="ctr" anchorCtr="0">
            <a:noAutofit/>
          </a:bodyPr>
          <a:lstStyle>
            <a:lvl1pPr algn="r">
              <a:defRPr sz="3733" b="0" i="0">
                <a:effectLst/>
                <a:latin typeface="Arial Rounded MT Bold"/>
                <a:cs typeface="Arial Rounded MT Bold"/>
              </a:defRPr>
            </a:lvl1pPr>
          </a:lstStyle>
          <a:p>
            <a:r>
              <a:rPr lang="en-US" dirty="0"/>
              <a:t>Click to edit Master title style</a:t>
            </a:r>
          </a:p>
        </p:txBody>
      </p:sp>
      <p:sp>
        <p:nvSpPr>
          <p:cNvPr id="3" name="Subtitle 2"/>
          <p:cNvSpPr>
            <a:spLocks noGrp="1"/>
          </p:cNvSpPr>
          <p:nvPr>
            <p:ph type="subTitle" idx="1" hasCustomPrompt="1"/>
          </p:nvPr>
        </p:nvSpPr>
        <p:spPr>
          <a:xfrm>
            <a:off x="255001" y="5565060"/>
            <a:ext cx="6318849" cy="985673"/>
          </a:xfrm>
          <a:effectLst/>
        </p:spPr>
        <p:txBody>
          <a:bodyPr vert="horz" lIns="91440" tIns="45720" rIns="91440" bIns="45720" rtlCol="0" anchor="ctr" anchorCtr="0">
            <a:normAutofit/>
          </a:bodyPr>
          <a:lstStyle>
            <a:lvl1pPr marL="0" indent="0" algn="l" defTabSz="609585" rtl="0" eaLnBrk="1" latinLnBrk="0" hangingPunct="1">
              <a:spcBef>
                <a:spcPts val="0"/>
              </a:spcBef>
              <a:buClr>
                <a:schemeClr val="accent2"/>
              </a:buClr>
              <a:buFont typeface="Arial" pitchFamily="34" charset="0"/>
              <a:buNone/>
              <a:defRPr lang="en-US" sz="2667" kern="1200" dirty="0">
                <a:solidFill>
                  <a:schemeClr val="bg1">
                    <a:lumMod val="50000"/>
                  </a:schemeClr>
                </a:solidFill>
                <a:effectLst/>
                <a:latin typeface="Arial"/>
                <a:ea typeface="+mn-ea"/>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and/or Name</a:t>
            </a:r>
          </a:p>
        </p:txBody>
      </p:sp>
      <p:pic>
        <p:nvPicPr>
          <p:cNvPr id="3076" name="Picture 4" descr="C:\Users\emazpao\AppData\Local\Microsoft\Windows\Temporary Internet Files\Content.IE5\MQ7522XP\BE6R0199_frontend_ppt.jpg"/>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0" y="1373876"/>
            <a:ext cx="12192000" cy="3921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3843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5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62111" y="165183"/>
            <a:ext cx="7993647" cy="1026235"/>
          </a:xfrm>
          <a:effectLst/>
        </p:spPr>
        <p:txBody>
          <a:bodyPr anchor="ctr" anchorCtr="0">
            <a:noAutofit/>
          </a:bodyPr>
          <a:lstStyle>
            <a:lvl1pPr algn="r">
              <a:defRPr sz="3733" b="0" i="0">
                <a:effectLst/>
                <a:latin typeface="Arial Rounded MT Bold"/>
                <a:cs typeface="Arial Rounded MT Bold"/>
              </a:defRPr>
            </a:lvl1pPr>
          </a:lstStyle>
          <a:p>
            <a:r>
              <a:rPr lang="en-US" dirty="0"/>
              <a:t>Click to edit Master title style</a:t>
            </a:r>
          </a:p>
        </p:txBody>
      </p:sp>
      <p:sp>
        <p:nvSpPr>
          <p:cNvPr id="3" name="Subtitle 2"/>
          <p:cNvSpPr>
            <a:spLocks noGrp="1"/>
          </p:cNvSpPr>
          <p:nvPr>
            <p:ph type="subTitle" idx="1" hasCustomPrompt="1"/>
          </p:nvPr>
        </p:nvSpPr>
        <p:spPr>
          <a:xfrm>
            <a:off x="255001" y="5565060"/>
            <a:ext cx="6318849" cy="985673"/>
          </a:xfrm>
          <a:effectLst/>
        </p:spPr>
        <p:txBody>
          <a:bodyPr vert="horz" lIns="91440" tIns="45720" rIns="91440" bIns="45720" rtlCol="0" anchor="ctr" anchorCtr="0">
            <a:normAutofit/>
          </a:bodyPr>
          <a:lstStyle>
            <a:lvl1pPr marL="0" indent="0" algn="l" defTabSz="609585" rtl="0" eaLnBrk="1" latinLnBrk="0" hangingPunct="1">
              <a:spcBef>
                <a:spcPts val="0"/>
              </a:spcBef>
              <a:buClr>
                <a:schemeClr val="accent2"/>
              </a:buClr>
              <a:buFont typeface="Arial" pitchFamily="34" charset="0"/>
              <a:buNone/>
              <a:defRPr lang="en-US" sz="2667" kern="1200" dirty="0">
                <a:solidFill>
                  <a:schemeClr val="bg1">
                    <a:lumMod val="50000"/>
                  </a:schemeClr>
                </a:solidFill>
                <a:effectLst/>
                <a:latin typeface="Arial"/>
                <a:ea typeface="+mn-ea"/>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and/or Name</a:t>
            </a:r>
          </a:p>
        </p:txBody>
      </p:sp>
      <p:pic>
        <p:nvPicPr>
          <p:cNvPr id="3074" name="Picture 2" descr="C:\Users\emazpao\AppData\Local\Microsoft\Windows\Temporary Internet Files\Content.IE5\W7ADT521\_MG_0499_frontend_ppt.jpg"/>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2" y="1431853"/>
            <a:ext cx="12191999" cy="391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24232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6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62111" y="165183"/>
            <a:ext cx="7993647" cy="1026235"/>
          </a:xfrm>
          <a:effectLst/>
        </p:spPr>
        <p:txBody>
          <a:bodyPr anchor="ctr" anchorCtr="0">
            <a:noAutofit/>
          </a:bodyPr>
          <a:lstStyle>
            <a:lvl1pPr algn="r">
              <a:defRPr sz="3733" b="0" i="0">
                <a:effectLst/>
                <a:latin typeface="Arial Rounded MT Bold"/>
                <a:cs typeface="Arial Rounded MT Bold"/>
              </a:defRPr>
            </a:lvl1pPr>
          </a:lstStyle>
          <a:p>
            <a:r>
              <a:rPr lang="en-US" dirty="0"/>
              <a:t>Click to edit Master title style</a:t>
            </a:r>
          </a:p>
        </p:txBody>
      </p:sp>
      <p:sp>
        <p:nvSpPr>
          <p:cNvPr id="3" name="Subtitle 2"/>
          <p:cNvSpPr>
            <a:spLocks noGrp="1"/>
          </p:cNvSpPr>
          <p:nvPr>
            <p:ph type="subTitle" idx="1" hasCustomPrompt="1"/>
          </p:nvPr>
        </p:nvSpPr>
        <p:spPr>
          <a:xfrm>
            <a:off x="255001" y="5565060"/>
            <a:ext cx="6318849" cy="985673"/>
          </a:xfrm>
          <a:effectLst/>
        </p:spPr>
        <p:txBody>
          <a:bodyPr vert="horz" lIns="91440" tIns="45720" rIns="91440" bIns="45720" rtlCol="0" anchor="ctr" anchorCtr="0">
            <a:normAutofit/>
          </a:bodyPr>
          <a:lstStyle>
            <a:lvl1pPr marL="0" indent="0" algn="l" defTabSz="609585" rtl="0" eaLnBrk="1" latinLnBrk="0" hangingPunct="1">
              <a:spcBef>
                <a:spcPts val="0"/>
              </a:spcBef>
              <a:buClr>
                <a:schemeClr val="accent2"/>
              </a:buClr>
              <a:buFont typeface="Arial" pitchFamily="34" charset="0"/>
              <a:buNone/>
              <a:defRPr lang="en-US" sz="2667" kern="1200" dirty="0">
                <a:solidFill>
                  <a:schemeClr val="bg1">
                    <a:lumMod val="50000"/>
                  </a:schemeClr>
                </a:solidFill>
                <a:effectLst/>
                <a:latin typeface="Arial"/>
                <a:ea typeface="+mn-ea"/>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and/or Name</a:t>
            </a:r>
          </a:p>
        </p:txBody>
      </p:sp>
      <p:pic>
        <p:nvPicPr>
          <p:cNvPr id="2050" name="Picture 2" descr="C:\Users\emazpao\AppData\Local\Microsoft\Windows\Temporary Internet Files\Content.IE5\W7ADT521\091220-0854_frontend_ppt.jpg"/>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0" y="1417674"/>
            <a:ext cx="12192000" cy="3870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33690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1304929"/>
            <a:ext cx="10752667" cy="5019675"/>
          </a:xfrm>
        </p:spPr>
        <p:txBody>
          <a:bodyPr/>
          <a:lstStyle>
            <a:lvl1pPr>
              <a:spcBef>
                <a:spcPts val="333"/>
              </a:spcBef>
              <a:spcAft>
                <a:spcPts val="333"/>
              </a:spcAft>
              <a:defRPr sz="2933"/>
            </a:lvl1pPr>
            <a:lvl2pPr>
              <a:spcBef>
                <a:spcPts val="333"/>
              </a:spcBef>
              <a:spcAft>
                <a:spcPts val="333"/>
              </a:spcAft>
              <a:defRPr sz="2667"/>
            </a:lvl2pPr>
            <a:lvl3pPr>
              <a:spcBef>
                <a:spcPts val="333"/>
              </a:spcBef>
              <a:spcAft>
                <a:spcPts val="333"/>
              </a:spcAft>
              <a:defRPr sz="2400"/>
            </a:lvl3pPr>
            <a:lvl4pPr>
              <a:spcBef>
                <a:spcPts val="333"/>
              </a:spcBef>
              <a:spcAft>
                <a:spcPts val="333"/>
              </a:spcAft>
              <a:defRPr sz="2133"/>
            </a:lvl4pPr>
            <a:lvl5pPr>
              <a:spcBef>
                <a:spcPts val="333"/>
              </a:spcBef>
              <a:spcAft>
                <a:spcPts val="333"/>
              </a:spcAft>
              <a:defRPr sz="18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94219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lIns="68580" tIns="34290" rIns="68580" bIns="34290"/>
          <a:lstStyle/>
          <a:p>
            <a:pPr defTabSz="609585"/>
            <a:fld id="{08B0784B-5F6E-4246-8D49-1D1C6D7BB813}" type="datetimeFigureOut">
              <a:rPr lang="en-US" smtClean="0">
                <a:solidFill>
                  <a:srgbClr val="262626"/>
                </a:solidFill>
              </a:rPr>
              <a:pPr defTabSz="609585"/>
              <a:t>5/1/2018</a:t>
            </a:fld>
            <a:endParaRPr lang="en-US" dirty="0">
              <a:solidFill>
                <a:srgbClr val="262626"/>
              </a:solidFill>
            </a:endParaRPr>
          </a:p>
        </p:txBody>
      </p:sp>
      <p:sp>
        <p:nvSpPr>
          <p:cNvPr id="5" name="Footer Placeholder 4"/>
          <p:cNvSpPr>
            <a:spLocks noGrp="1"/>
          </p:cNvSpPr>
          <p:nvPr>
            <p:ph type="ftr" sz="quarter" idx="11"/>
          </p:nvPr>
        </p:nvSpPr>
        <p:spPr>
          <a:xfrm>
            <a:off x="4165600" y="6356352"/>
            <a:ext cx="3860800" cy="365125"/>
          </a:xfrm>
          <a:prstGeom prst="rect">
            <a:avLst/>
          </a:prstGeom>
        </p:spPr>
        <p:txBody>
          <a:bodyPr lIns="68580" tIns="34290" rIns="68580" bIns="34290"/>
          <a:lstStyle/>
          <a:p>
            <a:pPr defTabSz="609585"/>
            <a:endParaRPr lang="en-US" dirty="0">
              <a:solidFill>
                <a:srgbClr val="262626"/>
              </a:solidFill>
            </a:endParaRPr>
          </a:p>
        </p:txBody>
      </p:sp>
      <p:sp>
        <p:nvSpPr>
          <p:cNvPr id="6" name="Slide Number Placeholder 5"/>
          <p:cNvSpPr>
            <a:spLocks noGrp="1"/>
          </p:cNvSpPr>
          <p:nvPr>
            <p:ph type="sldNum" sz="quarter" idx="12"/>
          </p:nvPr>
        </p:nvSpPr>
        <p:spPr>
          <a:xfrm>
            <a:off x="8737600" y="6356352"/>
            <a:ext cx="2844800" cy="365125"/>
          </a:xfrm>
          <a:prstGeom prst="rect">
            <a:avLst/>
          </a:prstGeom>
        </p:spPr>
        <p:txBody>
          <a:bodyPr lIns="68580" tIns="34290" rIns="68580" bIns="34290"/>
          <a:lstStyle/>
          <a:p>
            <a:pPr defTabSz="609585"/>
            <a:fld id="{4E9E41EB-9470-45CB-93F9-DCBAECA012BA}" type="slidenum">
              <a:rPr lang="en-US" smtClean="0">
                <a:solidFill>
                  <a:srgbClr val="262626"/>
                </a:solidFill>
              </a:rPr>
              <a:pPr defTabSz="609585"/>
              <a:t>‹#›</a:t>
            </a:fld>
            <a:endParaRPr lang="en-US" dirty="0">
              <a:solidFill>
                <a:srgbClr val="262626"/>
              </a:solidFill>
            </a:endParaRPr>
          </a:p>
        </p:txBody>
      </p:sp>
    </p:spTree>
    <p:extLst>
      <p:ext uri="{BB962C8B-B14F-4D97-AF65-F5344CB8AC3E}">
        <p14:creationId xmlns:p14="http://schemas.microsoft.com/office/powerpoint/2010/main" val="870861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4935" y="239715"/>
            <a:ext cx="9992784" cy="1085371"/>
          </a:xfrm>
        </p:spPr>
        <p:txBody>
          <a:bodyPr/>
          <a:lstStyle/>
          <a:p>
            <a:r>
              <a:rPr lang="en-US" dirty="0"/>
              <a:t>Click to edit Master title style</a:t>
            </a:r>
          </a:p>
        </p:txBody>
      </p:sp>
    </p:spTree>
    <p:extLst>
      <p:ext uri="{BB962C8B-B14F-4D97-AF65-F5344CB8AC3E}">
        <p14:creationId xmlns:p14="http://schemas.microsoft.com/office/powerpoint/2010/main" val="2281679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ody">
    <p:spTree>
      <p:nvGrpSpPr>
        <p:cNvPr id="1" name=""/>
        <p:cNvGrpSpPr/>
        <p:nvPr/>
      </p:nvGrpSpPr>
      <p:grpSpPr>
        <a:xfrm>
          <a:off x="0" y="0"/>
          <a:ext cx="0" cy="0"/>
          <a:chOff x="0" y="0"/>
          <a:chExt cx="0" cy="0"/>
        </a:xfrm>
      </p:grpSpPr>
      <p:sp>
        <p:nvSpPr>
          <p:cNvPr id="3" name="Title 1"/>
          <p:cNvSpPr>
            <a:spLocks noGrp="1"/>
          </p:cNvSpPr>
          <p:nvPr>
            <p:ph type="title"/>
          </p:nvPr>
        </p:nvSpPr>
        <p:spPr>
          <a:xfrm>
            <a:off x="609600" y="474219"/>
            <a:ext cx="10972800" cy="394980"/>
          </a:xfrm>
        </p:spPr>
        <p:txBody>
          <a:bodyPr/>
          <a:lstStyle/>
          <a:p>
            <a:r>
              <a:rPr lang="en-US" dirty="0"/>
              <a:t>Click to edit Master title style</a:t>
            </a:r>
          </a:p>
        </p:txBody>
      </p:sp>
      <p:sp>
        <p:nvSpPr>
          <p:cNvPr id="6" name="Content Placeholder 5"/>
          <p:cNvSpPr>
            <a:spLocks noGrp="1"/>
          </p:cNvSpPr>
          <p:nvPr>
            <p:ph sz="quarter" idx="10"/>
          </p:nvPr>
        </p:nvSpPr>
        <p:spPr>
          <a:xfrm>
            <a:off x="608948" y="1147764"/>
            <a:ext cx="10973451" cy="5009197"/>
          </a:xfrm>
        </p:spPr>
        <p:txBody>
          <a:bodyPr>
            <a:normAutofit/>
          </a:bodyPr>
          <a:lstStyle>
            <a:lvl1pPr>
              <a:spcBef>
                <a:spcPts val="1220"/>
              </a:spcBef>
              <a:defRPr/>
            </a:lvl1pPr>
            <a:lvl2pPr marL="365799">
              <a:spcBef>
                <a:spcPts val="609"/>
              </a:spcBef>
              <a:defRPr/>
            </a:lvl2pPr>
            <a:lvl3pPr marL="548698">
              <a:spcBef>
                <a:spcPts val="609"/>
              </a:spcBef>
              <a:defRPr/>
            </a:lvl3pPr>
            <a:lvl4pPr marL="731598">
              <a:spcBef>
                <a:spcPts val="609"/>
              </a:spcBef>
              <a:defRPr/>
            </a:lvl4pPr>
            <a:lvl5pPr marL="914497">
              <a:spcBef>
                <a:spcPts val="609"/>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8131444"/>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ybrid Business Services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978729"/>
          </a:xfrm>
          <a:noFill/>
        </p:spPr>
        <p:txBody>
          <a:bodyPr wrap="square" rtlCol="0" anchor="t"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3" name="Subtitle 2"/>
          <p:cNvSpPr>
            <a:spLocks noGrp="1"/>
          </p:cNvSpPr>
          <p:nvPr>
            <p:ph type="subTitle" idx="1" hasCustomPrompt="1"/>
          </p:nvPr>
        </p:nvSpPr>
        <p:spPr>
          <a:xfrm>
            <a:off x="609600" y="3987905"/>
            <a:ext cx="5575299"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3"/>
            <a:ext cx="5565949" cy="582613"/>
          </a:xfrm>
        </p:spPr>
        <p:txBody>
          <a:bodyPr/>
          <a:lstStyle>
            <a:lvl1pPr marL="0" indent="0" algn="l" defTabSz="914400" rtl="0" eaLnBrk="1" latinLnBrk="0" hangingPunct="1">
              <a:spcBef>
                <a:spcPct val="20000"/>
              </a:spcBef>
              <a:buClr>
                <a:schemeClr val="accent2"/>
              </a:buClr>
              <a:buSzPct val="85000"/>
              <a:buFont typeface="Arial" pitchFamily="34" charset="0"/>
              <a:buNone/>
              <a:tabLst>
                <a:tab pos="2514600" algn="l"/>
              </a:tabLst>
              <a:defRPr lang="en-US" sz="180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721158" y="6383806"/>
            <a:ext cx="3925293" cy="319700"/>
          </a:xfrm>
          <a:prstGeom prst="rect">
            <a:avLst/>
          </a:prstGeom>
        </p:spPr>
      </p:pic>
      <p:sp>
        <p:nvSpPr>
          <p:cNvPr id="8" name="Content Placeholder 8"/>
          <p:cNvSpPr>
            <a:spLocks noGrp="1"/>
          </p:cNvSpPr>
          <p:nvPr>
            <p:ph sz="quarter" idx="11" hasCustomPrompt="1"/>
          </p:nvPr>
        </p:nvSpPr>
        <p:spPr>
          <a:xfrm>
            <a:off x="609601" y="671514"/>
            <a:ext cx="5484284" cy="822325"/>
          </a:xfrm>
        </p:spPr>
        <p:txBody>
          <a:bodyPr/>
          <a:lstStyle>
            <a:lvl1pPr marL="0" indent="0" defTabSz="914400">
              <a:buFontTx/>
              <a:buNone/>
              <a:defRPr sz="2400" b="1" cap="all" baseline="0">
                <a:solidFill>
                  <a:schemeClr val="bg1"/>
                </a:solidFill>
              </a:defRPr>
            </a:lvl1pPr>
          </a:lstStyle>
          <a:p>
            <a:pPr defTabSz="914400"/>
            <a:r>
              <a:rPr lang="en-GB" sz="2800" dirty="0">
                <a:solidFill>
                  <a:schemeClr val="bg1"/>
                </a:solidFill>
              </a:rPr>
              <a:t>Click to edit master title style</a:t>
            </a:r>
          </a:p>
        </p:txBody>
      </p:sp>
    </p:spTree>
    <p:extLst>
      <p:ext uri="{BB962C8B-B14F-4D97-AF65-F5344CB8AC3E}">
        <p14:creationId xmlns:p14="http://schemas.microsoft.com/office/powerpoint/2010/main" val="333298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LOGO SLIDE">
    <p:spTree>
      <p:nvGrpSpPr>
        <p:cNvPr id="1" name=""/>
        <p:cNvGrpSpPr/>
        <p:nvPr/>
      </p:nvGrpSpPr>
      <p:grpSpPr>
        <a:xfrm>
          <a:off x="0" y="0"/>
          <a:ext cx="0" cy="0"/>
          <a:chOff x="0" y="0"/>
          <a:chExt cx="0" cy="0"/>
        </a:xfrm>
      </p:grpSpPr>
      <p:pic>
        <p:nvPicPr>
          <p:cNvPr id="5" name="Picture 209"/>
          <p:cNvPicPr>
            <a:picLocks noChangeAspect="1" noChangeArrowheads="1"/>
          </p:cNvPicPr>
          <p:nvPr userDrawn="1"/>
        </p:nvPicPr>
        <p:blipFill>
          <a:blip r:embed="rId2" cstate="screen"/>
          <a:srcRect/>
          <a:stretch>
            <a:fillRect/>
          </a:stretch>
        </p:blipFill>
        <p:spPr bwMode="auto">
          <a:xfrm>
            <a:off x="327502" y="6364515"/>
            <a:ext cx="9979037" cy="45811"/>
          </a:xfrm>
          <a:prstGeom prst="rect">
            <a:avLst/>
          </a:prstGeom>
          <a:noFill/>
          <a:ln w="9525">
            <a:noFill/>
            <a:miter lim="800000"/>
            <a:headEnd/>
            <a:tailEnd/>
          </a:ln>
          <a:effectLst/>
        </p:spPr>
      </p:pic>
      <p:sp>
        <p:nvSpPr>
          <p:cNvPr id="6" name="Rectangle 2"/>
          <p:cNvSpPr>
            <a:spLocks noGrp="1" noChangeArrowheads="1"/>
          </p:cNvSpPr>
          <p:nvPr>
            <p:ph type="title"/>
          </p:nvPr>
        </p:nvSpPr>
        <p:spPr bwMode="auto">
          <a:xfrm>
            <a:off x="230223" y="227013"/>
            <a:ext cx="11622128" cy="1057275"/>
          </a:xfrm>
          <a:prstGeom prst="rect">
            <a:avLst/>
          </a:prstGeom>
          <a:noFill/>
          <a:ln w="9525" algn="ctr">
            <a:noFill/>
            <a:miter lim="800000"/>
            <a:headEnd/>
            <a:tailEnd/>
          </a:ln>
          <a:effectLst/>
        </p:spPr>
        <p:txBody>
          <a:bodyPr vert="horz" wrap="square" lIns="69686" tIns="34843" rIns="69686" bIns="34843" numCol="1" anchor="t"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11829805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Standard slid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19667" y="1304925"/>
            <a:ext cx="5088301" cy="5019675"/>
          </a:xfrm>
        </p:spPr>
        <p:txBody>
          <a:bodyPr/>
          <a:lstStyle>
            <a:lvl1pPr>
              <a:spcBef>
                <a:spcPts val="333"/>
              </a:spcBef>
              <a:spcAft>
                <a:spcPts val="333"/>
              </a:spcAft>
              <a:defRPr sz="2933"/>
            </a:lvl1pPr>
            <a:lvl2pPr>
              <a:spcBef>
                <a:spcPts val="333"/>
              </a:spcBef>
              <a:spcAft>
                <a:spcPts val="333"/>
              </a:spcAft>
              <a:defRPr sz="2667"/>
            </a:lvl2pPr>
            <a:lvl3pPr>
              <a:spcBef>
                <a:spcPts val="333"/>
              </a:spcBef>
              <a:spcAft>
                <a:spcPts val="333"/>
              </a:spcAft>
              <a:defRPr sz="2400"/>
            </a:lvl3pPr>
            <a:lvl4pPr>
              <a:spcBef>
                <a:spcPts val="333"/>
              </a:spcBef>
              <a:spcAft>
                <a:spcPts val="333"/>
              </a:spcAft>
              <a:defRPr sz="2133"/>
            </a:lvl4pPr>
            <a:lvl5pPr>
              <a:spcBef>
                <a:spcPts val="333"/>
              </a:spcBef>
              <a:spcAft>
                <a:spcPts val="333"/>
              </a:spcAft>
              <a:defRPr sz="18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p:txBody>
          <a:bodyPr/>
          <a:lstStyle/>
          <a:p>
            <a:r>
              <a:rPr lang="en-US" dirty="0"/>
              <a:t>Click to edit Master title style</a:t>
            </a:r>
          </a:p>
        </p:txBody>
      </p:sp>
      <p:sp>
        <p:nvSpPr>
          <p:cNvPr id="8" name="Content Placeholder 7"/>
          <p:cNvSpPr>
            <a:spLocks noGrp="1"/>
          </p:cNvSpPr>
          <p:nvPr>
            <p:ph sz="quarter" idx="14"/>
          </p:nvPr>
        </p:nvSpPr>
        <p:spPr>
          <a:xfrm>
            <a:off x="6388608" y="1304925"/>
            <a:ext cx="5083725" cy="5019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39601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sp>
        <p:nvSpPr>
          <p:cNvPr id="2" name="Title 1"/>
          <p:cNvSpPr>
            <a:spLocks noGrp="1"/>
          </p:cNvSpPr>
          <p:nvPr>
            <p:ph type="title"/>
          </p:nvPr>
        </p:nvSpPr>
        <p:spPr>
          <a:xfrm>
            <a:off x="3390165" y="83885"/>
            <a:ext cx="8337755" cy="907203"/>
          </a:xfrm>
        </p:spPr>
        <p:txBody>
          <a:bodyPr>
            <a:normAutofit/>
          </a:bodyPr>
          <a:lstStyle>
            <a:lvl1pPr>
              <a:defRPr sz="3733" b="0">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609601" y="1404911"/>
            <a:ext cx="10866612" cy="4533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07038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fault Slide with Subtitle">
    <p:spTree>
      <p:nvGrpSpPr>
        <p:cNvPr id="1" name=""/>
        <p:cNvGrpSpPr/>
        <p:nvPr/>
      </p:nvGrpSpPr>
      <p:grpSpPr>
        <a:xfrm>
          <a:off x="0" y="0"/>
          <a:ext cx="0" cy="0"/>
          <a:chOff x="0" y="0"/>
          <a:chExt cx="0" cy="0"/>
        </a:xfrm>
      </p:grpSpPr>
      <p:sp>
        <p:nvSpPr>
          <p:cNvPr id="16" name="Text Placeholder 11"/>
          <p:cNvSpPr>
            <a:spLocks noGrp="1"/>
          </p:cNvSpPr>
          <p:nvPr>
            <p:ph type="body" sz="quarter" idx="10"/>
          </p:nvPr>
        </p:nvSpPr>
        <p:spPr>
          <a:xfrm>
            <a:off x="1958588" y="1003534"/>
            <a:ext cx="9770481" cy="383717"/>
          </a:xfrm>
        </p:spPr>
        <p:txBody>
          <a:bodyPr tIns="0" bIns="0" anchor="ctr">
            <a:noAutofit/>
          </a:bodyPr>
          <a:lstStyle>
            <a:lvl1pPr algn="r">
              <a:buNone/>
              <a:defRPr sz="2400" b="1" i="1">
                <a:solidFill>
                  <a:schemeClr val="accent2"/>
                </a:solidFill>
                <a:effectLst/>
              </a:defRPr>
            </a:lvl1pPr>
          </a:lstStyle>
          <a:p>
            <a:pPr lvl="0"/>
            <a:endParaRPr lang="en-US" dirty="0"/>
          </a:p>
        </p:txBody>
      </p:sp>
      <p:sp>
        <p:nvSpPr>
          <p:cNvPr id="2" name="Title 1"/>
          <p:cNvSpPr>
            <a:spLocks noGrp="1"/>
          </p:cNvSpPr>
          <p:nvPr>
            <p:ph type="title"/>
          </p:nvPr>
        </p:nvSpPr>
        <p:spPr>
          <a:xfrm>
            <a:off x="3468821" y="86519"/>
            <a:ext cx="8259097" cy="909149"/>
          </a:xfrm>
        </p:spPr>
        <p:txBody>
          <a:bodyPr/>
          <a:lstStyle>
            <a:lvl1pPr>
              <a:defRPr>
                <a:solidFill>
                  <a:schemeClr val="tx2"/>
                </a:solidFill>
              </a:defRPr>
            </a:lvl1pPr>
          </a:lstStyle>
          <a:p>
            <a:r>
              <a:rPr lang="en-US" dirty="0"/>
              <a:t>Click to edit Master title style</a:t>
            </a:r>
          </a:p>
        </p:txBody>
      </p:sp>
      <p:sp>
        <p:nvSpPr>
          <p:cNvPr id="4" name="Content Placeholder 2"/>
          <p:cNvSpPr>
            <a:spLocks noGrp="1"/>
          </p:cNvSpPr>
          <p:nvPr>
            <p:ph idx="1"/>
          </p:nvPr>
        </p:nvSpPr>
        <p:spPr>
          <a:xfrm>
            <a:off x="609601" y="1402981"/>
            <a:ext cx="10858745" cy="45514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15843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1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62111" y="165183"/>
            <a:ext cx="7993647" cy="1026235"/>
          </a:xfrm>
          <a:effectLst/>
        </p:spPr>
        <p:txBody>
          <a:bodyPr anchor="ctr" anchorCtr="0">
            <a:noAutofit/>
          </a:bodyPr>
          <a:lstStyle>
            <a:lvl1pPr algn="r">
              <a:defRPr sz="3733" b="0" i="0">
                <a:effectLst/>
                <a:latin typeface="Arial Rounded MT Bold"/>
                <a:cs typeface="Arial Rounded MT Bold"/>
              </a:defRPr>
            </a:lvl1pPr>
          </a:lstStyle>
          <a:p>
            <a:r>
              <a:rPr lang="en-US" dirty="0"/>
              <a:t>Click to edit Master title style</a:t>
            </a:r>
          </a:p>
        </p:txBody>
      </p:sp>
      <p:sp>
        <p:nvSpPr>
          <p:cNvPr id="3" name="Subtitle 2"/>
          <p:cNvSpPr>
            <a:spLocks noGrp="1"/>
          </p:cNvSpPr>
          <p:nvPr>
            <p:ph type="subTitle" idx="1" hasCustomPrompt="1"/>
          </p:nvPr>
        </p:nvSpPr>
        <p:spPr>
          <a:xfrm>
            <a:off x="255001" y="5565060"/>
            <a:ext cx="6318849" cy="985673"/>
          </a:xfrm>
          <a:effectLst/>
        </p:spPr>
        <p:txBody>
          <a:bodyPr vert="horz" lIns="91440" tIns="45720" rIns="91440" bIns="45720" rtlCol="0" anchor="ctr" anchorCtr="0">
            <a:normAutofit/>
          </a:bodyPr>
          <a:lstStyle>
            <a:lvl1pPr marL="0" indent="0" algn="l" defTabSz="609585" rtl="0" eaLnBrk="1" latinLnBrk="0" hangingPunct="1">
              <a:spcBef>
                <a:spcPts val="0"/>
              </a:spcBef>
              <a:buClr>
                <a:schemeClr val="accent2"/>
              </a:buClr>
              <a:buFont typeface="Arial" pitchFamily="34" charset="0"/>
              <a:buNone/>
              <a:defRPr lang="en-US" sz="2667" kern="1200" dirty="0">
                <a:solidFill>
                  <a:schemeClr val="bg1">
                    <a:lumMod val="50000"/>
                  </a:schemeClr>
                </a:solidFill>
                <a:effectLst/>
                <a:latin typeface="Arial"/>
                <a:ea typeface="+mn-ea"/>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and/or Name</a:t>
            </a:r>
          </a:p>
        </p:txBody>
      </p:sp>
      <p:pic>
        <p:nvPicPr>
          <p:cNvPr id="1026" name="Picture 2" descr="C:\Users\emazpao\AppData\Local\Microsoft\Windows\Temporary Internet Files\Content.IE5\W7ADT521\011_timetoplay_FullHD_frontend_ppt.jpg"/>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0" y="1419368"/>
            <a:ext cx="12192000" cy="389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54156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3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0" y="1384300"/>
            <a:ext cx="12192000" cy="408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3862111" y="165183"/>
            <a:ext cx="7993647" cy="1026235"/>
          </a:xfrm>
          <a:effectLst/>
        </p:spPr>
        <p:txBody>
          <a:bodyPr anchor="ctr" anchorCtr="0">
            <a:noAutofit/>
          </a:bodyPr>
          <a:lstStyle>
            <a:lvl1pPr algn="r">
              <a:defRPr sz="3733" b="0" i="0">
                <a:effectLst/>
                <a:latin typeface="Arial Rounded MT Bold"/>
                <a:cs typeface="Arial Rounded MT Bold"/>
              </a:defRPr>
            </a:lvl1pPr>
          </a:lstStyle>
          <a:p>
            <a:r>
              <a:rPr lang="en-US" dirty="0"/>
              <a:t>Click to edit Master title style</a:t>
            </a:r>
          </a:p>
        </p:txBody>
      </p:sp>
      <p:sp>
        <p:nvSpPr>
          <p:cNvPr id="3" name="Subtitle 2"/>
          <p:cNvSpPr>
            <a:spLocks noGrp="1"/>
          </p:cNvSpPr>
          <p:nvPr>
            <p:ph type="subTitle" idx="1" hasCustomPrompt="1"/>
          </p:nvPr>
        </p:nvSpPr>
        <p:spPr>
          <a:xfrm>
            <a:off x="255001" y="5565060"/>
            <a:ext cx="6318849" cy="985673"/>
          </a:xfrm>
          <a:effectLst/>
        </p:spPr>
        <p:txBody>
          <a:bodyPr vert="horz" lIns="91440" tIns="45720" rIns="91440" bIns="45720" rtlCol="0" anchor="ctr" anchorCtr="0">
            <a:normAutofit/>
          </a:bodyPr>
          <a:lstStyle>
            <a:lvl1pPr marL="0" indent="0" algn="l" defTabSz="609585" rtl="0" eaLnBrk="1" latinLnBrk="0" hangingPunct="1">
              <a:spcBef>
                <a:spcPts val="0"/>
              </a:spcBef>
              <a:buClr>
                <a:schemeClr val="accent2"/>
              </a:buClr>
              <a:buFont typeface="Arial" pitchFamily="34" charset="0"/>
              <a:buNone/>
              <a:defRPr lang="en-US" sz="2667" kern="1200" dirty="0">
                <a:solidFill>
                  <a:schemeClr val="bg1">
                    <a:lumMod val="50000"/>
                  </a:schemeClr>
                </a:solidFill>
                <a:effectLst/>
                <a:latin typeface="Arial"/>
                <a:ea typeface="+mn-ea"/>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and/or Name</a:t>
            </a:r>
          </a:p>
        </p:txBody>
      </p:sp>
    </p:spTree>
    <p:extLst>
      <p:ext uri="{BB962C8B-B14F-4D97-AF65-F5344CB8AC3E}">
        <p14:creationId xmlns:p14="http://schemas.microsoft.com/office/powerpoint/2010/main" val="280081817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4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62111" y="165183"/>
            <a:ext cx="7993647" cy="1026235"/>
          </a:xfrm>
          <a:effectLst/>
        </p:spPr>
        <p:txBody>
          <a:bodyPr anchor="ctr" anchorCtr="0">
            <a:noAutofit/>
          </a:bodyPr>
          <a:lstStyle>
            <a:lvl1pPr algn="r">
              <a:defRPr sz="3733" b="0" i="0">
                <a:effectLst/>
                <a:latin typeface="Arial Rounded MT Bold"/>
                <a:cs typeface="Arial Rounded MT Bold"/>
              </a:defRPr>
            </a:lvl1pPr>
          </a:lstStyle>
          <a:p>
            <a:r>
              <a:rPr lang="en-US" dirty="0"/>
              <a:t>Click to edit Master title style</a:t>
            </a:r>
          </a:p>
        </p:txBody>
      </p:sp>
      <p:sp>
        <p:nvSpPr>
          <p:cNvPr id="3" name="Subtitle 2"/>
          <p:cNvSpPr>
            <a:spLocks noGrp="1"/>
          </p:cNvSpPr>
          <p:nvPr>
            <p:ph type="subTitle" idx="1" hasCustomPrompt="1"/>
          </p:nvPr>
        </p:nvSpPr>
        <p:spPr>
          <a:xfrm>
            <a:off x="255001" y="5565060"/>
            <a:ext cx="6318849" cy="985673"/>
          </a:xfrm>
          <a:effectLst/>
        </p:spPr>
        <p:txBody>
          <a:bodyPr vert="horz" lIns="91440" tIns="45720" rIns="91440" bIns="45720" rtlCol="0" anchor="ctr" anchorCtr="0">
            <a:normAutofit/>
          </a:bodyPr>
          <a:lstStyle>
            <a:lvl1pPr marL="0" indent="0" algn="l" defTabSz="609585" rtl="0" eaLnBrk="1" latinLnBrk="0" hangingPunct="1">
              <a:spcBef>
                <a:spcPts val="0"/>
              </a:spcBef>
              <a:buClr>
                <a:schemeClr val="accent2"/>
              </a:buClr>
              <a:buFont typeface="Arial" pitchFamily="34" charset="0"/>
              <a:buNone/>
              <a:defRPr lang="en-US" sz="2667" kern="1200" dirty="0">
                <a:solidFill>
                  <a:schemeClr val="bg1">
                    <a:lumMod val="50000"/>
                  </a:schemeClr>
                </a:solidFill>
                <a:effectLst/>
                <a:latin typeface="Arial"/>
                <a:ea typeface="+mn-ea"/>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and/or Name</a:t>
            </a:r>
          </a:p>
        </p:txBody>
      </p:sp>
      <p:pic>
        <p:nvPicPr>
          <p:cNvPr id="3076" name="Picture 4" descr="C:\Users\emazpao\AppData\Local\Microsoft\Windows\Temporary Internet Files\Content.IE5\MQ7522XP\BE6R0199_frontend_ppt.jpg"/>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0" y="1373876"/>
            <a:ext cx="12192000" cy="3921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41187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5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62111" y="165183"/>
            <a:ext cx="7993647" cy="1026235"/>
          </a:xfrm>
          <a:effectLst/>
        </p:spPr>
        <p:txBody>
          <a:bodyPr anchor="ctr" anchorCtr="0">
            <a:noAutofit/>
          </a:bodyPr>
          <a:lstStyle>
            <a:lvl1pPr algn="r">
              <a:defRPr sz="3733" b="0" i="0">
                <a:effectLst/>
                <a:latin typeface="Arial Rounded MT Bold"/>
                <a:cs typeface="Arial Rounded MT Bold"/>
              </a:defRPr>
            </a:lvl1pPr>
          </a:lstStyle>
          <a:p>
            <a:r>
              <a:rPr lang="en-US" dirty="0"/>
              <a:t>Click to edit Master title style</a:t>
            </a:r>
          </a:p>
        </p:txBody>
      </p:sp>
      <p:sp>
        <p:nvSpPr>
          <p:cNvPr id="3" name="Subtitle 2"/>
          <p:cNvSpPr>
            <a:spLocks noGrp="1"/>
          </p:cNvSpPr>
          <p:nvPr>
            <p:ph type="subTitle" idx="1" hasCustomPrompt="1"/>
          </p:nvPr>
        </p:nvSpPr>
        <p:spPr>
          <a:xfrm>
            <a:off x="255001" y="5565060"/>
            <a:ext cx="6318849" cy="985673"/>
          </a:xfrm>
          <a:effectLst/>
        </p:spPr>
        <p:txBody>
          <a:bodyPr vert="horz" lIns="91440" tIns="45720" rIns="91440" bIns="45720" rtlCol="0" anchor="ctr" anchorCtr="0">
            <a:normAutofit/>
          </a:bodyPr>
          <a:lstStyle>
            <a:lvl1pPr marL="0" indent="0" algn="l" defTabSz="609585" rtl="0" eaLnBrk="1" latinLnBrk="0" hangingPunct="1">
              <a:spcBef>
                <a:spcPts val="0"/>
              </a:spcBef>
              <a:buClr>
                <a:schemeClr val="accent2"/>
              </a:buClr>
              <a:buFont typeface="Arial" pitchFamily="34" charset="0"/>
              <a:buNone/>
              <a:defRPr lang="en-US" sz="2667" kern="1200" dirty="0">
                <a:solidFill>
                  <a:schemeClr val="bg1">
                    <a:lumMod val="50000"/>
                  </a:schemeClr>
                </a:solidFill>
                <a:effectLst/>
                <a:latin typeface="Arial"/>
                <a:ea typeface="+mn-ea"/>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and/or Name</a:t>
            </a:r>
          </a:p>
        </p:txBody>
      </p:sp>
      <p:pic>
        <p:nvPicPr>
          <p:cNvPr id="3074" name="Picture 2" descr="C:\Users\emazpao\AppData\Local\Microsoft\Windows\Temporary Internet Files\Content.IE5\W7ADT521\_MG_0499_frontend_ppt.jpg"/>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2" y="1431853"/>
            <a:ext cx="12191999" cy="391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94302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6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62111" y="165183"/>
            <a:ext cx="7993647" cy="1026235"/>
          </a:xfrm>
          <a:effectLst/>
        </p:spPr>
        <p:txBody>
          <a:bodyPr anchor="ctr" anchorCtr="0">
            <a:noAutofit/>
          </a:bodyPr>
          <a:lstStyle>
            <a:lvl1pPr algn="r">
              <a:defRPr sz="3733" b="0" i="0">
                <a:effectLst/>
                <a:latin typeface="Arial Rounded MT Bold"/>
                <a:cs typeface="Arial Rounded MT Bold"/>
              </a:defRPr>
            </a:lvl1pPr>
          </a:lstStyle>
          <a:p>
            <a:r>
              <a:rPr lang="en-US" dirty="0"/>
              <a:t>Click to edit Master title style</a:t>
            </a:r>
          </a:p>
        </p:txBody>
      </p:sp>
      <p:sp>
        <p:nvSpPr>
          <p:cNvPr id="3" name="Subtitle 2"/>
          <p:cNvSpPr>
            <a:spLocks noGrp="1"/>
          </p:cNvSpPr>
          <p:nvPr>
            <p:ph type="subTitle" idx="1" hasCustomPrompt="1"/>
          </p:nvPr>
        </p:nvSpPr>
        <p:spPr>
          <a:xfrm>
            <a:off x="255001" y="5565060"/>
            <a:ext cx="6318849" cy="985673"/>
          </a:xfrm>
          <a:effectLst/>
        </p:spPr>
        <p:txBody>
          <a:bodyPr vert="horz" lIns="91440" tIns="45720" rIns="91440" bIns="45720" rtlCol="0" anchor="ctr" anchorCtr="0">
            <a:normAutofit/>
          </a:bodyPr>
          <a:lstStyle>
            <a:lvl1pPr marL="0" indent="0" algn="l" defTabSz="609585" rtl="0" eaLnBrk="1" latinLnBrk="0" hangingPunct="1">
              <a:spcBef>
                <a:spcPts val="0"/>
              </a:spcBef>
              <a:buClr>
                <a:schemeClr val="accent2"/>
              </a:buClr>
              <a:buFont typeface="Arial" pitchFamily="34" charset="0"/>
              <a:buNone/>
              <a:defRPr lang="en-US" sz="2667" kern="1200" dirty="0">
                <a:solidFill>
                  <a:schemeClr val="bg1">
                    <a:lumMod val="50000"/>
                  </a:schemeClr>
                </a:solidFill>
                <a:effectLst/>
                <a:latin typeface="Arial"/>
                <a:ea typeface="+mn-ea"/>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Subtitle and/or Name</a:t>
            </a:r>
          </a:p>
        </p:txBody>
      </p:sp>
      <p:pic>
        <p:nvPicPr>
          <p:cNvPr id="2050" name="Picture 2" descr="C:\Users\emazpao\AppData\Local\Microsoft\Windows\Temporary Internet Files\Content.IE5\W7ADT521\091220-0854_frontend_ppt.jpg"/>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0" y="1417674"/>
            <a:ext cx="12192000" cy="3870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51550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1304929"/>
            <a:ext cx="10752667" cy="5019675"/>
          </a:xfrm>
        </p:spPr>
        <p:txBody>
          <a:bodyPr/>
          <a:lstStyle>
            <a:lvl1pPr>
              <a:spcBef>
                <a:spcPts val="333"/>
              </a:spcBef>
              <a:spcAft>
                <a:spcPts val="333"/>
              </a:spcAft>
              <a:defRPr sz="2933"/>
            </a:lvl1pPr>
            <a:lvl2pPr>
              <a:spcBef>
                <a:spcPts val="333"/>
              </a:spcBef>
              <a:spcAft>
                <a:spcPts val="333"/>
              </a:spcAft>
              <a:defRPr sz="2667"/>
            </a:lvl2pPr>
            <a:lvl3pPr>
              <a:spcBef>
                <a:spcPts val="333"/>
              </a:spcBef>
              <a:spcAft>
                <a:spcPts val="333"/>
              </a:spcAft>
              <a:defRPr sz="2400"/>
            </a:lvl3pPr>
            <a:lvl4pPr>
              <a:spcBef>
                <a:spcPts val="333"/>
              </a:spcBef>
              <a:spcAft>
                <a:spcPts val="333"/>
              </a:spcAft>
              <a:defRPr sz="2133"/>
            </a:lvl4pPr>
            <a:lvl5pPr>
              <a:spcBef>
                <a:spcPts val="333"/>
              </a:spcBef>
              <a:spcAft>
                <a:spcPts val="333"/>
              </a:spcAft>
              <a:defRPr sz="18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8855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lternate Divideror Thank You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609600" y="2305807"/>
            <a:ext cx="6434667" cy="958980"/>
          </a:xfrm>
        </p:spPr>
        <p:txBody>
          <a:bodyPr vert="horz" lIns="91440" tIns="45720" rIns="91440" bIns="45720" rtlCol="0" anchor="b" anchorCtr="0">
            <a:noAutofit/>
          </a:bodyPr>
          <a:lstStyle>
            <a:lvl1pPr>
              <a:defRPr lang="en-US" sz="3200" dirty="0"/>
            </a:lvl1pPr>
          </a:lstStyle>
          <a:p>
            <a:pPr lvl="0"/>
            <a:r>
              <a:rPr lang="ga-IE" dirty="0"/>
              <a:t>Click to edit master </a:t>
            </a:r>
            <a:br>
              <a:rPr lang="en-US" dirty="0"/>
            </a:br>
            <a:r>
              <a:rPr lang="ga-IE" dirty="0"/>
              <a:t>title style</a:t>
            </a:r>
            <a:endParaRPr lang="en-US" dirty="0"/>
          </a:p>
        </p:txBody>
      </p:sp>
      <p:sp>
        <p:nvSpPr>
          <p:cNvPr id="7" name="Subtitle 2"/>
          <p:cNvSpPr>
            <a:spLocks noGrp="1"/>
          </p:cNvSpPr>
          <p:nvPr>
            <p:ph type="subTitle" idx="1" hasCustomPrompt="1"/>
          </p:nvPr>
        </p:nvSpPr>
        <p:spPr>
          <a:xfrm>
            <a:off x="609600" y="3599110"/>
            <a:ext cx="6434667"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95985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2"/>
            <a:ext cx="2844800" cy="365125"/>
          </a:xfrm>
          <a:prstGeom prst="rect">
            <a:avLst/>
          </a:prstGeom>
        </p:spPr>
        <p:txBody>
          <a:bodyPr lIns="68580" tIns="34290" rIns="68580" bIns="34290"/>
          <a:lstStyle/>
          <a:p>
            <a:pPr defTabSz="609585"/>
            <a:fld id="{08B0784B-5F6E-4246-8D49-1D1C6D7BB813}" type="datetimeFigureOut">
              <a:rPr lang="en-US" smtClean="0">
                <a:solidFill>
                  <a:srgbClr val="262626"/>
                </a:solidFill>
              </a:rPr>
              <a:pPr defTabSz="609585"/>
              <a:t>5/1/2018</a:t>
            </a:fld>
            <a:endParaRPr lang="en-US" dirty="0">
              <a:solidFill>
                <a:srgbClr val="262626"/>
              </a:solidFill>
            </a:endParaRPr>
          </a:p>
        </p:txBody>
      </p:sp>
      <p:sp>
        <p:nvSpPr>
          <p:cNvPr id="5" name="Footer Placeholder 4"/>
          <p:cNvSpPr>
            <a:spLocks noGrp="1"/>
          </p:cNvSpPr>
          <p:nvPr>
            <p:ph type="ftr" sz="quarter" idx="11"/>
          </p:nvPr>
        </p:nvSpPr>
        <p:spPr>
          <a:xfrm>
            <a:off x="4165600" y="6356352"/>
            <a:ext cx="3860800" cy="365125"/>
          </a:xfrm>
          <a:prstGeom prst="rect">
            <a:avLst/>
          </a:prstGeom>
        </p:spPr>
        <p:txBody>
          <a:bodyPr lIns="68580" tIns="34290" rIns="68580" bIns="34290"/>
          <a:lstStyle/>
          <a:p>
            <a:pPr defTabSz="609585"/>
            <a:endParaRPr lang="en-US" dirty="0">
              <a:solidFill>
                <a:srgbClr val="262626"/>
              </a:solidFill>
            </a:endParaRPr>
          </a:p>
        </p:txBody>
      </p:sp>
      <p:sp>
        <p:nvSpPr>
          <p:cNvPr id="6" name="Slide Number Placeholder 5"/>
          <p:cNvSpPr>
            <a:spLocks noGrp="1"/>
          </p:cNvSpPr>
          <p:nvPr>
            <p:ph type="sldNum" sz="quarter" idx="12"/>
          </p:nvPr>
        </p:nvSpPr>
        <p:spPr>
          <a:xfrm>
            <a:off x="8737600" y="6356352"/>
            <a:ext cx="2844800" cy="365125"/>
          </a:xfrm>
          <a:prstGeom prst="rect">
            <a:avLst/>
          </a:prstGeom>
        </p:spPr>
        <p:txBody>
          <a:bodyPr lIns="68580" tIns="34290" rIns="68580" bIns="34290"/>
          <a:lstStyle/>
          <a:p>
            <a:pPr defTabSz="609585"/>
            <a:fld id="{4E9E41EB-9470-45CB-93F9-DCBAECA012BA}" type="slidenum">
              <a:rPr lang="en-US" smtClean="0">
                <a:solidFill>
                  <a:srgbClr val="262626"/>
                </a:solidFill>
              </a:rPr>
              <a:pPr defTabSz="609585"/>
              <a:t>‹#›</a:t>
            </a:fld>
            <a:endParaRPr lang="en-US" dirty="0">
              <a:solidFill>
                <a:srgbClr val="262626"/>
              </a:solidFill>
            </a:endParaRPr>
          </a:p>
        </p:txBody>
      </p:sp>
    </p:spTree>
    <p:extLst>
      <p:ext uri="{BB962C8B-B14F-4D97-AF65-F5344CB8AC3E}">
        <p14:creationId xmlns:p14="http://schemas.microsoft.com/office/powerpoint/2010/main" val="155939701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ody">
    <p:spTree>
      <p:nvGrpSpPr>
        <p:cNvPr id="1" name=""/>
        <p:cNvGrpSpPr/>
        <p:nvPr/>
      </p:nvGrpSpPr>
      <p:grpSpPr>
        <a:xfrm>
          <a:off x="0" y="0"/>
          <a:ext cx="0" cy="0"/>
          <a:chOff x="0" y="0"/>
          <a:chExt cx="0" cy="0"/>
        </a:xfrm>
      </p:grpSpPr>
      <p:sp>
        <p:nvSpPr>
          <p:cNvPr id="3" name="Title 1"/>
          <p:cNvSpPr>
            <a:spLocks noGrp="1"/>
          </p:cNvSpPr>
          <p:nvPr>
            <p:ph type="title"/>
          </p:nvPr>
        </p:nvSpPr>
        <p:spPr>
          <a:xfrm>
            <a:off x="609600" y="474219"/>
            <a:ext cx="10972800" cy="394980"/>
          </a:xfrm>
        </p:spPr>
        <p:txBody>
          <a:bodyPr/>
          <a:lstStyle/>
          <a:p>
            <a:r>
              <a:rPr lang="en-US" dirty="0"/>
              <a:t>Click to edit Master title style</a:t>
            </a:r>
          </a:p>
        </p:txBody>
      </p:sp>
      <p:sp>
        <p:nvSpPr>
          <p:cNvPr id="6" name="Content Placeholder 5"/>
          <p:cNvSpPr>
            <a:spLocks noGrp="1"/>
          </p:cNvSpPr>
          <p:nvPr>
            <p:ph sz="quarter" idx="10"/>
          </p:nvPr>
        </p:nvSpPr>
        <p:spPr>
          <a:xfrm>
            <a:off x="608948" y="1147764"/>
            <a:ext cx="10973451" cy="5009197"/>
          </a:xfrm>
        </p:spPr>
        <p:txBody>
          <a:bodyPr>
            <a:normAutofit/>
          </a:bodyPr>
          <a:lstStyle>
            <a:lvl1pPr>
              <a:spcBef>
                <a:spcPts val="1220"/>
              </a:spcBef>
              <a:defRPr/>
            </a:lvl1pPr>
            <a:lvl2pPr marL="365799">
              <a:spcBef>
                <a:spcPts val="609"/>
              </a:spcBef>
              <a:defRPr/>
            </a:lvl2pPr>
            <a:lvl3pPr marL="548698">
              <a:spcBef>
                <a:spcPts val="609"/>
              </a:spcBef>
              <a:defRPr/>
            </a:lvl3pPr>
            <a:lvl4pPr marL="731598">
              <a:spcBef>
                <a:spcPts val="609"/>
              </a:spcBef>
              <a:defRPr/>
            </a:lvl4pPr>
            <a:lvl5pPr marL="914497">
              <a:spcBef>
                <a:spcPts val="609"/>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0444989"/>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LOGO SLIDE">
    <p:spTree>
      <p:nvGrpSpPr>
        <p:cNvPr id="1" name=""/>
        <p:cNvGrpSpPr/>
        <p:nvPr/>
      </p:nvGrpSpPr>
      <p:grpSpPr>
        <a:xfrm>
          <a:off x="0" y="0"/>
          <a:ext cx="0" cy="0"/>
          <a:chOff x="0" y="0"/>
          <a:chExt cx="0" cy="0"/>
        </a:xfrm>
      </p:grpSpPr>
      <p:pic>
        <p:nvPicPr>
          <p:cNvPr id="5" name="Picture 209"/>
          <p:cNvPicPr>
            <a:picLocks noChangeAspect="1" noChangeArrowheads="1"/>
          </p:cNvPicPr>
          <p:nvPr userDrawn="1"/>
        </p:nvPicPr>
        <p:blipFill>
          <a:blip r:embed="rId2" cstate="screen"/>
          <a:srcRect/>
          <a:stretch>
            <a:fillRect/>
          </a:stretch>
        </p:blipFill>
        <p:spPr bwMode="auto">
          <a:xfrm>
            <a:off x="327502" y="6364515"/>
            <a:ext cx="9979037" cy="45811"/>
          </a:xfrm>
          <a:prstGeom prst="rect">
            <a:avLst/>
          </a:prstGeom>
          <a:noFill/>
          <a:ln w="9525">
            <a:noFill/>
            <a:miter lim="800000"/>
            <a:headEnd/>
            <a:tailEnd/>
          </a:ln>
          <a:effectLst/>
        </p:spPr>
      </p:pic>
      <p:sp>
        <p:nvSpPr>
          <p:cNvPr id="6" name="Rectangle 2"/>
          <p:cNvSpPr>
            <a:spLocks noGrp="1" noChangeArrowheads="1"/>
          </p:cNvSpPr>
          <p:nvPr>
            <p:ph type="title"/>
          </p:nvPr>
        </p:nvSpPr>
        <p:spPr bwMode="auto">
          <a:xfrm>
            <a:off x="230223" y="227013"/>
            <a:ext cx="11622128" cy="1057275"/>
          </a:xfrm>
          <a:prstGeom prst="rect">
            <a:avLst/>
          </a:prstGeom>
          <a:noFill/>
          <a:ln w="9525" algn="ctr">
            <a:noFill/>
            <a:miter lim="800000"/>
            <a:headEnd/>
            <a:tailEnd/>
          </a:ln>
          <a:effectLst/>
        </p:spPr>
        <p:txBody>
          <a:bodyPr vert="horz" wrap="square" lIns="69686" tIns="34843" rIns="69686" bIns="34843" numCol="1" anchor="t"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373022562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Standard slid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19667" y="1304925"/>
            <a:ext cx="5088301" cy="5019675"/>
          </a:xfrm>
        </p:spPr>
        <p:txBody>
          <a:bodyPr/>
          <a:lstStyle>
            <a:lvl1pPr>
              <a:spcBef>
                <a:spcPts val="333"/>
              </a:spcBef>
              <a:spcAft>
                <a:spcPts val="333"/>
              </a:spcAft>
              <a:defRPr sz="2933"/>
            </a:lvl1pPr>
            <a:lvl2pPr>
              <a:spcBef>
                <a:spcPts val="333"/>
              </a:spcBef>
              <a:spcAft>
                <a:spcPts val="333"/>
              </a:spcAft>
              <a:defRPr sz="2667"/>
            </a:lvl2pPr>
            <a:lvl3pPr>
              <a:spcBef>
                <a:spcPts val="333"/>
              </a:spcBef>
              <a:spcAft>
                <a:spcPts val="333"/>
              </a:spcAft>
              <a:defRPr sz="2400"/>
            </a:lvl3pPr>
            <a:lvl4pPr>
              <a:spcBef>
                <a:spcPts val="333"/>
              </a:spcBef>
              <a:spcAft>
                <a:spcPts val="333"/>
              </a:spcAft>
              <a:defRPr sz="2133"/>
            </a:lvl4pPr>
            <a:lvl5pPr>
              <a:spcBef>
                <a:spcPts val="333"/>
              </a:spcBef>
              <a:spcAft>
                <a:spcPts val="333"/>
              </a:spcAft>
              <a:defRPr sz="18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1"/>
          <p:cNvSpPr>
            <a:spLocks noGrp="1"/>
          </p:cNvSpPr>
          <p:nvPr>
            <p:ph type="title"/>
          </p:nvPr>
        </p:nvSpPr>
        <p:spPr/>
        <p:txBody>
          <a:bodyPr/>
          <a:lstStyle/>
          <a:p>
            <a:r>
              <a:rPr lang="en-US" dirty="0"/>
              <a:t>Click to edit Master title style</a:t>
            </a:r>
          </a:p>
        </p:txBody>
      </p:sp>
      <p:sp>
        <p:nvSpPr>
          <p:cNvPr id="8" name="Content Placeholder 7"/>
          <p:cNvSpPr>
            <a:spLocks noGrp="1"/>
          </p:cNvSpPr>
          <p:nvPr>
            <p:ph sz="quarter" idx="14"/>
          </p:nvPr>
        </p:nvSpPr>
        <p:spPr>
          <a:xfrm>
            <a:off x="6388608" y="1304925"/>
            <a:ext cx="5083725" cy="5019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746646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424732"/>
          </a:xfrm>
          <a:noFill/>
        </p:spPr>
        <p:txBody>
          <a:bodyPr wrap="square" rtlCol="0" anchor="t"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3" name="Subtitle 2"/>
          <p:cNvSpPr>
            <a:spLocks noGrp="1"/>
          </p:cNvSpPr>
          <p:nvPr>
            <p:ph type="subTitle" idx="1" hasCustomPrompt="1"/>
          </p:nvPr>
        </p:nvSpPr>
        <p:spPr>
          <a:xfrm>
            <a:off x="609601" y="3987905"/>
            <a:ext cx="5575299"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5"/>
            <a:ext cx="5565949" cy="582613"/>
          </a:xfrm>
        </p:spPr>
        <p:txBody>
          <a:bodyPr/>
          <a:lstStyle>
            <a:lvl1pPr marL="0" indent="0" algn="l" defTabSz="685800" rtl="0" eaLnBrk="1" latinLnBrk="0" hangingPunct="1">
              <a:spcBef>
                <a:spcPct val="20000"/>
              </a:spcBef>
              <a:buClr>
                <a:schemeClr val="accent2"/>
              </a:buClr>
              <a:buSzPct val="85000"/>
              <a:buFont typeface="Arial" pitchFamily="34" charset="0"/>
              <a:buNone/>
              <a:tabLst>
                <a:tab pos="1885950" algn="l"/>
              </a:tabLst>
              <a:defRPr lang="en-US" sz="135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721159" y="6383806"/>
            <a:ext cx="3925293" cy="319700"/>
          </a:xfrm>
          <a:prstGeom prst="rect">
            <a:avLst/>
          </a:prstGeom>
        </p:spPr>
      </p:pic>
      <p:sp>
        <p:nvSpPr>
          <p:cNvPr id="9" name="Content Placeholder 8"/>
          <p:cNvSpPr>
            <a:spLocks noGrp="1"/>
          </p:cNvSpPr>
          <p:nvPr>
            <p:ph sz="quarter" idx="11" hasCustomPrompt="1"/>
          </p:nvPr>
        </p:nvSpPr>
        <p:spPr>
          <a:xfrm>
            <a:off x="609602" y="671516"/>
            <a:ext cx="5484284" cy="822325"/>
          </a:xfrm>
        </p:spPr>
        <p:txBody>
          <a:bodyPr/>
          <a:lstStyle>
            <a:lvl1pPr marL="0" indent="0" defTabSz="914400">
              <a:buFontTx/>
              <a:buNone/>
              <a:defRPr sz="1800" b="1" cap="all" baseline="0">
                <a:solidFill>
                  <a:schemeClr val="bg1"/>
                </a:solidFill>
              </a:defRPr>
            </a:lvl1pPr>
          </a:lstStyle>
          <a:p>
            <a:pPr defTabSz="914400"/>
            <a:r>
              <a:rPr lang="en-GB" sz="2100" dirty="0">
                <a:solidFill>
                  <a:schemeClr val="bg1"/>
                </a:solidFill>
              </a:rPr>
              <a:t>Click to edit master title style</a:t>
            </a:r>
          </a:p>
        </p:txBody>
      </p:sp>
    </p:spTree>
    <p:extLst>
      <p:ext uri="{BB962C8B-B14F-4D97-AF65-F5344CB8AC3E}">
        <p14:creationId xmlns:p14="http://schemas.microsoft.com/office/powerpoint/2010/main" val="294429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Dynamic Services Def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424732"/>
          </a:xfrm>
          <a:noFill/>
        </p:spPr>
        <p:txBody>
          <a:bodyPr wrap="square" rtlCol="0" anchor="t"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3" name="Subtitle 2"/>
          <p:cNvSpPr>
            <a:spLocks noGrp="1"/>
          </p:cNvSpPr>
          <p:nvPr>
            <p:ph type="subTitle" idx="1" hasCustomPrompt="1"/>
          </p:nvPr>
        </p:nvSpPr>
        <p:spPr>
          <a:xfrm>
            <a:off x="609601" y="3987905"/>
            <a:ext cx="5575299"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5"/>
            <a:ext cx="5565949" cy="582613"/>
          </a:xfrm>
        </p:spPr>
        <p:txBody>
          <a:bodyPr/>
          <a:lstStyle>
            <a:lvl1pPr marL="0" indent="0" algn="l" defTabSz="685800" rtl="0" eaLnBrk="1" latinLnBrk="0" hangingPunct="1">
              <a:spcBef>
                <a:spcPct val="20000"/>
              </a:spcBef>
              <a:buClr>
                <a:schemeClr val="accent2"/>
              </a:buClr>
              <a:buSzPct val="85000"/>
              <a:buFont typeface="Arial" pitchFamily="34" charset="0"/>
              <a:buNone/>
              <a:tabLst>
                <a:tab pos="1885950" algn="l"/>
              </a:tabLst>
              <a:defRPr lang="en-US" sz="135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721159" y="6383806"/>
            <a:ext cx="3925293" cy="319700"/>
          </a:xfrm>
          <a:prstGeom prst="rect">
            <a:avLst/>
          </a:prstGeom>
        </p:spPr>
      </p:pic>
      <p:sp>
        <p:nvSpPr>
          <p:cNvPr id="8" name="Content Placeholder 8"/>
          <p:cNvSpPr>
            <a:spLocks noGrp="1"/>
          </p:cNvSpPr>
          <p:nvPr>
            <p:ph sz="quarter" idx="11" hasCustomPrompt="1"/>
          </p:nvPr>
        </p:nvSpPr>
        <p:spPr>
          <a:xfrm>
            <a:off x="609602" y="671516"/>
            <a:ext cx="5484284" cy="822325"/>
          </a:xfrm>
        </p:spPr>
        <p:txBody>
          <a:bodyPr/>
          <a:lstStyle>
            <a:lvl1pPr marL="0" indent="0" defTabSz="914400">
              <a:buFontTx/>
              <a:buNone/>
              <a:defRPr sz="1500" b="1" cap="all" baseline="0">
                <a:solidFill>
                  <a:schemeClr val="bg1"/>
                </a:solidFill>
              </a:defRPr>
            </a:lvl1pPr>
          </a:lstStyle>
          <a:p>
            <a:pPr defTabSz="914400"/>
            <a:r>
              <a:rPr lang="en-GB" sz="2100" dirty="0">
                <a:solidFill>
                  <a:schemeClr val="bg1"/>
                </a:solidFill>
              </a:rPr>
              <a:t>Click to edit master title style</a:t>
            </a:r>
          </a:p>
        </p:txBody>
      </p:sp>
    </p:spTree>
    <p:extLst>
      <p:ext uri="{BB962C8B-B14F-4D97-AF65-F5344CB8AC3E}">
        <p14:creationId xmlns:p14="http://schemas.microsoft.com/office/powerpoint/2010/main" val="416610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Realtime inventory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424732"/>
          </a:xfrm>
          <a:noFill/>
        </p:spPr>
        <p:txBody>
          <a:bodyPr wrap="square" rtlCol="0" anchor="t"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3" name="Subtitle 2"/>
          <p:cNvSpPr>
            <a:spLocks noGrp="1"/>
          </p:cNvSpPr>
          <p:nvPr>
            <p:ph type="subTitle" idx="1" hasCustomPrompt="1"/>
          </p:nvPr>
        </p:nvSpPr>
        <p:spPr>
          <a:xfrm>
            <a:off x="609601" y="3987905"/>
            <a:ext cx="5575299"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5"/>
            <a:ext cx="5565949" cy="582613"/>
          </a:xfrm>
        </p:spPr>
        <p:txBody>
          <a:bodyPr/>
          <a:lstStyle>
            <a:lvl1pPr marL="0" indent="0" algn="l" defTabSz="685800" rtl="0" eaLnBrk="1" latinLnBrk="0" hangingPunct="1">
              <a:spcBef>
                <a:spcPct val="20000"/>
              </a:spcBef>
              <a:buClr>
                <a:schemeClr val="accent2"/>
              </a:buClr>
              <a:buSzPct val="85000"/>
              <a:buFont typeface="Arial" pitchFamily="34" charset="0"/>
              <a:buNone/>
              <a:tabLst>
                <a:tab pos="1885950" algn="l"/>
              </a:tabLst>
              <a:defRPr lang="en-US" sz="135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721159" y="6383806"/>
            <a:ext cx="3925293" cy="319700"/>
          </a:xfrm>
          <a:prstGeom prst="rect">
            <a:avLst/>
          </a:prstGeom>
        </p:spPr>
      </p:pic>
      <p:sp>
        <p:nvSpPr>
          <p:cNvPr id="8" name="Content Placeholder 8"/>
          <p:cNvSpPr>
            <a:spLocks noGrp="1"/>
          </p:cNvSpPr>
          <p:nvPr>
            <p:ph sz="quarter" idx="11" hasCustomPrompt="1"/>
          </p:nvPr>
        </p:nvSpPr>
        <p:spPr>
          <a:xfrm>
            <a:off x="609602" y="671516"/>
            <a:ext cx="5484284" cy="822325"/>
          </a:xfrm>
        </p:spPr>
        <p:txBody>
          <a:bodyPr/>
          <a:lstStyle>
            <a:lvl1pPr marL="0" indent="0" defTabSz="914400">
              <a:buFontTx/>
              <a:buNone/>
              <a:defRPr sz="1800" b="1" cap="all" baseline="0">
                <a:solidFill>
                  <a:schemeClr val="bg1"/>
                </a:solidFill>
              </a:defRPr>
            </a:lvl1pPr>
          </a:lstStyle>
          <a:p>
            <a:pPr defTabSz="914400"/>
            <a:r>
              <a:rPr lang="en-GB" sz="2100" dirty="0">
                <a:solidFill>
                  <a:schemeClr val="bg1"/>
                </a:solidFill>
              </a:rPr>
              <a:t>Click to edit master title style</a:t>
            </a:r>
          </a:p>
        </p:txBody>
      </p:sp>
    </p:spTree>
    <p:extLst>
      <p:ext uri="{BB962C8B-B14F-4D97-AF65-F5344CB8AC3E}">
        <p14:creationId xmlns:p14="http://schemas.microsoft.com/office/powerpoint/2010/main" val="244531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NVF Fulfillment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424732"/>
          </a:xfrm>
          <a:noFill/>
        </p:spPr>
        <p:txBody>
          <a:bodyPr wrap="square" rtlCol="0" anchor="t"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3" name="Subtitle 2"/>
          <p:cNvSpPr>
            <a:spLocks noGrp="1"/>
          </p:cNvSpPr>
          <p:nvPr>
            <p:ph type="subTitle" idx="1" hasCustomPrompt="1"/>
          </p:nvPr>
        </p:nvSpPr>
        <p:spPr>
          <a:xfrm>
            <a:off x="609601" y="3987905"/>
            <a:ext cx="5575299"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5"/>
            <a:ext cx="5565949" cy="582613"/>
          </a:xfrm>
        </p:spPr>
        <p:txBody>
          <a:bodyPr/>
          <a:lstStyle>
            <a:lvl1pPr marL="0" indent="0" algn="l" defTabSz="685800" rtl="0" eaLnBrk="1" latinLnBrk="0" hangingPunct="1">
              <a:spcBef>
                <a:spcPct val="20000"/>
              </a:spcBef>
              <a:buClr>
                <a:schemeClr val="accent2"/>
              </a:buClr>
              <a:buSzPct val="85000"/>
              <a:buFont typeface="Arial" pitchFamily="34" charset="0"/>
              <a:buNone/>
              <a:tabLst>
                <a:tab pos="1885950" algn="l"/>
              </a:tabLst>
              <a:defRPr lang="en-US" sz="135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721159" y="6383806"/>
            <a:ext cx="3925293" cy="319700"/>
          </a:xfrm>
          <a:prstGeom prst="rect">
            <a:avLst/>
          </a:prstGeom>
        </p:spPr>
      </p:pic>
      <p:sp>
        <p:nvSpPr>
          <p:cNvPr id="8" name="Content Placeholder 8"/>
          <p:cNvSpPr>
            <a:spLocks noGrp="1"/>
          </p:cNvSpPr>
          <p:nvPr>
            <p:ph sz="quarter" idx="11" hasCustomPrompt="1"/>
          </p:nvPr>
        </p:nvSpPr>
        <p:spPr>
          <a:xfrm>
            <a:off x="609602" y="671516"/>
            <a:ext cx="5484284" cy="822325"/>
          </a:xfrm>
        </p:spPr>
        <p:txBody>
          <a:bodyPr/>
          <a:lstStyle>
            <a:lvl1pPr marL="0" indent="0" defTabSz="914400">
              <a:buFontTx/>
              <a:buNone/>
              <a:defRPr sz="1800" b="1" cap="all" baseline="0">
                <a:solidFill>
                  <a:schemeClr val="bg1"/>
                </a:solidFill>
              </a:defRPr>
            </a:lvl1pPr>
          </a:lstStyle>
          <a:p>
            <a:pPr defTabSz="914400"/>
            <a:r>
              <a:rPr lang="en-GB" sz="2100" dirty="0">
                <a:solidFill>
                  <a:schemeClr val="bg1"/>
                </a:solidFill>
              </a:rPr>
              <a:t>Click to edit master title style</a:t>
            </a:r>
          </a:p>
        </p:txBody>
      </p:sp>
    </p:spTree>
    <p:extLst>
      <p:ext uri="{BB962C8B-B14F-4D97-AF65-F5344CB8AC3E}">
        <p14:creationId xmlns:p14="http://schemas.microsoft.com/office/powerpoint/2010/main" val="325647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Hybrid Business Services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424732"/>
          </a:xfrm>
          <a:noFill/>
        </p:spPr>
        <p:txBody>
          <a:bodyPr wrap="square" rtlCol="0" anchor="t"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3" name="Subtitle 2"/>
          <p:cNvSpPr>
            <a:spLocks noGrp="1"/>
          </p:cNvSpPr>
          <p:nvPr>
            <p:ph type="subTitle" idx="1" hasCustomPrompt="1"/>
          </p:nvPr>
        </p:nvSpPr>
        <p:spPr>
          <a:xfrm>
            <a:off x="609601" y="3987905"/>
            <a:ext cx="5575299"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5"/>
            <a:ext cx="5565949" cy="582613"/>
          </a:xfrm>
        </p:spPr>
        <p:txBody>
          <a:bodyPr/>
          <a:lstStyle>
            <a:lvl1pPr marL="0" indent="0" algn="l" defTabSz="685800" rtl="0" eaLnBrk="1" latinLnBrk="0" hangingPunct="1">
              <a:spcBef>
                <a:spcPct val="20000"/>
              </a:spcBef>
              <a:buClr>
                <a:schemeClr val="accent2"/>
              </a:buClr>
              <a:buSzPct val="85000"/>
              <a:buFont typeface="Arial" pitchFamily="34" charset="0"/>
              <a:buNone/>
              <a:tabLst>
                <a:tab pos="1885950" algn="l"/>
              </a:tabLst>
              <a:defRPr lang="en-US" sz="135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pic>
        <p:nvPicPr>
          <p:cNvPr id="85" name="Picture 8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721159" y="6383806"/>
            <a:ext cx="3925293" cy="319700"/>
          </a:xfrm>
          <a:prstGeom prst="rect">
            <a:avLst/>
          </a:prstGeom>
        </p:spPr>
      </p:pic>
      <p:sp>
        <p:nvSpPr>
          <p:cNvPr id="8" name="Content Placeholder 8"/>
          <p:cNvSpPr>
            <a:spLocks noGrp="1"/>
          </p:cNvSpPr>
          <p:nvPr>
            <p:ph sz="quarter" idx="11" hasCustomPrompt="1"/>
          </p:nvPr>
        </p:nvSpPr>
        <p:spPr>
          <a:xfrm>
            <a:off x="609602" y="671516"/>
            <a:ext cx="5484284" cy="822325"/>
          </a:xfrm>
        </p:spPr>
        <p:txBody>
          <a:bodyPr/>
          <a:lstStyle>
            <a:lvl1pPr marL="0" indent="0" defTabSz="914400">
              <a:buFontTx/>
              <a:buNone/>
              <a:defRPr sz="1800" b="1" cap="all" baseline="0">
                <a:solidFill>
                  <a:schemeClr val="bg1"/>
                </a:solidFill>
              </a:defRPr>
            </a:lvl1pPr>
          </a:lstStyle>
          <a:p>
            <a:pPr defTabSz="914400"/>
            <a:r>
              <a:rPr lang="en-GB" sz="2100" dirty="0">
                <a:solidFill>
                  <a:schemeClr val="bg1"/>
                </a:solidFill>
              </a:rPr>
              <a:t>Click to edit master title style</a:t>
            </a:r>
          </a:p>
        </p:txBody>
      </p:sp>
    </p:spTree>
    <p:extLst>
      <p:ext uri="{BB962C8B-B14F-4D97-AF65-F5344CB8AC3E}">
        <p14:creationId xmlns:p14="http://schemas.microsoft.com/office/powerpoint/2010/main" val="284408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lternate Divideror Thank You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609601" y="2305807"/>
            <a:ext cx="6434667" cy="958980"/>
          </a:xfrm>
        </p:spPr>
        <p:txBody>
          <a:bodyPr vert="horz" lIns="91440" tIns="45720" rIns="91440" bIns="45720" rtlCol="0" anchor="b" anchorCtr="0">
            <a:noAutofit/>
          </a:bodyPr>
          <a:lstStyle>
            <a:lvl1pPr>
              <a:defRPr lang="en-US" sz="2400" dirty="0"/>
            </a:lvl1pPr>
          </a:lstStyle>
          <a:p>
            <a:pPr lvl="0"/>
            <a:r>
              <a:rPr lang="ga-IE" dirty="0"/>
              <a:t>Click to edit master </a:t>
            </a:r>
            <a:br>
              <a:rPr lang="en-US" dirty="0"/>
            </a:br>
            <a:r>
              <a:rPr lang="ga-IE" dirty="0"/>
              <a:t>title style</a:t>
            </a:r>
            <a:endParaRPr lang="en-US" dirty="0"/>
          </a:p>
        </p:txBody>
      </p:sp>
      <p:sp>
        <p:nvSpPr>
          <p:cNvPr id="7" name="Subtitle 2"/>
          <p:cNvSpPr>
            <a:spLocks noGrp="1"/>
          </p:cNvSpPr>
          <p:nvPr>
            <p:ph type="subTitle" idx="1" hasCustomPrompt="1"/>
          </p:nvPr>
        </p:nvSpPr>
        <p:spPr>
          <a:xfrm>
            <a:off x="609601" y="3599110"/>
            <a:ext cx="643466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190985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4" name="Title 1"/>
          <p:cNvSpPr>
            <a:spLocks noGrp="1"/>
          </p:cNvSpPr>
          <p:nvPr>
            <p:ph type="ctrTitle" hasCustomPrompt="1"/>
          </p:nvPr>
        </p:nvSpPr>
        <p:spPr>
          <a:xfrm>
            <a:off x="609601" y="1131951"/>
            <a:ext cx="5508977" cy="535531"/>
          </a:xfrm>
          <a:noFill/>
        </p:spPr>
        <p:txBody>
          <a:bodyPr wrap="square" rtlCol="0" anchor="b" anchorCtr="0">
            <a:spAutoFit/>
          </a:bodyPr>
          <a:lstStyle>
            <a:lvl1pPr>
              <a:defRPr lang="en-US" sz="3200" dirty="0">
                <a:solidFill>
                  <a:schemeClr val="tx2"/>
                </a:solidFill>
              </a:defRPr>
            </a:lvl1pPr>
          </a:lstStyle>
          <a:p>
            <a:pPr marL="0" lvl="0" defTabSz="914400"/>
            <a:r>
              <a:rPr lang="en-GB" dirty="0"/>
              <a:t>Agenda</a:t>
            </a:r>
            <a:endParaRPr lang="en-US" dirty="0"/>
          </a:p>
        </p:txBody>
      </p:sp>
      <p:sp>
        <p:nvSpPr>
          <p:cNvPr id="5" name="Subtitle 2"/>
          <p:cNvSpPr>
            <a:spLocks noGrp="1"/>
          </p:cNvSpPr>
          <p:nvPr>
            <p:ph type="subTitle" idx="1" hasCustomPrompt="1"/>
          </p:nvPr>
        </p:nvSpPr>
        <p:spPr>
          <a:xfrm>
            <a:off x="609601" y="2001804"/>
            <a:ext cx="5508977"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Subhead</a:t>
            </a:r>
            <a:endParaRPr lang="en-US" dirty="0"/>
          </a:p>
        </p:txBody>
      </p:sp>
    </p:spTree>
    <p:extLst>
      <p:ext uri="{BB962C8B-B14F-4D97-AF65-F5344CB8AC3E}">
        <p14:creationId xmlns:p14="http://schemas.microsoft.com/office/powerpoint/2010/main" val="408855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Agenda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
        <p:nvSpPr>
          <p:cNvPr id="4" name="Title 1"/>
          <p:cNvSpPr>
            <a:spLocks noGrp="1"/>
          </p:cNvSpPr>
          <p:nvPr>
            <p:ph type="ctrTitle" hasCustomPrompt="1"/>
          </p:nvPr>
        </p:nvSpPr>
        <p:spPr>
          <a:xfrm>
            <a:off x="609602" y="1242750"/>
            <a:ext cx="5508977" cy="424732"/>
          </a:xfrm>
          <a:noFill/>
        </p:spPr>
        <p:txBody>
          <a:bodyPr wrap="square" rtlCol="0" anchor="b" anchorCtr="0">
            <a:spAutoFit/>
          </a:bodyPr>
          <a:lstStyle>
            <a:lvl1pPr>
              <a:defRPr lang="en-US" sz="2400" dirty="0">
                <a:solidFill>
                  <a:schemeClr val="tx2"/>
                </a:solidFill>
              </a:defRPr>
            </a:lvl1pPr>
          </a:lstStyle>
          <a:p>
            <a:pPr marL="0" lvl="0" defTabSz="685800"/>
            <a:r>
              <a:rPr lang="en-GB" dirty="0"/>
              <a:t>Agenda</a:t>
            </a:r>
            <a:endParaRPr lang="en-US" dirty="0"/>
          </a:p>
        </p:txBody>
      </p:sp>
      <p:sp>
        <p:nvSpPr>
          <p:cNvPr id="5" name="Subtitle 2"/>
          <p:cNvSpPr>
            <a:spLocks noGrp="1"/>
          </p:cNvSpPr>
          <p:nvPr>
            <p:ph type="subTitle" idx="1" hasCustomPrompt="1"/>
          </p:nvPr>
        </p:nvSpPr>
        <p:spPr>
          <a:xfrm>
            <a:off x="609602" y="2001804"/>
            <a:ext cx="550897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dirty="0"/>
              <a:t>Subhead</a:t>
            </a:r>
            <a:endParaRPr lang="en-US" dirty="0"/>
          </a:p>
        </p:txBody>
      </p:sp>
    </p:spTree>
    <p:extLst>
      <p:ext uri="{BB962C8B-B14F-4D97-AF65-F5344CB8AC3E}">
        <p14:creationId xmlns:p14="http://schemas.microsoft.com/office/powerpoint/2010/main" val="327502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Hybrid Business Divider">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
        <p:nvSpPr>
          <p:cNvPr id="4" name="Title 1"/>
          <p:cNvSpPr>
            <a:spLocks noGrp="1"/>
          </p:cNvSpPr>
          <p:nvPr>
            <p:ph type="ctrTitle" hasCustomPrompt="1"/>
          </p:nvPr>
        </p:nvSpPr>
        <p:spPr>
          <a:xfrm>
            <a:off x="609602" y="2840056"/>
            <a:ext cx="5508977" cy="424732"/>
          </a:xfrm>
          <a:noFill/>
        </p:spPr>
        <p:txBody>
          <a:bodyPr wrap="square" rtlCol="0" anchor="b"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5" name="Subtitle 2"/>
          <p:cNvSpPr>
            <a:spLocks noGrp="1"/>
          </p:cNvSpPr>
          <p:nvPr>
            <p:ph type="subTitle" idx="1" hasCustomPrompt="1"/>
          </p:nvPr>
        </p:nvSpPr>
        <p:spPr>
          <a:xfrm>
            <a:off x="609602" y="3599110"/>
            <a:ext cx="550897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397366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NVF Fulfillment divider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
        <p:nvSpPr>
          <p:cNvPr id="4" name="Title 1"/>
          <p:cNvSpPr>
            <a:spLocks noGrp="1"/>
          </p:cNvSpPr>
          <p:nvPr>
            <p:ph type="ctrTitle" hasCustomPrompt="1"/>
          </p:nvPr>
        </p:nvSpPr>
        <p:spPr>
          <a:xfrm>
            <a:off x="609602" y="2840056"/>
            <a:ext cx="5508977" cy="424732"/>
          </a:xfrm>
          <a:noFill/>
        </p:spPr>
        <p:txBody>
          <a:bodyPr wrap="square" rtlCol="0" anchor="b"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5" name="Subtitle 2"/>
          <p:cNvSpPr>
            <a:spLocks noGrp="1"/>
          </p:cNvSpPr>
          <p:nvPr>
            <p:ph type="subTitle" idx="1" hasCustomPrompt="1"/>
          </p:nvPr>
        </p:nvSpPr>
        <p:spPr>
          <a:xfrm>
            <a:off x="609602" y="3599110"/>
            <a:ext cx="550897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353679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Real-time inventory divider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
        <p:nvSpPr>
          <p:cNvPr id="4" name="Title 1"/>
          <p:cNvSpPr>
            <a:spLocks noGrp="1"/>
          </p:cNvSpPr>
          <p:nvPr>
            <p:ph type="ctrTitle" hasCustomPrompt="1"/>
          </p:nvPr>
        </p:nvSpPr>
        <p:spPr>
          <a:xfrm>
            <a:off x="609602" y="2840056"/>
            <a:ext cx="5508977" cy="424732"/>
          </a:xfrm>
          <a:noFill/>
        </p:spPr>
        <p:txBody>
          <a:bodyPr wrap="square" rtlCol="0" anchor="b"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5" name="Subtitle 2"/>
          <p:cNvSpPr>
            <a:spLocks noGrp="1"/>
          </p:cNvSpPr>
          <p:nvPr>
            <p:ph type="subTitle" idx="1" hasCustomPrompt="1"/>
          </p:nvPr>
        </p:nvSpPr>
        <p:spPr>
          <a:xfrm>
            <a:off x="609602" y="3599110"/>
            <a:ext cx="550897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17649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ynamic Service def divider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
        <p:nvSpPr>
          <p:cNvPr id="4" name="Title 1"/>
          <p:cNvSpPr>
            <a:spLocks noGrp="1"/>
          </p:cNvSpPr>
          <p:nvPr>
            <p:ph type="ctrTitle" hasCustomPrompt="1"/>
          </p:nvPr>
        </p:nvSpPr>
        <p:spPr>
          <a:xfrm>
            <a:off x="609602" y="2840056"/>
            <a:ext cx="5508977" cy="424732"/>
          </a:xfrm>
          <a:noFill/>
        </p:spPr>
        <p:txBody>
          <a:bodyPr wrap="square" rtlCol="0" anchor="b"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5" name="Subtitle 2"/>
          <p:cNvSpPr>
            <a:spLocks noGrp="1"/>
          </p:cNvSpPr>
          <p:nvPr>
            <p:ph type="subTitle" idx="1" hasCustomPrompt="1"/>
          </p:nvPr>
        </p:nvSpPr>
        <p:spPr>
          <a:xfrm>
            <a:off x="609602" y="3599110"/>
            <a:ext cx="550897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343166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ab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5477"/>
            <a:ext cx="10972800" cy="750432"/>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4" name="Table Placeholder 3"/>
          <p:cNvSpPr>
            <a:spLocks noGrp="1"/>
          </p:cNvSpPr>
          <p:nvPr>
            <p:ph type="tbl" sz="quarter" idx="10"/>
          </p:nvPr>
        </p:nvSpPr>
        <p:spPr>
          <a:xfrm>
            <a:off x="609600" y="1268412"/>
            <a:ext cx="10960608" cy="2160588"/>
          </a:xfrm>
        </p:spPr>
        <p:txBody>
          <a:bodyPr rtlCol="0">
            <a:noAutofit/>
          </a:bodyPr>
          <a:lstStyle>
            <a:lvl1pPr marL="0" indent="0">
              <a:buNone/>
              <a:defRPr/>
            </a:lvl1pPr>
          </a:lstStyle>
          <a:p>
            <a:pPr lvl="0"/>
            <a:r>
              <a:rPr lang="en-US" noProof="0"/>
              <a:t>Click icon to add table</a:t>
            </a:r>
            <a:endParaRPr lang="en-US" noProof="0" dirty="0"/>
          </a:p>
        </p:txBody>
      </p:sp>
      <p:cxnSp>
        <p:nvCxnSpPr>
          <p:cNvPr id="5" name="Straight Connector 4"/>
          <p:cNvCxnSpPr/>
          <p:nvPr/>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534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Tree>
    <p:extLst>
      <p:ext uri="{BB962C8B-B14F-4D97-AF65-F5344CB8AC3E}">
        <p14:creationId xmlns:p14="http://schemas.microsoft.com/office/powerpoint/2010/main" val="352142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ynamic Services Def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Tree>
    <p:extLst>
      <p:ext uri="{BB962C8B-B14F-4D97-AF65-F5344CB8AC3E}">
        <p14:creationId xmlns:p14="http://schemas.microsoft.com/office/powerpoint/2010/main" val="334745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Real-time inventory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Tree>
    <p:extLst>
      <p:ext uri="{BB962C8B-B14F-4D97-AF65-F5344CB8AC3E}">
        <p14:creationId xmlns:p14="http://schemas.microsoft.com/office/powerpoint/2010/main" val="1958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NVF Fulfillment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Tree>
    <p:extLst>
      <p:ext uri="{BB962C8B-B14F-4D97-AF65-F5344CB8AC3E}">
        <p14:creationId xmlns:p14="http://schemas.microsoft.com/office/powerpoint/2010/main" val="352056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ybrid Business Divider">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4" name="Title 1"/>
          <p:cNvSpPr>
            <a:spLocks noGrp="1"/>
          </p:cNvSpPr>
          <p:nvPr>
            <p:ph type="ctrTitle" hasCustomPrompt="1"/>
          </p:nvPr>
        </p:nvSpPr>
        <p:spPr>
          <a:xfrm>
            <a:off x="609601" y="2286059"/>
            <a:ext cx="5508977" cy="978729"/>
          </a:xfrm>
          <a:noFill/>
        </p:spPr>
        <p:txBody>
          <a:bodyPr wrap="square" rtlCol="0" anchor="b"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5" name="Subtitle 2"/>
          <p:cNvSpPr>
            <a:spLocks noGrp="1"/>
          </p:cNvSpPr>
          <p:nvPr>
            <p:ph type="subTitle" idx="1" hasCustomPrompt="1"/>
          </p:nvPr>
        </p:nvSpPr>
        <p:spPr>
          <a:xfrm>
            <a:off x="609601" y="3599110"/>
            <a:ext cx="5508977"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158697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Hybrid Business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Tree>
    <p:extLst>
      <p:ext uri="{BB962C8B-B14F-4D97-AF65-F5344CB8AC3E}">
        <p14:creationId xmlns:p14="http://schemas.microsoft.com/office/powerpoint/2010/main" val="3198522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with graphic 2">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Tree>
    <p:extLst>
      <p:ext uri="{BB962C8B-B14F-4D97-AF65-F5344CB8AC3E}">
        <p14:creationId xmlns:p14="http://schemas.microsoft.com/office/powerpoint/2010/main" val="123865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Blank with Xs">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5727361" y="6480198"/>
            <a:ext cx="3581400" cy="253916"/>
          </a:xfrm>
          <a:prstGeom prst="rect">
            <a:avLst/>
          </a:prstGeom>
          <a:noFill/>
        </p:spPr>
        <p:txBody>
          <a:bodyPr wrap="none" anchor="b">
            <a:spAutoFit/>
          </a:bodyPr>
          <a:lstStyle/>
          <a:p>
            <a:pPr defTabSz="685772">
              <a:tabLst>
                <a:tab pos="1933200" algn="l"/>
              </a:tabLst>
              <a:defRPr/>
            </a:pPr>
            <a:r>
              <a:rPr lang="en-US" sz="525">
                <a:solidFill>
                  <a:srgbClr val="808084"/>
                </a:solidFill>
                <a:cs typeface="Arial" pitchFamily="34" charset="0"/>
              </a:rPr>
              <a:t>Information Security Level 1 – Confidential</a:t>
            </a:r>
          </a:p>
          <a:p>
            <a:pPr defTabSz="685772">
              <a:tabLst>
                <a:tab pos="1933200" algn="l"/>
              </a:tabLst>
              <a:defRPr/>
            </a:pPr>
            <a:r>
              <a:rPr lang="en-US" sz="525">
                <a:solidFill>
                  <a:srgbClr val="808084"/>
                </a:solidFill>
                <a:cs typeface="Arial" pitchFamily="34" charset="0"/>
              </a:rPr>
              <a:t>© 2015 – Proprietary and Confidential Information of Amdocs</a:t>
            </a:r>
            <a:endParaRPr lang="en-US" sz="525" dirty="0">
              <a:solidFill>
                <a:srgbClr val="808084"/>
              </a:solidFill>
              <a:cs typeface="Arial" pitchFamily="34" charset="0"/>
            </a:endParaRPr>
          </a:p>
        </p:txBody>
      </p:sp>
      <p:sp>
        <p:nvSpPr>
          <p:cNvPr id="6" name="Slide Number Placeholder 4"/>
          <p:cNvSpPr txBox="1">
            <a:spLocks/>
          </p:cNvSpPr>
          <p:nvPr/>
        </p:nvSpPr>
        <p:spPr bwMode="white">
          <a:xfrm>
            <a:off x="329185" y="6526221"/>
            <a:ext cx="719895" cy="230832"/>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sz="900">
                <a:solidFill>
                  <a:srgbClr val="808084"/>
                </a:solidFill>
              </a:rPr>
              <a:pPr/>
              <a:t>‹#›</a:t>
            </a:fld>
            <a:endParaRPr sz="900" dirty="0">
              <a:solidFill>
                <a:srgbClr val="808084"/>
              </a:solidFill>
            </a:endParaRPr>
          </a:p>
        </p:txBody>
      </p:sp>
      <p:pic>
        <p:nvPicPr>
          <p:cNvPr id="48" name="Picture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1157084" y="6383806"/>
            <a:ext cx="3925293" cy="319700"/>
          </a:xfrm>
          <a:prstGeom prst="rect">
            <a:avLst/>
          </a:prstGeom>
        </p:spPr>
      </p:pic>
    </p:spTree>
    <p:extLst>
      <p:ext uri="{BB962C8B-B14F-4D97-AF65-F5344CB8AC3E}">
        <p14:creationId xmlns:p14="http://schemas.microsoft.com/office/powerpoint/2010/main" val="51755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Blank with title">
    <p:bg bwMode="gray">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5727361" y="6480198"/>
            <a:ext cx="3581400" cy="253916"/>
          </a:xfrm>
          <a:prstGeom prst="rect">
            <a:avLst/>
          </a:prstGeom>
          <a:noFill/>
        </p:spPr>
        <p:txBody>
          <a:bodyPr wrap="none" anchor="b">
            <a:spAutoFit/>
          </a:bodyPr>
          <a:lstStyle/>
          <a:p>
            <a:pPr defTabSz="685772">
              <a:tabLst>
                <a:tab pos="1933200" algn="l"/>
              </a:tabLst>
              <a:defRPr/>
            </a:pPr>
            <a:r>
              <a:rPr lang="en-US" sz="525">
                <a:solidFill>
                  <a:srgbClr val="808084"/>
                </a:solidFill>
                <a:cs typeface="Arial" pitchFamily="34" charset="0"/>
              </a:rPr>
              <a:t>Information Security Level 1 – Confidential</a:t>
            </a:r>
          </a:p>
          <a:p>
            <a:pPr defTabSz="685772">
              <a:tabLst>
                <a:tab pos="1933200" algn="l"/>
              </a:tabLst>
              <a:defRPr/>
            </a:pPr>
            <a:r>
              <a:rPr lang="en-US" sz="525">
                <a:solidFill>
                  <a:srgbClr val="808084"/>
                </a:solidFill>
                <a:cs typeface="Arial" pitchFamily="34" charset="0"/>
              </a:rPr>
              <a:t>© 2015 – Proprietary and Confidential Information of Amdocs</a:t>
            </a:r>
            <a:endParaRPr lang="en-US" sz="525" dirty="0">
              <a:solidFill>
                <a:srgbClr val="808084"/>
              </a:solidFill>
              <a:cs typeface="Arial" pitchFamily="34" charset="0"/>
            </a:endParaRPr>
          </a:p>
        </p:txBody>
      </p:sp>
      <p:sp>
        <p:nvSpPr>
          <p:cNvPr id="6" name="Slide Number Placeholder 4"/>
          <p:cNvSpPr txBox="1">
            <a:spLocks/>
          </p:cNvSpPr>
          <p:nvPr/>
        </p:nvSpPr>
        <p:spPr bwMode="white">
          <a:xfrm>
            <a:off x="329185" y="6526221"/>
            <a:ext cx="719895" cy="230832"/>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sz="900">
                <a:solidFill>
                  <a:srgbClr val="808084"/>
                </a:solidFill>
              </a:rPr>
              <a:pPr/>
              <a:t>‹#›</a:t>
            </a:fld>
            <a:endParaRPr sz="900" dirty="0">
              <a:solidFill>
                <a:srgbClr val="808084"/>
              </a:solidFill>
            </a:endParaRPr>
          </a:p>
        </p:txBody>
      </p:sp>
      <p:pic>
        <p:nvPicPr>
          <p:cNvPr id="48" name="Picture 4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1157084" y="6383806"/>
            <a:ext cx="3925293" cy="319700"/>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7401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5_Thank You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
        <p:nvSpPr>
          <p:cNvPr id="4" name="Title 1"/>
          <p:cNvSpPr>
            <a:spLocks noGrp="1"/>
          </p:cNvSpPr>
          <p:nvPr>
            <p:ph type="ctrTitle" hasCustomPrompt="1"/>
          </p:nvPr>
        </p:nvSpPr>
        <p:spPr>
          <a:xfrm>
            <a:off x="609602" y="2840056"/>
            <a:ext cx="5508977" cy="424732"/>
          </a:xfrm>
          <a:noFill/>
        </p:spPr>
        <p:txBody>
          <a:bodyPr wrap="square" rtlCol="0" anchor="b"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5" name="Subtitle 2"/>
          <p:cNvSpPr>
            <a:spLocks noGrp="1"/>
          </p:cNvSpPr>
          <p:nvPr>
            <p:ph type="subTitle" idx="1" hasCustomPrompt="1"/>
          </p:nvPr>
        </p:nvSpPr>
        <p:spPr>
          <a:xfrm>
            <a:off x="609602" y="3599110"/>
            <a:ext cx="550897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984314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Blank">
    <p:bg bwMode="gray">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5727361" y="6480198"/>
            <a:ext cx="3581400" cy="253916"/>
          </a:xfrm>
          <a:prstGeom prst="rect">
            <a:avLst/>
          </a:prstGeom>
          <a:noFill/>
        </p:spPr>
        <p:txBody>
          <a:bodyPr wrap="none" anchor="b">
            <a:spAutoFit/>
          </a:bodyPr>
          <a:lstStyle/>
          <a:p>
            <a:pPr defTabSz="685772">
              <a:tabLst>
                <a:tab pos="1933200" algn="l"/>
              </a:tabLst>
              <a:defRPr/>
            </a:pPr>
            <a:r>
              <a:rPr lang="en-US" sz="525">
                <a:solidFill>
                  <a:srgbClr val="808084"/>
                </a:solidFill>
                <a:cs typeface="Arial" pitchFamily="34" charset="0"/>
              </a:rPr>
              <a:t>Information Security Level 1 – Confidential</a:t>
            </a:r>
          </a:p>
          <a:p>
            <a:pPr defTabSz="685772">
              <a:tabLst>
                <a:tab pos="1933200" algn="l"/>
              </a:tabLst>
              <a:defRPr/>
            </a:pPr>
            <a:r>
              <a:rPr lang="en-US" sz="525">
                <a:solidFill>
                  <a:srgbClr val="808084"/>
                </a:solidFill>
                <a:cs typeface="Arial" pitchFamily="34" charset="0"/>
              </a:rPr>
              <a:t>© 2015 – Proprietary and Confidential Information of Amdocs</a:t>
            </a:r>
            <a:endParaRPr lang="en-US" sz="525" dirty="0">
              <a:solidFill>
                <a:srgbClr val="808084"/>
              </a:solidFill>
              <a:cs typeface="Arial" pitchFamily="34" charset="0"/>
            </a:endParaRPr>
          </a:p>
        </p:txBody>
      </p:sp>
      <p:sp>
        <p:nvSpPr>
          <p:cNvPr id="6" name="Slide Number Placeholder 4"/>
          <p:cNvSpPr txBox="1">
            <a:spLocks/>
          </p:cNvSpPr>
          <p:nvPr/>
        </p:nvSpPr>
        <p:spPr bwMode="white">
          <a:xfrm>
            <a:off x="329185" y="6526221"/>
            <a:ext cx="719895" cy="230832"/>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sz="900">
                <a:solidFill>
                  <a:srgbClr val="808084"/>
                </a:solidFill>
              </a:rPr>
              <a:pPr/>
              <a:t>‹#›</a:t>
            </a:fld>
            <a:endParaRPr sz="900" dirty="0">
              <a:solidFill>
                <a:srgbClr val="808084"/>
              </a:solidFill>
            </a:endParaRPr>
          </a:p>
        </p:txBody>
      </p:sp>
      <p:pic>
        <p:nvPicPr>
          <p:cNvPr id="48" name="Picture 4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1157084" y="6383806"/>
            <a:ext cx="3925293" cy="319700"/>
          </a:xfrm>
          <a:prstGeom prst="rect">
            <a:avLst/>
          </a:prstGeom>
        </p:spPr>
      </p:pic>
    </p:spTree>
    <p:extLst>
      <p:ext uri="{BB962C8B-B14F-4D97-AF65-F5344CB8AC3E}">
        <p14:creationId xmlns:p14="http://schemas.microsoft.com/office/powerpoint/2010/main" val="171164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51108"/>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5"/>
            <a:ext cx="10972800" cy="4713287"/>
          </a:xfrm>
        </p:spPr>
        <p:txBody>
          <a:bodyPr/>
          <a:lstStyle>
            <a:lvl1pPr marL="215504" indent="-215504">
              <a:buClr>
                <a:schemeClr val="accent3"/>
              </a:buClr>
              <a:buSzPct val="100000"/>
              <a:buFont typeface="Arial" panose="020B0604020202020204" pitchFamily="34" charset="0"/>
              <a:buChar char="•"/>
              <a:defRPr/>
            </a:lvl1pPr>
            <a:lvl2pPr marL="386954" indent="-171450">
              <a:buClr>
                <a:schemeClr val="accent3"/>
              </a:buClr>
              <a:buSzPct val="100000"/>
              <a:buFont typeface="Arial" panose="020B0604020202020204" pitchFamily="34" charset="0"/>
              <a:buChar char="•"/>
              <a:defRPr/>
            </a:lvl2pPr>
            <a:lvl3pPr marL="514350" indent="-127397">
              <a:buClr>
                <a:schemeClr val="accent3"/>
              </a:buClr>
              <a:buSzPct val="100000"/>
              <a:buFont typeface="Arial" panose="020B0604020202020204" pitchFamily="34" charset="0"/>
              <a:buChar char="•"/>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6" name="Straight Connector 5"/>
          <p:cNvCxnSpPr/>
          <p:nvPr/>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54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Content with custom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4" name="Content Placeholder 2"/>
          <p:cNvSpPr>
            <a:spLocks noGrp="1"/>
          </p:cNvSpPr>
          <p:nvPr>
            <p:ph idx="1"/>
          </p:nvPr>
        </p:nvSpPr>
        <p:spPr>
          <a:xfrm>
            <a:off x="609600" y="1268415"/>
            <a:ext cx="6799384" cy="4713287"/>
          </a:xfrm>
        </p:spPr>
        <p:txBody>
          <a:bodyPr/>
          <a:lstStyle>
            <a:lvl1pPr marL="215504" indent="-215504">
              <a:buClr>
                <a:schemeClr val="accent3"/>
              </a:buClr>
              <a:buSzPct val="100000"/>
              <a:defRPr/>
            </a:lvl1pPr>
            <a:lvl2pPr marL="386954" indent="-171450">
              <a:buClr>
                <a:schemeClr val="accent3"/>
              </a:buClr>
              <a:buSzPct val="100000"/>
              <a:defRPr/>
            </a:lvl2pPr>
            <a:lvl3pPr>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5" name="Straight Connector 4"/>
          <p:cNvCxnSpPr/>
          <p:nvPr/>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834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 Column">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5"/>
            <a:ext cx="5459941" cy="4713287"/>
          </a:xfrm>
        </p:spPr>
        <p:txBody>
          <a:bodyPr/>
          <a:lstStyle>
            <a:lvl1pPr marL="215504" indent="-215504">
              <a:buClr>
                <a:schemeClr val="accent3"/>
              </a:buClr>
              <a:buSzPct val="100000"/>
              <a:defRPr/>
            </a:lvl1pPr>
            <a:lvl2pPr marL="386954" indent="-171450">
              <a:buClr>
                <a:schemeClr val="accent3"/>
              </a:buClr>
              <a:buSzPct val="100000"/>
              <a:defRPr/>
            </a:lvl2pPr>
            <a:lvl3pPr marL="514350" indent="-127397">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5" name="Straight Connector 4"/>
          <p:cNvCxnSpPr/>
          <p:nvPr/>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
        <p:nvSpPr>
          <p:cNvPr id="6" name="Content Placeholder 2"/>
          <p:cNvSpPr>
            <a:spLocks noGrp="1"/>
          </p:cNvSpPr>
          <p:nvPr>
            <p:ph idx="10"/>
          </p:nvPr>
        </p:nvSpPr>
        <p:spPr>
          <a:xfrm>
            <a:off x="6118579" y="1268415"/>
            <a:ext cx="5459941" cy="4713287"/>
          </a:xfrm>
        </p:spPr>
        <p:txBody>
          <a:bodyPr/>
          <a:lstStyle>
            <a:lvl1pPr marL="215504" indent="-215504">
              <a:buClr>
                <a:schemeClr val="accent3"/>
              </a:buClr>
              <a:buSzPct val="100000"/>
              <a:defRPr/>
            </a:lvl1pPr>
            <a:lvl2pPr marL="386954" indent="-171450">
              <a:buClr>
                <a:schemeClr val="accent3"/>
              </a:buClr>
              <a:buSzPct val="100000"/>
              <a:defRPr/>
            </a:lvl2pPr>
            <a:lvl3pPr marL="514350" indent="-127397">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4305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cxnSp>
        <p:nvCxnSpPr>
          <p:cNvPr id="3" name="Straight Connector 2"/>
          <p:cNvCxnSpPr/>
          <p:nvPr/>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312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VF Fulfillment divider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0"/>
            <a:ext cx="6672648" cy="6141308"/>
          </a:xfrm>
          <a:prstGeom prst="rect">
            <a:avLst/>
          </a:prstGeom>
          <a:gradFill flip="none" rotWithShape="1">
            <a:gsLst>
              <a:gs pos="0">
                <a:schemeClr val="bg1"/>
              </a:gs>
              <a:gs pos="100000">
                <a:schemeClr val="bg1">
                  <a:alpha val="0"/>
                </a:schemeClr>
              </a:gs>
            </a:gsLst>
            <a:lin ang="0" scaled="1"/>
            <a:tileRect/>
          </a:gra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srgbClr val="FFFFFF"/>
              </a:solidFill>
            </a:endParaRPr>
          </a:p>
        </p:txBody>
      </p:sp>
      <p:sp>
        <p:nvSpPr>
          <p:cNvPr id="4" name="Title 1"/>
          <p:cNvSpPr>
            <a:spLocks noGrp="1"/>
          </p:cNvSpPr>
          <p:nvPr>
            <p:ph type="ctrTitle" hasCustomPrompt="1"/>
          </p:nvPr>
        </p:nvSpPr>
        <p:spPr>
          <a:xfrm>
            <a:off x="609601" y="2286059"/>
            <a:ext cx="5508977" cy="978729"/>
          </a:xfrm>
          <a:noFill/>
        </p:spPr>
        <p:txBody>
          <a:bodyPr wrap="square" rtlCol="0" anchor="b" anchorCtr="0">
            <a:spAutoFit/>
          </a:bodyPr>
          <a:lstStyle>
            <a:lvl1pPr>
              <a:defRPr lang="en-US" sz="3200" dirty="0">
                <a:solidFill>
                  <a:schemeClr val="tx2"/>
                </a:solidFill>
              </a:defRPr>
            </a:lvl1pPr>
          </a:lstStyle>
          <a:p>
            <a:pPr marL="0" lvl="0" defTabSz="914400"/>
            <a:r>
              <a:rPr lang="ga-IE" dirty="0"/>
              <a:t>Click to edit master title style</a:t>
            </a:r>
            <a:endParaRPr lang="en-US" dirty="0"/>
          </a:p>
        </p:txBody>
      </p:sp>
      <p:sp>
        <p:nvSpPr>
          <p:cNvPr id="5" name="Subtitle 2"/>
          <p:cNvSpPr>
            <a:spLocks noGrp="1"/>
          </p:cNvSpPr>
          <p:nvPr>
            <p:ph type="subTitle" idx="1" hasCustomPrompt="1"/>
          </p:nvPr>
        </p:nvSpPr>
        <p:spPr>
          <a:xfrm>
            <a:off x="609601" y="3599110"/>
            <a:ext cx="5508977" cy="838160"/>
          </a:xfrm>
        </p:spPr>
        <p:txBody>
          <a:bodyPr wrap="square" lIns="91440" tIns="45720">
            <a:noAutofit/>
          </a:bodyPr>
          <a:lstStyle>
            <a:lvl1pPr marL="0" indent="0" algn="l" defTabSz="914400" rtl="0" eaLnBrk="1" latinLnBrk="0" hangingPunct="1">
              <a:buNone/>
              <a:tabLst>
                <a:tab pos="2514600" algn="l"/>
              </a:tabLst>
              <a:defRPr lang="en-US" sz="2400" b="1" kern="1200" dirty="0">
                <a:solidFill>
                  <a:schemeClr val="accent1"/>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32938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Utilit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a:xfrm>
            <a:off x="609600" y="1268415"/>
            <a:ext cx="6799384" cy="4713287"/>
          </a:xfrm>
        </p:spPr>
        <p:txBody>
          <a:bodyPr/>
          <a:lstStyle>
            <a:lvl1pPr marL="215504" indent="-215504">
              <a:buClr>
                <a:schemeClr val="accent3"/>
              </a:buClr>
              <a:buSzPct val="100000"/>
              <a:defRPr/>
            </a:lvl1pPr>
            <a:lvl2pPr marL="386954" indent="-171450">
              <a:buClr>
                <a:schemeClr val="accent3"/>
              </a:buClr>
              <a:buSzPct val="100000"/>
              <a:defRPr/>
            </a:lvl2pPr>
            <a:lvl3pPr>
              <a:buClr>
                <a:schemeClr val="accent3"/>
              </a:buClr>
              <a:buSzPct val="100000"/>
              <a:defRPr/>
            </a:lvl3pPr>
            <a:lvl4pPr>
              <a:buSzPct val="85000"/>
              <a:defRPr/>
            </a:lvl4pPr>
            <a:lvl5pPr>
              <a:buSzPct val="85000"/>
              <a:defRPr/>
            </a:lvl5pPr>
          </a:lstStyle>
          <a:p>
            <a:pPr lvl="0"/>
            <a:r>
              <a:rPr lang="en-US"/>
              <a:t>Click to edit Master text styles</a:t>
            </a:r>
          </a:p>
          <a:p>
            <a:pPr lvl="1"/>
            <a:r>
              <a:rPr lang="en-US"/>
              <a:t>Second level</a:t>
            </a:r>
          </a:p>
          <a:p>
            <a:pPr lvl="2"/>
            <a:r>
              <a:rPr lang="en-US"/>
              <a:t>Third level</a:t>
            </a:r>
          </a:p>
        </p:txBody>
      </p:sp>
      <p:cxnSp>
        <p:nvCxnSpPr>
          <p:cNvPr id="5" name="Straight Connector 4"/>
          <p:cNvCxnSpPr/>
          <p:nvPr/>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917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Divider or Thank You">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4" name="Title 1"/>
          <p:cNvSpPr>
            <a:spLocks noGrp="1"/>
          </p:cNvSpPr>
          <p:nvPr>
            <p:ph type="ctrTitle" hasCustomPrompt="1"/>
          </p:nvPr>
        </p:nvSpPr>
        <p:spPr bwMode="white">
          <a:xfrm>
            <a:off x="609600" y="1709932"/>
            <a:ext cx="6644640" cy="424732"/>
          </a:xfrm>
          <a:noFill/>
        </p:spPr>
        <p:txBody>
          <a:bodyPr wrap="square" rtlCol="0" anchor="t" anchorCtr="0">
            <a:spAutoFit/>
          </a:bodyPr>
          <a:lstStyle>
            <a:lvl1pPr>
              <a:defRPr lang="en-US" sz="2400" dirty="0">
                <a:solidFill>
                  <a:schemeClr val="bg1"/>
                </a:solidFill>
              </a:defRPr>
            </a:lvl1pPr>
          </a:lstStyle>
          <a:p>
            <a:pPr marL="0" lvl="0" defTabSz="685800"/>
            <a:r>
              <a:rPr lang="ga-IE" dirty="0"/>
              <a:t>Click to edit master title style</a:t>
            </a:r>
            <a:endParaRPr lang="en-US" dirty="0"/>
          </a:p>
        </p:txBody>
      </p:sp>
      <p:sp>
        <p:nvSpPr>
          <p:cNvPr id="15" name="Subtitle 2"/>
          <p:cNvSpPr>
            <a:spLocks noGrp="1"/>
          </p:cNvSpPr>
          <p:nvPr>
            <p:ph type="subTitle" idx="1" hasCustomPrompt="1"/>
          </p:nvPr>
        </p:nvSpPr>
        <p:spPr bwMode="white">
          <a:xfrm>
            <a:off x="609603" y="3163824"/>
            <a:ext cx="5520860" cy="1481328"/>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bg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4201277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Only Green">
    <p:spTree>
      <p:nvGrpSpPr>
        <p:cNvPr id="1" name=""/>
        <p:cNvGrpSpPr/>
        <p:nvPr/>
      </p:nvGrpSpPr>
      <p:grpSpPr>
        <a:xfrm>
          <a:off x="0" y="0"/>
          <a:ext cx="0" cy="0"/>
          <a:chOff x="0" y="0"/>
          <a:chExt cx="0" cy="0"/>
        </a:xfrm>
      </p:grpSpPr>
      <p:sp>
        <p:nvSpPr>
          <p:cNvPr id="2" name="Title 1"/>
          <p:cNvSpPr>
            <a:spLocks noGrp="1"/>
          </p:cNvSpPr>
          <p:nvPr>
            <p:ph type="title"/>
          </p:nvPr>
        </p:nvSpPr>
        <p:spPr>
          <a:xfrm>
            <a:off x="609600" y="233075"/>
            <a:ext cx="10972800" cy="822960"/>
          </a:xfrm>
        </p:spPr>
        <p:txBody>
          <a:bodyPr/>
          <a:lstStyle/>
          <a:p>
            <a:r>
              <a:rPr lang="en-US"/>
              <a:t>Click to edit Master title style</a:t>
            </a:r>
            <a:endParaRPr lang="en-US" dirty="0"/>
          </a:p>
        </p:txBody>
      </p:sp>
      <p:cxnSp>
        <p:nvCxnSpPr>
          <p:cNvPr id="5" name="Straight Connector 4"/>
          <p:cNvCxnSpPr/>
          <p:nvPr/>
        </p:nvCxnSpPr>
        <p:spPr>
          <a:xfrm>
            <a:off x="698503" y="1055909"/>
            <a:ext cx="10742084"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7588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Figure L, text R">
    <p:spTree>
      <p:nvGrpSpPr>
        <p:cNvPr id="1" name=""/>
        <p:cNvGrpSpPr/>
        <p:nvPr/>
      </p:nvGrpSpPr>
      <p:grpSpPr>
        <a:xfrm>
          <a:off x="0" y="0"/>
          <a:ext cx="0" cy="0"/>
          <a:chOff x="0" y="0"/>
          <a:chExt cx="0" cy="0"/>
        </a:xfrm>
      </p:grpSpPr>
      <p:sp>
        <p:nvSpPr>
          <p:cNvPr id="7" name="Title"/>
          <p:cNvSpPr>
            <a:spLocks noGrp="1"/>
          </p:cNvSpPr>
          <p:nvPr>
            <p:ph type="title"/>
          </p:nvPr>
        </p:nvSpPr>
        <p:spPr>
          <a:xfrm>
            <a:off x="443080" y="666000"/>
            <a:ext cx="11342769" cy="756000"/>
          </a:xfrm>
          <a:prstGeom prst="rect">
            <a:avLst/>
          </a:prstGeom>
        </p:spPr>
        <p:txBody>
          <a:bodyPr rtlCol="0">
            <a:noAutofit/>
          </a:bodyPr>
          <a:lstStyle/>
          <a:p>
            <a:r>
              <a:rPr lang="en-US"/>
              <a:t>Click to edit Master title style</a:t>
            </a:r>
            <a:endParaRPr lang="en-GB" dirty="0"/>
          </a:p>
        </p:txBody>
      </p:sp>
      <p:sp>
        <p:nvSpPr>
          <p:cNvPr id="11" name="TextPlaceholder1"/>
          <p:cNvSpPr>
            <a:spLocks noGrp="1"/>
          </p:cNvSpPr>
          <p:nvPr>
            <p:ph type="body" sz="quarter" idx="12"/>
          </p:nvPr>
        </p:nvSpPr>
        <p:spPr>
          <a:xfrm>
            <a:off x="6247387" y="1476000"/>
            <a:ext cx="5538461" cy="4536000"/>
          </a:xfrm>
          <a:prstGeom prst="rect">
            <a:avLst/>
          </a:prstGeo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marL="539354"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ImageR"/>
          <p:cNvSpPr>
            <a:spLocks noGrp="1"/>
          </p:cNvSpPr>
          <p:nvPr>
            <p:ph type="pic" sz="quarter" idx="11"/>
          </p:nvPr>
        </p:nvSpPr>
        <p:spPr>
          <a:xfrm>
            <a:off x="640248" y="1886400"/>
            <a:ext cx="5144123" cy="4489200"/>
          </a:xfrm>
          <a:prstGeom prst="rect">
            <a:avLst/>
          </a:prstGeom>
        </p:spPr>
        <p:txBody>
          <a:bodyPr/>
          <a:lstStyle>
            <a:lvl1pPr>
              <a:lnSpc>
                <a:spcPct val="100000"/>
              </a:lnSpc>
              <a:spcAft>
                <a:spcPts val="600"/>
              </a:spcAft>
              <a:defRPr baseline="0"/>
            </a:lvl1pPr>
          </a:lstStyle>
          <a:p>
            <a:pPr lvl="0"/>
            <a:r>
              <a:rPr lang="en-US" noProof="0"/>
              <a:t>Click icon to add picture</a:t>
            </a:r>
            <a:endParaRPr lang="en-GB" noProof="0" dirty="0"/>
          </a:p>
        </p:txBody>
      </p:sp>
      <p:sp>
        <p:nvSpPr>
          <p:cNvPr id="14" name="TextPlaceholder4"/>
          <p:cNvSpPr>
            <a:spLocks noGrp="1"/>
          </p:cNvSpPr>
          <p:nvPr>
            <p:ph type="body" sz="quarter" idx="17"/>
          </p:nvPr>
        </p:nvSpPr>
        <p:spPr>
          <a:xfrm>
            <a:off x="443079" y="1490399"/>
            <a:ext cx="5538461" cy="252000"/>
          </a:xfrm>
          <a:prstGeom prst="rect">
            <a:avLst/>
          </a:prstGeom>
        </p:spPr>
        <p:txBody>
          <a:bodyPr/>
          <a:lstStyle>
            <a:lvl1pPr marL="0" indent="0" algn="l">
              <a:lnSpc>
                <a:spcPct val="100000"/>
              </a:lnSpc>
              <a:spcBef>
                <a:spcPts val="0"/>
              </a:spcBef>
              <a:spcAft>
                <a:spcPts val="600"/>
              </a:spcAft>
              <a:buFontTx/>
              <a:buNone/>
              <a:defRPr sz="750" b="0" baseline="0"/>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marL="539354" indent="0">
              <a:buNone/>
              <a:defRPr/>
            </a:lvl5pPr>
          </a:lstStyle>
          <a:p>
            <a:pPr lvl="0"/>
            <a:r>
              <a:rPr lang="en-US"/>
              <a:t>Click to edit Master text styles</a:t>
            </a:r>
          </a:p>
        </p:txBody>
      </p:sp>
      <p:sp>
        <p:nvSpPr>
          <p:cNvPr id="15" name="Text Placeholder 4"/>
          <p:cNvSpPr>
            <a:spLocks noGrp="1"/>
          </p:cNvSpPr>
          <p:nvPr>
            <p:ph type="body" sz="quarter" idx="19"/>
          </p:nvPr>
        </p:nvSpPr>
        <p:spPr>
          <a:xfrm>
            <a:off x="6247387" y="6030004"/>
            <a:ext cx="5538461" cy="360363"/>
          </a:xfrm>
          <a:prstGeom prst="rect">
            <a:avLst/>
          </a:prstGeom>
        </p:spPr>
        <p:txBody>
          <a:bodyPr anchor="b" anchorCtr="0"/>
          <a:lstStyle>
            <a:lvl1pPr marL="64294" indent="-64294">
              <a:lnSpc>
                <a:spcPts val="750"/>
              </a:lnSpc>
              <a:spcAft>
                <a:spcPts val="225"/>
              </a:spcAft>
              <a:buNone/>
              <a:defRPr sz="600"/>
            </a:lvl1pPr>
            <a:lvl2pPr marL="133350" indent="0">
              <a:buNone/>
              <a:defRPr sz="600"/>
            </a:lvl2pPr>
            <a:lvl3pPr marL="266700" indent="0">
              <a:buNone/>
              <a:defRPr sz="600"/>
            </a:lvl3pPr>
            <a:lvl4pPr marL="406004" indent="0">
              <a:buNone/>
              <a:defRPr sz="600"/>
            </a:lvl4pPr>
            <a:lvl5pPr marL="539354" indent="0">
              <a:buNone/>
              <a:defRPr sz="600"/>
            </a:lvl5pPr>
          </a:lstStyle>
          <a:p>
            <a:pPr lvl="0"/>
            <a:r>
              <a:rPr lang="en-US"/>
              <a:t>Click to edit Master text styles</a:t>
            </a:r>
          </a:p>
        </p:txBody>
      </p:sp>
      <p:sp>
        <p:nvSpPr>
          <p:cNvPr id="16" name="Text Placeholder 2"/>
          <p:cNvSpPr>
            <a:spLocks noGrp="1"/>
          </p:cNvSpPr>
          <p:nvPr>
            <p:ph type="body" sz="quarter" idx="18"/>
          </p:nvPr>
        </p:nvSpPr>
        <p:spPr>
          <a:xfrm>
            <a:off x="443079" y="6030000"/>
            <a:ext cx="5538461" cy="360000"/>
          </a:xfrm>
          <a:prstGeom prst="rect">
            <a:avLst/>
          </a:prstGeom>
        </p:spPr>
        <p:txBody>
          <a:bodyPr anchor="b" anchorCtr="0"/>
          <a:lstStyle>
            <a:lvl1pPr marL="64294" indent="-64294">
              <a:lnSpc>
                <a:spcPts val="750"/>
              </a:lnSpc>
              <a:spcAft>
                <a:spcPts val="225"/>
              </a:spcAft>
              <a:buNone/>
              <a:defRPr sz="600"/>
            </a:lvl1pPr>
            <a:lvl2pPr marL="133350" indent="0">
              <a:buNone/>
              <a:defRPr sz="600"/>
            </a:lvl2pPr>
            <a:lvl3pPr marL="266700" indent="0">
              <a:buNone/>
              <a:defRPr sz="600"/>
            </a:lvl3pPr>
            <a:lvl4pPr marL="406004" indent="0">
              <a:buNone/>
              <a:defRPr sz="600"/>
            </a:lvl4pPr>
            <a:lvl5pPr marL="539354" indent="0">
              <a:buNone/>
              <a:defRPr sz="600"/>
            </a:lvl5pPr>
          </a:lstStyle>
          <a:p>
            <a:pPr lvl="0"/>
            <a:r>
              <a:rPr lang="en-US"/>
              <a:t>Click to edit Master text styles</a:t>
            </a:r>
          </a:p>
        </p:txBody>
      </p:sp>
      <p:sp>
        <p:nvSpPr>
          <p:cNvPr id="8" name="PageNo"/>
          <p:cNvSpPr>
            <a:spLocks noGrp="1"/>
          </p:cNvSpPr>
          <p:nvPr>
            <p:ph type="sldNum" sz="quarter" idx="20"/>
          </p:nvPr>
        </p:nvSpPr>
        <p:spPr>
          <a:xfrm>
            <a:off x="10812585" y="323851"/>
            <a:ext cx="965200" cy="288925"/>
          </a:xfrm>
          <a:prstGeom prst="rect">
            <a:avLst/>
          </a:prstGeom>
        </p:spPr>
        <p:txBody>
          <a:bodyPr/>
          <a:lstStyle>
            <a:lvl1pPr>
              <a:defRPr/>
            </a:lvl1pPr>
          </a:lstStyle>
          <a:p>
            <a:pPr defTabSz="457200">
              <a:defRPr/>
            </a:pPr>
            <a:fld id="{4B653791-5950-431A-90AC-E83C1AEF8F8C}" type="slidenum">
              <a:rPr lang="en-GB" smtClean="0">
                <a:solidFill>
                  <a:prstClr val="black"/>
                </a:solidFill>
              </a:rPr>
              <a:pPr defTabSz="457200">
                <a:defRPr/>
              </a:pPr>
              <a:t>‹#›</a:t>
            </a:fld>
            <a:endParaRPr lang="en-GB" dirty="0">
              <a:solidFill>
                <a:prstClr val="black"/>
              </a:solidFill>
            </a:endParaRPr>
          </a:p>
        </p:txBody>
      </p:sp>
    </p:spTree>
    <p:extLst>
      <p:ext uri="{BB962C8B-B14F-4D97-AF65-F5344CB8AC3E}">
        <p14:creationId xmlns:p14="http://schemas.microsoft.com/office/powerpoint/2010/main" val="125058696"/>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cSld name="1_Title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9599" y="1977050"/>
            <a:ext cx="5575300" cy="424732"/>
          </a:xfrm>
          <a:noFill/>
        </p:spPr>
        <p:txBody>
          <a:bodyPr wrap="square" rtlCol="0" anchor="t"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3" name="Subtitle 2"/>
          <p:cNvSpPr>
            <a:spLocks noGrp="1"/>
          </p:cNvSpPr>
          <p:nvPr>
            <p:ph type="subTitle" idx="1" hasCustomPrompt="1"/>
          </p:nvPr>
        </p:nvSpPr>
        <p:spPr>
          <a:xfrm>
            <a:off x="609601" y="3987905"/>
            <a:ext cx="5575299"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
        <p:nvSpPr>
          <p:cNvPr id="7" name="Text Placeholder 6"/>
          <p:cNvSpPr>
            <a:spLocks noGrp="1"/>
          </p:cNvSpPr>
          <p:nvPr>
            <p:ph type="body" sz="quarter" idx="10"/>
          </p:nvPr>
        </p:nvSpPr>
        <p:spPr>
          <a:xfrm>
            <a:off x="609600" y="4900615"/>
            <a:ext cx="5565949" cy="582613"/>
          </a:xfrm>
        </p:spPr>
        <p:txBody>
          <a:bodyPr/>
          <a:lstStyle>
            <a:lvl1pPr marL="0" indent="0" algn="l" defTabSz="685800" rtl="0" eaLnBrk="1" latinLnBrk="0" hangingPunct="1">
              <a:spcBef>
                <a:spcPct val="20000"/>
              </a:spcBef>
              <a:buClr>
                <a:schemeClr val="accent2"/>
              </a:buClr>
              <a:buSzPct val="85000"/>
              <a:buFont typeface="Arial" pitchFamily="34" charset="0"/>
              <a:buNone/>
              <a:tabLst>
                <a:tab pos="1885950" algn="l"/>
              </a:tabLst>
              <a:defRPr lang="en-US" sz="1350" b="1" kern="1200" dirty="0" smtClean="0">
                <a:solidFill>
                  <a:schemeClr val="accent3"/>
                </a:solidFill>
                <a:latin typeface="Arial" pitchFamily="34" charset="0"/>
                <a:ea typeface="+mn-ea"/>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4397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3_Title Only Green">
    <p:spTree>
      <p:nvGrpSpPr>
        <p:cNvPr id="1" name=""/>
        <p:cNvGrpSpPr/>
        <p:nvPr/>
      </p:nvGrpSpPr>
      <p:grpSpPr>
        <a:xfrm>
          <a:off x="0" y="0"/>
          <a:ext cx="0" cy="0"/>
          <a:chOff x="0" y="0"/>
          <a:chExt cx="0" cy="0"/>
        </a:xfrm>
      </p:grpSpPr>
      <p:sp>
        <p:nvSpPr>
          <p:cNvPr id="2" name="Title 1"/>
          <p:cNvSpPr>
            <a:spLocks noGrp="1"/>
          </p:cNvSpPr>
          <p:nvPr>
            <p:ph type="title"/>
          </p:nvPr>
        </p:nvSpPr>
        <p:spPr>
          <a:xfrm>
            <a:off x="609600" y="233075"/>
            <a:ext cx="10972800" cy="822960"/>
          </a:xfrm>
        </p:spPr>
        <p:txBody>
          <a:bodyPr/>
          <a:lstStyle/>
          <a:p>
            <a:r>
              <a:rPr lang="en-US"/>
              <a:t>Click to edit Master title style</a:t>
            </a:r>
            <a:endParaRPr lang="en-US" dirty="0"/>
          </a:p>
        </p:txBody>
      </p:sp>
      <p:cxnSp>
        <p:nvCxnSpPr>
          <p:cNvPr id="5" name="Straight Connector 4"/>
          <p:cNvCxnSpPr/>
          <p:nvPr userDrawn="1"/>
        </p:nvCxnSpPr>
        <p:spPr>
          <a:xfrm>
            <a:off x="698502" y="1055909"/>
            <a:ext cx="10742084"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644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Thank You Slide">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609602" y="2840056"/>
            <a:ext cx="5508977" cy="424732"/>
          </a:xfrm>
          <a:noFill/>
        </p:spPr>
        <p:txBody>
          <a:bodyPr wrap="square" rtlCol="0" anchor="b" anchorCtr="0">
            <a:spAutoFit/>
          </a:bodyPr>
          <a:lstStyle>
            <a:lvl1pPr>
              <a:defRPr lang="en-US" sz="2400" dirty="0">
                <a:solidFill>
                  <a:schemeClr val="tx2"/>
                </a:solidFill>
              </a:defRPr>
            </a:lvl1pPr>
          </a:lstStyle>
          <a:p>
            <a:pPr marL="0" lvl="0" defTabSz="685800"/>
            <a:r>
              <a:rPr lang="ga-IE" dirty="0"/>
              <a:t>Click to edit master title style</a:t>
            </a:r>
            <a:endParaRPr lang="en-US" dirty="0"/>
          </a:p>
        </p:txBody>
      </p:sp>
      <p:sp>
        <p:nvSpPr>
          <p:cNvPr id="5" name="Subtitle 2"/>
          <p:cNvSpPr>
            <a:spLocks noGrp="1"/>
          </p:cNvSpPr>
          <p:nvPr>
            <p:ph type="subTitle" idx="1" hasCustomPrompt="1"/>
          </p:nvPr>
        </p:nvSpPr>
        <p:spPr>
          <a:xfrm>
            <a:off x="609602" y="3599110"/>
            <a:ext cx="5508977" cy="838160"/>
          </a:xfrm>
        </p:spPr>
        <p:txBody>
          <a:bodyPr wrap="square" lIns="91440" tIns="45720">
            <a:noAutofit/>
          </a:bodyPr>
          <a:lstStyle>
            <a:lvl1pPr marL="0" indent="0" algn="l" defTabSz="685800" rtl="0" eaLnBrk="1" latinLnBrk="0" hangingPunct="1">
              <a:buNone/>
              <a:tabLst>
                <a:tab pos="1885950" algn="l"/>
              </a:tabLst>
              <a:defRPr lang="en-US" sz="1800" b="1" kern="1200" dirty="0">
                <a:solidFill>
                  <a:schemeClr val="accent1"/>
                </a:solidFill>
                <a:latin typeface="Arial" pitchFamily="34" charset="0"/>
                <a:ea typeface="+mn-ea"/>
                <a:cs typeface="Arial"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ga-IE" dirty="0"/>
              <a:t>Click to edit master subtitle style</a:t>
            </a:r>
            <a:endParaRPr lang="en-US" dirty="0"/>
          </a:p>
        </p:txBody>
      </p:sp>
    </p:spTree>
    <p:extLst>
      <p:ext uri="{BB962C8B-B14F-4D97-AF65-F5344CB8AC3E}">
        <p14:creationId xmlns:p14="http://schemas.microsoft.com/office/powerpoint/2010/main" val="109208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Real-time inventory_Blank with graphic">
    <p:bg bwMode="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698505" y="858360"/>
            <a:ext cx="9292991"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
        <p:nvSpPr>
          <p:cNvPr id="6" name="Rectangle 5"/>
          <p:cNvSpPr/>
          <p:nvPr userDrawn="1"/>
        </p:nvSpPr>
        <p:spPr>
          <a:xfrm>
            <a:off x="9148958" y="2736467"/>
            <a:ext cx="3043044" cy="3583259"/>
          </a:xfrm>
          <a:prstGeom prst="rect">
            <a:avLst/>
          </a:prstGeom>
          <a:solidFill>
            <a:schemeClr val="bg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
        <p:nvSpPr>
          <p:cNvPr id="9" name="Title 1"/>
          <p:cNvSpPr>
            <a:spLocks noGrp="1"/>
          </p:cNvSpPr>
          <p:nvPr>
            <p:ph type="title"/>
          </p:nvPr>
        </p:nvSpPr>
        <p:spPr>
          <a:xfrm>
            <a:off x="698501" y="125801"/>
            <a:ext cx="9292991" cy="427761"/>
          </a:xfrm>
        </p:spPr>
        <p:txBody>
          <a:bodyPr/>
          <a:lstStyle>
            <a:lvl1pPr>
              <a:defRPr sz="1800"/>
            </a:lvl1pPr>
          </a:lstStyle>
          <a:p>
            <a:r>
              <a:rPr lang="en-US" dirty="0"/>
              <a:t>Click to edit Master title style</a:t>
            </a:r>
            <a:endParaRPr lang="en-GB" dirty="0"/>
          </a:p>
        </p:txBody>
      </p:sp>
      <p:sp>
        <p:nvSpPr>
          <p:cNvPr id="10" name="Text Placeholder 14"/>
          <p:cNvSpPr>
            <a:spLocks noGrp="1"/>
          </p:cNvSpPr>
          <p:nvPr>
            <p:ph type="body" sz="quarter" idx="11"/>
          </p:nvPr>
        </p:nvSpPr>
        <p:spPr>
          <a:xfrm>
            <a:off x="699325" y="508995"/>
            <a:ext cx="9292167" cy="341932"/>
          </a:xfrm>
        </p:spPr>
        <p:txBody>
          <a:bodyPr/>
          <a:lstStyle>
            <a:lvl1pPr marL="0" indent="0">
              <a:buNone/>
              <a:defRPr sz="1500" b="0"/>
            </a:lvl1pPr>
          </a:lstStyle>
          <a:p>
            <a:pPr lvl="0"/>
            <a:r>
              <a:rPr lang="en-US" dirty="0"/>
              <a:t>Click to edit Master text styles</a:t>
            </a:r>
          </a:p>
        </p:txBody>
      </p:sp>
    </p:spTree>
    <p:extLst>
      <p:ext uri="{BB962C8B-B14F-4D97-AF65-F5344CB8AC3E}">
        <p14:creationId xmlns:p14="http://schemas.microsoft.com/office/powerpoint/2010/main" val="253552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3_Title Onl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2"/>
            <a:ext cx="10972800" cy="751109"/>
          </a:xfrm>
        </p:spPr>
        <p:txBody>
          <a:bodyPr vert="horz" lIns="91440" tIns="45720" rIns="91440" bIns="45720" rtlCol="0" anchor="b" anchorCtr="0">
            <a:noAutofit/>
          </a:bodyPr>
          <a:lstStyle>
            <a:lvl1pPr>
              <a:defRPr lang="en-US" dirty="0"/>
            </a:lvl1pPr>
          </a:lstStyle>
          <a:p>
            <a:pPr lvl="0"/>
            <a:r>
              <a:rPr lang="en-US"/>
              <a:t>Click to edit Master title style</a:t>
            </a:r>
            <a:endParaRPr lang="en-US" dirty="0"/>
          </a:p>
        </p:txBody>
      </p:sp>
      <p:cxnSp>
        <p:nvCxnSpPr>
          <p:cNvPr id="3" name="Straight Connector 2"/>
          <p:cNvCxnSpPr/>
          <p:nvPr userDrawn="1"/>
        </p:nvCxnSpPr>
        <p:spPr>
          <a:xfrm>
            <a:off x="609599" y="1055909"/>
            <a:ext cx="10972800" cy="0"/>
          </a:xfrm>
          <a:prstGeom prst="line">
            <a:avLst/>
          </a:prstGeom>
          <a:ln w="6350">
            <a:solidFill>
              <a:srgbClr val="ED8000"/>
            </a:solidFill>
          </a:ln>
          <a:effectLst/>
        </p:spPr>
        <p:style>
          <a:lnRef idx="2">
            <a:schemeClr val="accent1"/>
          </a:lnRef>
          <a:fillRef idx="0">
            <a:schemeClr val="accent1"/>
          </a:fillRef>
          <a:effectRef idx="1">
            <a:schemeClr val="accent1"/>
          </a:effectRef>
          <a:fontRef idx="minor">
            <a:schemeClr val="tx1"/>
          </a:fontRef>
        </p:style>
      </p:cxnSp>
      <p:sp>
        <p:nvSpPr>
          <p:cNvPr id="4" name="Rectangle 3"/>
          <p:cNvSpPr/>
          <p:nvPr userDrawn="1"/>
        </p:nvSpPr>
        <p:spPr>
          <a:xfrm>
            <a:off x="9406965" y="4652682"/>
            <a:ext cx="2785035" cy="2205318"/>
          </a:xfrm>
          <a:prstGeom prst="rect">
            <a:avLst/>
          </a:prstGeom>
          <a:solidFill>
            <a:schemeClr val="bg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457200"/>
            <a:endParaRPr lang="en-US" sz="1350" dirty="0">
              <a:solidFill>
                <a:srgbClr val="FFFFFF"/>
              </a:solidFill>
            </a:endParaRPr>
          </a:p>
        </p:txBody>
      </p:sp>
    </p:spTree>
    <p:extLst>
      <p:ext uri="{BB962C8B-B14F-4D97-AF65-F5344CB8AC3E}">
        <p14:creationId xmlns:p14="http://schemas.microsoft.com/office/powerpoint/2010/main" val="278620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cSld name="Title Only Orange">
    <p:spTree>
      <p:nvGrpSpPr>
        <p:cNvPr id="1" name=""/>
        <p:cNvGrpSpPr/>
        <p:nvPr/>
      </p:nvGrpSpPr>
      <p:grpSpPr>
        <a:xfrm>
          <a:off x="0" y="0"/>
          <a:ext cx="0" cy="0"/>
          <a:chOff x="0" y="0"/>
          <a:chExt cx="0" cy="0"/>
        </a:xfrm>
      </p:grpSpPr>
      <p:sp>
        <p:nvSpPr>
          <p:cNvPr id="2" name="Title 1"/>
          <p:cNvSpPr>
            <a:spLocks noGrp="1"/>
          </p:cNvSpPr>
          <p:nvPr>
            <p:ph type="title"/>
          </p:nvPr>
        </p:nvSpPr>
        <p:spPr>
          <a:xfrm>
            <a:off x="609600" y="233075"/>
            <a:ext cx="10972800" cy="822960"/>
          </a:xfrm>
        </p:spPr>
        <p:txBody>
          <a:bodyPr/>
          <a:lstStyle/>
          <a:p>
            <a:r>
              <a:rPr lang="en-US" dirty="0"/>
              <a:t>Click to edit Master title style</a:t>
            </a:r>
          </a:p>
        </p:txBody>
      </p:sp>
      <p:cxnSp>
        <p:nvCxnSpPr>
          <p:cNvPr id="5" name="Straight Connector 4"/>
          <p:cNvCxnSpPr/>
          <p:nvPr userDrawn="1"/>
        </p:nvCxnSpPr>
        <p:spPr>
          <a:xfrm>
            <a:off x="698502" y="1055909"/>
            <a:ext cx="10742084" cy="0"/>
          </a:xfrm>
          <a:prstGeom prst="line">
            <a:avLst/>
          </a:prstGeom>
          <a:ln w="635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038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30.png"/><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3.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3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34" Type="http://schemas.openxmlformats.org/officeDocument/2006/relationships/slideLayout" Target="../slideLayouts/slideLayout97.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slideLayout" Target="../slideLayouts/slideLayout96.xml"/><Relationship Id="rId38" Type="http://schemas.openxmlformats.org/officeDocument/2006/relationships/image" Target="../media/image1.png"/><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37" Type="http://schemas.openxmlformats.org/officeDocument/2006/relationships/theme" Target="../theme/theme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36" Type="http://schemas.openxmlformats.org/officeDocument/2006/relationships/slideLayout" Target="../slideLayouts/slideLayout99.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35" Type="http://schemas.openxmlformats.org/officeDocument/2006/relationships/slideLayout" Target="../slideLayouts/slideLayout9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6" Type="http://schemas.openxmlformats.org/officeDocument/2006/relationships/image" Target="../media/image1.png"/><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theme" Target="../theme/theme5.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16.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18.xml"/><Relationship Id="rId1" Type="http://schemas.openxmlformats.org/officeDocument/2006/relationships/slideLayout" Target="../slideLayouts/slideLayout11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image" Target="../media/image55.png"/><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image" Target="../media/image54.jpeg"/><Relationship Id="rId2" Type="http://schemas.openxmlformats.org/officeDocument/2006/relationships/slideLayout" Target="../slideLayouts/slideLayout120.xml"/><Relationship Id="rId16" Type="http://schemas.openxmlformats.org/officeDocument/2006/relationships/theme" Target="../theme/theme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04801"/>
            <a:ext cx="10972800" cy="751109"/>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09601" y="1268413"/>
            <a:ext cx="10972799" cy="471328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0" name="TextBox 9"/>
          <p:cNvSpPr txBox="1"/>
          <p:nvPr/>
        </p:nvSpPr>
        <p:spPr>
          <a:xfrm>
            <a:off x="5727369" y="6426337"/>
            <a:ext cx="3581400" cy="307777"/>
          </a:xfrm>
          <a:prstGeom prst="rect">
            <a:avLst/>
          </a:prstGeom>
          <a:noFill/>
        </p:spPr>
        <p:txBody>
          <a:bodyPr wrap="none" anchor="b">
            <a:spAutoFit/>
          </a:bodyPr>
          <a:lstStyle/>
          <a:p>
            <a:pPr algn="l" defTabSz="914363">
              <a:tabLst>
                <a:tab pos="2577600" algn="l"/>
              </a:tabLst>
              <a:defRPr/>
            </a:pPr>
            <a:r>
              <a:rPr lang="en-US" sz="700">
                <a:solidFill>
                  <a:srgbClr val="808084"/>
                </a:solidFill>
                <a:cs typeface="Arial" pitchFamily="34" charset="0"/>
              </a:rPr>
              <a:t>Information Security Level 1 – Confidential</a:t>
            </a:r>
          </a:p>
          <a:p>
            <a:pPr algn="l" defTabSz="914363">
              <a:tabLst>
                <a:tab pos="2577600" algn="l"/>
              </a:tabLst>
              <a:defRPr/>
            </a:pPr>
            <a:r>
              <a:rPr lang="en-US" sz="700">
                <a:solidFill>
                  <a:srgbClr val="808084"/>
                </a:solidFill>
                <a:cs typeface="Arial" pitchFamily="34" charset="0"/>
              </a:rPr>
              <a:t>© 2016 – Proprietary and Confidential Information of Amdocs</a:t>
            </a:r>
            <a:endParaRPr lang="en-US" sz="700" dirty="0">
              <a:solidFill>
                <a:srgbClr val="808084"/>
              </a:solidFill>
              <a:cs typeface="Arial" pitchFamily="34" charset="0"/>
            </a:endParaRPr>
          </a:p>
        </p:txBody>
      </p:sp>
      <p:sp>
        <p:nvSpPr>
          <p:cNvPr id="11" name="Slide Number Placeholder 4"/>
          <p:cNvSpPr txBox="1">
            <a:spLocks/>
          </p:cNvSpPr>
          <p:nvPr/>
        </p:nvSpPr>
        <p:spPr bwMode="white">
          <a:xfrm>
            <a:off x="329183" y="6503138"/>
            <a:ext cx="719895" cy="276999"/>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a:solidFill>
                  <a:srgbClr val="808084"/>
                </a:solidFill>
              </a:rPr>
              <a:pPr/>
              <a:t>‹#›</a:t>
            </a:fld>
            <a:endParaRPr dirty="0">
              <a:solidFill>
                <a:srgbClr val="808084"/>
              </a:solidFill>
            </a:endParaRPr>
          </a:p>
        </p:txBody>
      </p:sp>
      <p:pic>
        <p:nvPicPr>
          <p:cNvPr id="50" name="Picture 49"/>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bwMode="black">
          <a:xfrm>
            <a:off x="1157083" y="6383806"/>
            <a:ext cx="3925293" cy="319700"/>
          </a:xfrm>
          <a:prstGeom prst="rect">
            <a:avLst/>
          </a:prstGeom>
        </p:spPr>
      </p:pic>
    </p:spTree>
    <p:extLst>
      <p:ext uri="{BB962C8B-B14F-4D97-AF65-F5344CB8AC3E}">
        <p14:creationId xmlns:p14="http://schemas.microsoft.com/office/powerpoint/2010/main" val="24508477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98" r:id="rId28"/>
    <p:sldLayoutId id="2147483699" r:id="rId29"/>
    <p:sldLayoutId id="2147483701" r:id="rId30"/>
    <p:sldLayoutId id="2147483705" r:id="rId31"/>
    <p:sldLayoutId id="2147483714" r:id="rId32"/>
    <p:sldLayoutId id="2147483715" r:id="rId33"/>
    <p:sldLayoutId id="2147483716" r:id="rId34"/>
    <p:sldLayoutId id="2147483717" r:id="rId35"/>
    <p:sldLayoutId id="2147483719" r:id="rId36"/>
    <p:sldLayoutId id="2147483762" r:id="rId37"/>
    <p:sldLayoutId id="2147483763"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457200" rtl="0" eaLnBrk="1" latinLnBrk="0" hangingPunct="1">
        <a:lnSpc>
          <a:spcPct val="90000"/>
        </a:lnSpc>
        <a:spcBef>
          <a:spcPct val="0"/>
        </a:spcBef>
        <a:buNone/>
        <a:defRPr lang="en-US" sz="2800" b="1" kern="1200" dirty="0">
          <a:solidFill>
            <a:schemeClr val="tx2"/>
          </a:solidFill>
          <a:latin typeface="Arial" pitchFamily="34" charset="0"/>
          <a:ea typeface="+mn-ea"/>
          <a:cs typeface="Arial" pitchFamily="34" charset="0"/>
        </a:defRPr>
      </a:lvl1pPr>
    </p:titleStyle>
    <p:bodyStyle>
      <a:lvl1pPr marL="287338" indent="-287338" algn="l" defTabSz="457200" rtl="0" eaLnBrk="1" latinLnBrk="0" hangingPunct="1">
        <a:lnSpc>
          <a:spcPct val="90000"/>
        </a:lnSpc>
        <a:spcBef>
          <a:spcPts val="1200"/>
        </a:spcBef>
        <a:spcAft>
          <a:spcPts val="0"/>
        </a:spcAft>
        <a:buClr>
          <a:schemeClr val="accent3"/>
        </a:buClr>
        <a:buSzPct val="100000"/>
        <a:buFont typeface="Arial" panose="020B0604020202020204" pitchFamily="34" charset="0"/>
        <a:buChar char="•"/>
        <a:defRPr lang="ga-IE" sz="2400" b="0" kern="1200" dirty="0" smtClean="0">
          <a:solidFill>
            <a:schemeClr val="tx2"/>
          </a:solidFill>
          <a:latin typeface="Arial" pitchFamily="34" charset="0"/>
          <a:ea typeface="+mn-ea"/>
          <a:cs typeface="Arial" pitchFamily="34" charset="0"/>
        </a:defRPr>
      </a:lvl1pPr>
      <a:lvl2pPr marL="515938" indent="-228600" algn="l" defTabSz="457200" rtl="0" eaLnBrk="1" latinLnBrk="0" hangingPunct="1">
        <a:lnSpc>
          <a:spcPct val="90000"/>
        </a:lnSpc>
        <a:spcBef>
          <a:spcPts val="600"/>
        </a:spcBef>
        <a:spcAft>
          <a:spcPts val="0"/>
        </a:spcAft>
        <a:buClr>
          <a:schemeClr val="accent3"/>
        </a:buClr>
        <a:buSzPct val="100000"/>
        <a:buFont typeface="Arial" panose="020B0604020202020204" pitchFamily="34" charset="0"/>
        <a:buChar char="•"/>
        <a:defRPr lang="ga-IE" sz="2000" b="0" kern="1200" dirty="0" smtClean="0">
          <a:solidFill>
            <a:schemeClr val="tx2"/>
          </a:solidFill>
          <a:latin typeface="Arial" pitchFamily="34" charset="0"/>
          <a:ea typeface="+mn-ea"/>
          <a:cs typeface="Arial" pitchFamily="34" charset="0"/>
        </a:defRPr>
      </a:lvl2pPr>
      <a:lvl3pPr marL="685800" indent="-169863" algn="l" defTabSz="457200" rtl="0" eaLnBrk="1" latinLnBrk="0" hangingPunct="1">
        <a:lnSpc>
          <a:spcPct val="90000"/>
        </a:lnSpc>
        <a:spcBef>
          <a:spcPts val="600"/>
        </a:spcBef>
        <a:spcAft>
          <a:spcPts val="0"/>
        </a:spcAft>
        <a:buClr>
          <a:schemeClr val="accent3"/>
        </a:buClr>
        <a:buSzPct val="100000"/>
        <a:buFont typeface="Arial" panose="020B0604020202020204" pitchFamily="34" charset="0"/>
        <a:buChar char="•"/>
        <a:defRPr lang="ga-IE" sz="1800" b="0" kern="1200" dirty="0" smtClean="0">
          <a:solidFill>
            <a:schemeClr val="tx2"/>
          </a:solidFill>
          <a:latin typeface="Arial" pitchFamily="34" charset="0"/>
          <a:ea typeface="+mn-ea"/>
          <a:cs typeface="Arial" pitchFamily="34" charset="0"/>
        </a:defRPr>
      </a:lvl3pPr>
      <a:lvl4pPr marL="915988" indent="-231775" algn="l" defTabSz="457200" rtl="0" eaLnBrk="1" latinLnBrk="0" hangingPunct="1">
        <a:spcBef>
          <a:spcPct val="20000"/>
        </a:spcBef>
        <a:buClr>
          <a:schemeClr val="accent2"/>
        </a:buClr>
        <a:buSzPct val="85000"/>
        <a:buFont typeface="Arial" pitchFamily="34" charset="0"/>
        <a:buChar char="●"/>
        <a:defRPr lang="ga-IE" sz="1600" b="0" kern="1200" dirty="0" smtClean="0">
          <a:solidFill>
            <a:schemeClr val="tx2"/>
          </a:solidFill>
          <a:latin typeface="Arial" pitchFamily="34" charset="0"/>
          <a:ea typeface="+mn-ea"/>
          <a:cs typeface="Arial" pitchFamily="34" charset="0"/>
        </a:defRPr>
      </a:lvl4pPr>
      <a:lvl5pPr marL="1144588" indent="-230188" algn="l" defTabSz="457200" rtl="0" eaLnBrk="1" latinLnBrk="0" hangingPunct="1">
        <a:spcBef>
          <a:spcPct val="20000"/>
        </a:spcBef>
        <a:buClr>
          <a:schemeClr val="accent2"/>
        </a:buClr>
        <a:buSzPct val="85000"/>
        <a:buFont typeface="Arial" pitchFamily="34" charset="0"/>
        <a:buChar char="●"/>
        <a:defRPr lang="en-US" sz="1400" b="0" kern="1200" dirty="0">
          <a:solidFill>
            <a:schemeClr val="tx2"/>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F26B43"/>
          </p15:clr>
        </p15:guide>
        <p15:guide id="2" orient="horz" pos="2160">
          <p15:clr>
            <a:srgbClr val="F26B43"/>
          </p15:clr>
        </p15:guide>
        <p15:guide id="3" orient="horz" pos="192">
          <p15:clr>
            <a:srgbClr val="F26B43"/>
          </p15:clr>
        </p15:guide>
        <p15:guide id="4" orient="horz" pos="799">
          <p15:clr>
            <a:srgbClr val="F26B43"/>
          </p15:clr>
        </p15:guide>
        <p15:guide id="5" pos="5472">
          <p15:clr>
            <a:srgbClr val="F26B43"/>
          </p15:clr>
        </p15:guide>
        <p15:guide id="6" orient="horz" pos="376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4221" y="1264694"/>
            <a:ext cx="10951993" cy="46975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3634003" y="67248"/>
            <a:ext cx="8095165" cy="884512"/>
          </a:xfrm>
          <a:prstGeom prst="rect">
            <a:avLst/>
          </a:prstGeom>
        </p:spPr>
        <p:txBody>
          <a:bodyPr vert="horz" lIns="91440" tIns="45720" rIns="91440" bIns="45720" rtlCol="0" anchor="ctr">
            <a:normAutofit/>
          </a:bodyPr>
          <a:lstStyle/>
          <a:p>
            <a:r>
              <a:rPr lang="en-US" dirty="0"/>
              <a:t>Click to edit Master title style</a:t>
            </a:r>
          </a:p>
        </p:txBody>
      </p:sp>
      <p:sp>
        <p:nvSpPr>
          <p:cNvPr id="6" name="Rectangle 5"/>
          <p:cNvSpPr/>
          <p:nvPr userDrawn="1"/>
        </p:nvSpPr>
        <p:spPr>
          <a:xfrm>
            <a:off x="2710330" y="6459435"/>
            <a:ext cx="6726621" cy="379463"/>
          </a:xfrm>
          <a:prstGeom prst="rect">
            <a:avLst/>
          </a:prstGeom>
        </p:spPr>
        <p:txBody>
          <a:bodyPr wrap="square">
            <a:spAutoFit/>
          </a:bodyPr>
          <a:lstStyle/>
          <a:p>
            <a:pPr algn="r" defTabSz="609585">
              <a:defRPr/>
            </a:pPr>
            <a:endParaRPr lang="en-US" sz="933" dirty="0">
              <a:solidFill>
                <a:srgbClr val="262626"/>
              </a:solidFill>
              <a:latin typeface="Univers LT Std 55"/>
            </a:endParaRPr>
          </a:p>
          <a:p>
            <a:pPr algn="r" defTabSz="609585">
              <a:defRPr/>
            </a:pPr>
            <a:r>
              <a:rPr lang="en-US" sz="933" dirty="0">
                <a:solidFill>
                  <a:srgbClr val="262626"/>
                </a:solidFill>
                <a:latin typeface="Univers LT Std 55"/>
              </a:rPr>
              <a:t>TM Forum Live! June 1-4, 2015   |   Nice, France   |   </a:t>
            </a:r>
            <a:fld id="{BCE395A0-52DA-44FA-938D-312C31F3009D}" type="slidenum">
              <a:rPr lang="en-US" sz="933" smtClean="0">
                <a:solidFill>
                  <a:srgbClr val="262626"/>
                </a:solidFill>
                <a:latin typeface="Univers LT Std 55"/>
              </a:rPr>
              <a:pPr algn="r" defTabSz="609585">
                <a:defRPr/>
              </a:pPr>
              <a:t>‹#›</a:t>
            </a:fld>
            <a:endParaRPr lang="en-US" sz="933" dirty="0">
              <a:solidFill>
                <a:srgbClr val="262626"/>
              </a:solidFill>
              <a:latin typeface="Univers LT Std 55"/>
            </a:endParaRPr>
          </a:p>
        </p:txBody>
      </p:sp>
      <p:sp>
        <p:nvSpPr>
          <p:cNvPr id="7" name="Rectangle 6"/>
          <p:cNvSpPr/>
          <p:nvPr userDrawn="1"/>
        </p:nvSpPr>
        <p:spPr>
          <a:xfrm>
            <a:off x="10577704" y="6470228"/>
            <a:ext cx="1151465" cy="235898"/>
          </a:xfrm>
          <a:prstGeom prst="rect">
            <a:avLst/>
          </a:prstGeom>
        </p:spPr>
        <p:txBody>
          <a:bodyPr wrap="square">
            <a:spAutoFit/>
          </a:bodyPr>
          <a:lstStyle/>
          <a:p>
            <a:pPr algn="r" defTabSz="609585">
              <a:defRPr/>
            </a:pPr>
            <a:r>
              <a:rPr lang="en-US" sz="933" dirty="0">
                <a:solidFill>
                  <a:srgbClr val="FFFFFF">
                    <a:lumMod val="65000"/>
                  </a:srgbClr>
                </a:solidFill>
                <a:cs typeface="Arial"/>
              </a:rPr>
              <a:t>V2.2</a:t>
            </a:r>
          </a:p>
        </p:txBody>
      </p:sp>
    </p:spTree>
    <p:extLst>
      <p:ext uri="{BB962C8B-B14F-4D97-AF65-F5344CB8AC3E}">
        <p14:creationId xmlns:p14="http://schemas.microsoft.com/office/powerpoint/2010/main" val="3868722189"/>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transition>
    <p:fade/>
  </p:transition>
  <p:hf hdr="0" ftr="0" dt="0"/>
  <p:txStyles>
    <p:titleStyle>
      <a:lvl1pPr algn="r" defTabSz="609585" rtl="0" eaLnBrk="1" latinLnBrk="0" hangingPunct="1">
        <a:spcBef>
          <a:spcPct val="0"/>
        </a:spcBef>
        <a:buNone/>
        <a:defRPr lang="en-US" sz="3733" b="0" kern="1200" dirty="0">
          <a:solidFill>
            <a:schemeClr val="tx2"/>
          </a:solidFill>
          <a:latin typeface="Arial Rounded MT Bold"/>
          <a:ea typeface="+mj-ea"/>
          <a:cs typeface="Arial Rounded MT Bold"/>
        </a:defRPr>
      </a:lvl1pPr>
    </p:titleStyle>
    <p:bodyStyle>
      <a:lvl1pPr marL="304792" indent="-304792" algn="l" defTabSz="609585" rtl="0" eaLnBrk="1" latinLnBrk="0" hangingPunct="1">
        <a:spcBef>
          <a:spcPts val="1600"/>
        </a:spcBef>
        <a:buClr>
          <a:schemeClr val="accent2"/>
        </a:buClr>
        <a:buSzPct val="115000"/>
        <a:buFont typeface="Wingdings" pitchFamily="2" charset="2"/>
        <a:buChar char="§"/>
        <a:defRPr sz="3200" kern="1200">
          <a:solidFill>
            <a:schemeClr val="tx1">
              <a:lumMod val="85000"/>
              <a:lumOff val="15000"/>
            </a:schemeClr>
          </a:solidFill>
          <a:latin typeface="Arial"/>
          <a:ea typeface="+mn-ea"/>
          <a:cs typeface="Arial"/>
        </a:defRPr>
      </a:lvl1pPr>
      <a:lvl2pPr marL="681550" indent="-304792" algn="l" defTabSz="609585" rtl="0" eaLnBrk="1" latinLnBrk="0" hangingPunct="1">
        <a:spcBef>
          <a:spcPts val="1600"/>
        </a:spcBef>
        <a:buClr>
          <a:schemeClr val="accent2"/>
        </a:buClr>
        <a:buSzPct val="65000"/>
        <a:buFont typeface="Wingdings" pitchFamily="2" charset="2"/>
        <a:buChar char="q"/>
        <a:defRPr sz="2667" kern="1200">
          <a:solidFill>
            <a:schemeClr val="tx1">
              <a:lumMod val="85000"/>
              <a:lumOff val="15000"/>
            </a:schemeClr>
          </a:solidFill>
          <a:latin typeface="Arial"/>
          <a:ea typeface="+mn-ea"/>
          <a:cs typeface="Arial"/>
        </a:defRPr>
      </a:lvl2pPr>
      <a:lvl3pPr marL="986342" indent="-218012" algn="l" defTabSz="609585" rtl="0" eaLnBrk="1" latinLnBrk="0" hangingPunct="1">
        <a:spcBef>
          <a:spcPts val="1600"/>
        </a:spcBef>
        <a:buClr>
          <a:schemeClr val="accent2"/>
        </a:buClr>
        <a:buFont typeface="Wingdings" pitchFamily="2" charset="2"/>
        <a:buChar char="§"/>
        <a:defRPr sz="2400" kern="1200">
          <a:solidFill>
            <a:schemeClr val="tx1">
              <a:lumMod val="85000"/>
              <a:lumOff val="15000"/>
            </a:schemeClr>
          </a:solidFill>
          <a:latin typeface="Arial"/>
          <a:ea typeface="+mn-ea"/>
          <a:cs typeface="Arial"/>
        </a:defRPr>
      </a:lvl3pPr>
      <a:lvl4pPr marL="1377916" indent="-304792" algn="l" defTabSz="609585" rtl="0" eaLnBrk="1" latinLnBrk="0" hangingPunct="1">
        <a:spcBef>
          <a:spcPts val="1600"/>
        </a:spcBef>
        <a:buClr>
          <a:schemeClr val="accent2"/>
        </a:buClr>
        <a:buFont typeface="Courier New" pitchFamily="49" charset="0"/>
        <a:buChar char="o"/>
        <a:defRPr sz="2133" kern="1200">
          <a:solidFill>
            <a:schemeClr val="tx1">
              <a:lumMod val="85000"/>
              <a:lumOff val="15000"/>
            </a:schemeClr>
          </a:solidFill>
          <a:latin typeface="Arial"/>
          <a:ea typeface="+mn-ea"/>
          <a:cs typeface="Arial"/>
        </a:defRPr>
      </a:lvl4pPr>
      <a:lvl5pPr marL="1828754" indent="-376757" algn="l" defTabSz="609585" rtl="0" eaLnBrk="1" latinLnBrk="0" hangingPunct="1">
        <a:spcBef>
          <a:spcPts val="1600"/>
        </a:spcBef>
        <a:buClr>
          <a:schemeClr val="accent2"/>
        </a:buClr>
        <a:buFont typeface="Wingdings" pitchFamily="2" charset="2"/>
        <a:buChar char="Ø"/>
        <a:defRPr sz="2133" kern="1200">
          <a:solidFill>
            <a:schemeClr val="tx1">
              <a:lumMod val="85000"/>
              <a:lumOff val="15000"/>
            </a:schemeClr>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4221" y="1264694"/>
            <a:ext cx="10951993" cy="46975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3634003" y="67248"/>
            <a:ext cx="8095165" cy="884512"/>
          </a:xfrm>
          <a:prstGeom prst="rect">
            <a:avLst/>
          </a:prstGeom>
        </p:spPr>
        <p:txBody>
          <a:bodyPr vert="horz" lIns="91440" tIns="45720" rIns="91440" bIns="45720" rtlCol="0" anchor="ctr">
            <a:normAutofit/>
          </a:bodyPr>
          <a:lstStyle/>
          <a:p>
            <a:r>
              <a:rPr lang="en-US" dirty="0"/>
              <a:t>Click to edit Master title style</a:t>
            </a:r>
          </a:p>
        </p:txBody>
      </p:sp>
      <p:sp>
        <p:nvSpPr>
          <p:cNvPr id="6" name="Rectangle 5"/>
          <p:cNvSpPr/>
          <p:nvPr userDrawn="1"/>
        </p:nvSpPr>
        <p:spPr>
          <a:xfrm>
            <a:off x="2710330" y="6459435"/>
            <a:ext cx="6726621" cy="379463"/>
          </a:xfrm>
          <a:prstGeom prst="rect">
            <a:avLst/>
          </a:prstGeom>
        </p:spPr>
        <p:txBody>
          <a:bodyPr wrap="square">
            <a:spAutoFit/>
          </a:bodyPr>
          <a:lstStyle/>
          <a:p>
            <a:pPr algn="r" defTabSz="609585">
              <a:defRPr/>
            </a:pPr>
            <a:endParaRPr lang="en-US" sz="933" dirty="0">
              <a:solidFill>
                <a:srgbClr val="262626"/>
              </a:solidFill>
              <a:latin typeface="Univers LT Std 55"/>
            </a:endParaRPr>
          </a:p>
          <a:p>
            <a:pPr algn="r" defTabSz="609585">
              <a:defRPr/>
            </a:pPr>
            <a:r>
              <a:rPr lang="en-US" sz="933" dirty="0">
                <a:solidFill>
                  <a:srgbClr val="262626"/>
                </a:solidFill>
                <a:latin typeface="Univers LT Std 55"/>
              </a:rPr>
              <a:t>TM Forum Live! June 1-4, 2015   |   Nice, France   |   </a:t>
            </a:r>
            <a:fld id="{BCE395A0-52DA-44FA-938D-312C31F3009D}" type="slidenum">
              <a:rPr lang="en-US" sz="933" smtClean="0">
                <a:solidFill>
                  <a:srgbClr val="262626"/>
                </a:solidFill>
                <a:latin typeface="Univers LT Std 55"/>
              </a:rPr>
              <a:pPr algn="r" defTabSz="609585">
                <a:defRPr/>
              </a:pPr>
              <a:t>‹#›</a:t>
            </a:fld>
            <a:endParaRPr lang="en-US" sz="933" dirty="0">
              <a:solidFill>
                <a:srgbClr val="262626"/>
              </a:solidFill>
              <a:latin typeface="Univers LT Std 55"/>
            </a:endParaRPr>
          </a:p>
        </p:txBody>
      </p:sp>
      <p:sp>
        <p:nvSpPr>
          <p:cNvPr id="7" name="Rectangle 6"/>
          <p:cNvSpPr/>
          <p:nvPr userDrawn="1"/>
        </p:nvSpPr>
        <p:spPr>
          <a:xfrm>
            <a:off x="10577704" y="6470228"/>
            <a:ext cx="1151465" cy="235898"/>
          </a:xfrm>
          <a:prstGeom prst="rect">
            <a:avLst/>
          </a:prstGeom>
        </p:spPr>
        <p:txBody>
          <a:bodyPr wrap="square">
            <a:spAutoFit/>
          </a:bodyPr>
          <a:lstStyle/>
          <a:p>
            <a:pPr algn="r" defTabSz="609585">
              <a:defRPr/>
            </a:pPr>
            <a:r>
              <a:rPr lang="en-US" sz="933" dirty="0">
                <a:solidFill>
                  <a:srgbClr val="FFFFFF">
                    <a:lumMod val="65000"/>
                  </a:srgbClr>
                </a:solidFill>
                <a:cs typeface="Arial"/>
              </a:rPr>
              <a:t>V2.2</a:t>
            </a:r>
          </a:p>
        </p:txBody>
      </p:sp>
    </p:spTree>
    <p:extLst>
      <p:ext uri="{BB962C8B-B14F-4D97-AF65-F5344CB8AC3E}">
        <p14:creationId xmlns:p14="http://schemas.microsoft.com/office/powerpoint/2010/main" val="1366759656"/>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9" r:id="rId10"/>
    <p:sldLayoutId id="2147483790" r:id="rId11"/>
    <p:sldLayoutId id="2147483791" r:id="rId12"/>
  </p:sldLayoutIdLst>
  <p:transition>
    <p:fade/>
  </p:transition>
  <p:hf hdr="0" ftr="0" dt="0"/>
  <p:txStyles>
    <p:titleStyle>
      <a:lvl1pPr algn="r" defTabSz="609585" rtl="0" eaLnBrk="1" latinLnBrk="0" hangingPunct="1">
        <a:spcBef>
          <a:spcPct val="0"/>
        </a:spcBef>
        <a:buNone/>
        <a:defRPr lang="en-US" sz="3733" b="0" kern="1200" dirty="0">
          <a:solidFill>
            <a:schemeClr val="tx2"/>
          </a:solidFill>
          <a:latin typeface="Arial Rounded MT Bold"/>
          <a:ea typeface="+mj-ea"/>
          <a:cs typeface="Arial Rounded MT Bold"/>
        </a:defRPr>
      </a:lvl1pPr>
    </p:titleStyle>
    <p:bodyStyle>
      <a:lvl1pPr marL="304792" indent="-304792" algn="l" defTabSz="609585" rtl="0" eaLnBrk="1" latinLnBrk="0" hangingPunct="1">
        <a:spcBef>
          <a:spcPts val="1600"/>
        </a:spcBef>
        <a:buClr>
          <a:schemeClr val="accent2"/>
        </a:buClr>
        <a:buSzPct val="115000"/>
        <a:buFont typeface="Wingdings" pitchFamily="2" charset="2"/>
        <a:buChar char="§"/>
        <a:defRPr sz="3200" kern="1200">
          <a:solidFill>
            <a:schemeClr val="tx1">
              <a:lumMod val="85000"/>
              <a:lumOff val="15000"/>
            </a:schemeClr>
          </a:solidFill>
          <a:latin typeface="Arial"/>
          <a:ea typeface="+mn-ea"/>
          <a:cs typeface="Arial"/>
        </a:defRPr>
      </a:lvl1pPr>
      <a:lvl2pPr marL="681550" indent="-304792" algn="l" defTabSz="609585" rtl="0" eaLnBrk="1" latinLnBrk="0" hangingPunct="1">
        <a:spcBef>
          <a:spcPts val="1600"/>
        </a:spcBef>
        <a:buClr>
          <a:schemeClr val="accent2"/>
        </a:buClr>
        <a:buSzPct val="65000"/>
        <a:buFont typeface="Wingdings" pitchFamily="2" charset="2"/>
        <a:buChar char="q"/>
        <a:defRPr sz="2667" kern="1200">
          <a:solidFill>
            <a:schemeClr val="tx1">
              <a:lumMod val="85000"/>
              <a:lumOff val="15000"/>
            </a:schemeClr>
          </a:solidFill>
          <a:latin typeface="Arial"/>
          <a:ea typeface="+mn-ea"/>
          <a:cs typeface="Arial"/>
        </a:defRPr>
      </a:lvl2pPr>
      <a:lvl3pPr marL="986342" indent="-218012" algn="l" defTabSz="609585" rtl="0" eaLnBrk="1" latinLnBrk="0" hangingPunct="1">
        <a:spcBef>
          <a:spcPts val="1600"/>
        </a:spcBef>
        <a:buClr>
          <a:schemeClr val="accent2"/>
        </a:buClr>
        <a:buFont typeface="Wingdings" pitchFamily="2" charset="2"/>
        <a:buChar char="§"/>
        <a:defRPr sz="2400" kern="1200">
          <a:solidFill>
            <a:schemeClr val="tx1">
              <a:lumMod val="85000"/>
              <a:lumOff val="15000"/>
            </a:schemeClr>
          </a:solidFill>
          <a:latin typeface="Arial"/>
          <a:ea typeface="+mn-ea"/>
          <a:cs typeface="Arial"/>
        </a:defRPr>
      </a:lvl3pPr>
      <a:lvl4pPr marL="1377916" indent="-304792" algn="l" defTabSz="609585" rtl="0" eaLnBrk="1" latinLnBrk="0" hangingPunct="1">
        <a:spcBef>
          <a:spcPts val="1600"/>
        </a:spcBef>
        <a:buClr>
          <a:schemeClr val="accent2"/>
        </a:buClr>
        <a:buFont typeface="Courier New" pitchFamily="49" charset="0"/>
        <a:buChar char="o"/>
        <a:defRPr sz="2133" kern="1200">
          <a:solidFill>
            <a:schemeClr val="tx1">
              <a:lumMod val="85000"/>
              <a:lumOff val="15000"/>
            </a:schemeClr>
          </a:solidFill>
          <a:latin typeface="Arial"/>
          <a:ea typeface="+mn-ea"/>
          <a:cs typeface="Arial"/>
        </a:defRPr>
      </a:lvl4pPr>
      <a:lvl5pPr marL="1828754" indent="-376757" algn="l" defTabSz="609585" rtl="0" eaLnBrk="1" latinLnBrk="0" hangingPunct="1">
        <a:spcBef>
          <a:spcPts val="1600"/>
        </a:spcBef>
        <a:buClr>
          <a:schemeClr val="accent2"/>
        </a:buClr>
        <a:buFont typeface="Wingdings" pitchFamily="2" charset="2"/>
        <a:buChar char="Ø"/>
        <a:defRPr sz="2133" kern="1200">
          <a:solidFill>
            <a:schemeClr val="tx1">
              <a:lumMod val="85000"/>
              <a:lumOff val="15000"/>
            </a:schemeClr>
          </a:solidFill>
          <a:latin typeface="Arial"/>
          <a:ea typeface="+mn-ea"/>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04803"/>
            <a:ext cx="10972800" cy="751109"/>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09602" y="1268413"/>
            <a:ext cx="10972799" cy="471328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0" name="TextBox 9"/>
          <p:cNvSpPr txBox="1"/>
          <p:nvPr/>
        </p:nvSpPr>
        <p:spPr>
          <a:xfrm>
            <a:off x="5727361" y="6480198"/>
            <a:ext cx="3581400" cy="253916"/>
          </a:xfrm>
          <a:prstGeom prst="rect">
            <a:avLst/>
          </a:prstGeom>
          <a:noFill/>
        </p:spPr>
        <p:txBody>
          <a:bodyPr wrap="none" anchor="b">
            <a:spAutoFit/>
          </a:bodyPr>
          <a:lstStyle/>
          <a:p>
            <a:pPr defTabSz="685772">
              <a:tabLst>
                <a:tab pos="1933200" algn="l"/>
              </a:tabLst>
              <a:defRPr/>
            </a:pPr>
            <a:r>
              <a:rPr lang="en-US" sz="525">
                <a:solidFill>
                  <a:srgbClr val="808084"/>
                </a:solidFill>
                <a:cs typeface="Arial" pitchFamily="34" charset="0"/>
              </a:rPr>
              <a:t>Information Security Level 1 – Confidential</a:t>
            </a:r>
          </a:p>
          <a:p>
            <a:pPr defTabSz="685772">
              <a:tabLst>
                <a:tab pos="1933200" algn="l"/>
              </a:tabLst>
              <a:defRPr/>
            </a:pPr>
            <a:r>
              <a:rPr lang="en-US" sz="525">
                <a:solidFill>
                  <a:srgbClr val="808084"/>
                </a:solidFill>
                <a:cs typeface="Arial" pitchFamily="34" charset="0"/>
              </a:rPr>
              <a:t>© 2015 – Proprietary and Confidential Information of Amdocs</a:t>
            </a:r>
            <a:endParaRPr lang="en-US" sz="525" dirty="0">
              <a:solidFill>
                <a:srgbClr val="808084"/>
              </a:solidFill>
              <a:cs typeface="Arial" pitchFamily="34" charset="0"/>
            </a:endParaRPr>
          </a:p>
        </p:txBody>
      </p:sp>
      <p:sp>
        <p:nvSpPr>
          <p:cNvPr id="11" name="Slide Number Placeholder 4"/>
          <p:cNvSpPr txBox="1">
            <a:spLocks/>
          </p:cNvSpPr>
          <p:nvPr/>
        </p:nvSpPr>
        <p:spPr bwMode="white">
          <a:xfrm>
            <a:off x="329185" y="6526221"/>
            <a:ext cx="719895" cy="230832"/>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sz="900">
                <a:solidFill>
                  <a:srgbClr val="808084"/>
                </a:solidFill>
              </a:rPr>
              <a:pPr/>
              <a:t>‹#›</a:t>
            </a:fld>
            <a:endParaRPr sz="900" dirty="0">
              <a:solidFill>
                <a:srgbClr val="808084"/>
              </a:solidFill>
            </a:endParaRPr>
          </a:p>
        </p:txBody>
      </p:sp>
      <p:pic>
        <p:nvPicPr>
          <p:cNvPr id="50" name="Picture 49"/>
          <p:cNvPicPr>
            <a:picLocks noChangeAspect="1"/>
          </p:cNvPicPr>
          <p:nvPr/>
        </p:nvPicPr>
        <p:blipFill>
          <a:blip r:embed="rId38" cstate="email">
            <a:extLst>
              <a:ext uri="{28A0092B-C50C-407E-A947-70E740481C1C}">
                <a14:useLocalDpi xmlns:a14="http://schemas.microsoft.com/office/drawing/2010/main"/>
              </a:ext>
            </a:extLst>
          </a:blip>
          <a:stretch>
            <a:fillRect/>
          </a:stretch>
        </p:blipFill>
        <p:spPr bwMode="black">
          <a:xfrm>
            <a:off x="1157084" y="6383806"/>
            <a:ext cx="3925293" cy="319700"/>
          </a:xfrm>
          <a:prstGeom prst="rect">
            <a:avLst/>
          </a:prstGeom>
        </p:spPr>
      </p:pic>
    </p:spTree>
    <p:extLst>
      <p:ext uri="{BB962C8B-B14F-4D97-AF65-F5344CB8AC3E}">
        <p14:creationId xmlns:p14="http://schemas.microsoft.com/office/powerpoint/2010/main" val="1930119509"/>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 id="2147483882" r:id="rId23"/>
    <p:sldLayoutId id="2147483883" r:id="rId24"/>
    <p:sldLayoutId id="2147483884" r:id="rId25"/>
    <p:sldLayoutId id="2147483885" r:id="rId26"/>
    <p:sldLayoutId id="2147483886" r:id="rId27"/>
    <p:sldLayoutId id="2147483887" r:id="rId28"/>
    <p:sldLayoutId id="2147483888" r:id="rId29"/>
    <p:sldLayoutId id="2147483889" r:id="rId30"/>
    <p:sldLayoutId id="2147483890" r:id="rId31"/>
    <p:sldLayoutId id="2147483891" r:id="rId32"/>
    <p:sldLayoutId id="2147483892" r:id="rId33"/>
    <p:sldLayoutId id="2147483893" r:id="rId34"/>
    <p:sldLayoutId id="2147483894" r:id="rId35"/>
    <p:sldLayoutId id="2147483895"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342900" rtl="0" eaLnBrk="1" latinLnBrk="0" hangingPunct="1">
        <a:lnSpc>
          <a:spcPct val="90000"/>
        </a:lnSpc>
        <a:spcBef>
          <a:spcPct val="0"/>
        </a:spcBef>
        <a:buNone/>
        <a:defRPr lang="en-US" sz="2100" b="1" kern="1200" dirty="0">
          <a:solidFill>
            <a:schemeClr val="tx2"/>
          </a:solidFill>
          <a:latin typeface="Arial" pitchFamily="34" charset="0"/>
          <a:ea typeface="+mn-ea"/>
          <a:cs typeface="Arial" pitchFamily="34" charset="0"/>
        </a:defRPr>
      </a:lvl1pPr>
    </p:titleStyle>
    <p:bodyStyle>
      <a:lvl1pPr marL="215504" indent="-215504" algn="l" defTabSz="342900" rtl="0" eaLnBrk="1" latinLnBrk="0" hangingPunct="1">
        <a:lnSpc>
          <a:spcPct val="90000"/>
        </a:lnSpc>
        <a:spcBef>
          <a:spcPts val="900"/>
        </a:spcBef>
        <a:spcAft>
          <a:spcPts val="0"/>
        </a:spcAft>
        <a:buClr>
          <a:schemeClr val="accent3"/>
        </a:buClr>
        <a:buSzPct val="100000"/>
        <a:buFont typeface="Arial" panose="020B0604020202020204" pitchFamily="34" charset="0"/>
        <a:buChar char="•"/>
        <a:defRPr lang="ga-IE" sz="1800" b="0" kern="1200" dirty="0" smtClean="0">
          <a:solidFill>
            <a:schemeClr val="tx2"/>
          </a:solidFill>
          <a:latin typeface="Arial" pitchFamily="34" charset="0"/>
          <a:ea typeface="+mn-ea"/>
          <a:cs typeface="Arial" pitchFamily="34" charset="0"/>
        </a:defRPr>
      </a:lvl1pPr>
      <a:lvl2pPr marL="386954" indent="-171450" algn="l" defTabSz="342900" rtl="0" eaLnBrk="1" latinLnBrk="0" hangingPunct="1">
        <a:lnSpc>
          <a:spcPct val="90000"/>
        </a:lnSpc>
        <a:spcBef>
          <a:spcPts val="450"/>
        </a:spcBef>
        <a:spcAft>
          <a:spcPts val="0"/>
        </a:spcAft>
        <a:buClr>
          <a:schemeClr val="accent3"/>
        </a:buClr>
        <a:buSzPct val="100000"/>
        <a:buFont typeface="Arial" panose="020B0604020202020204" pitchFamily="34" charset="0"/>
        <a:buChar char="•"/>
        <a:defRPr lang="ga-IE" sz="1500" b="0" kern="1200" dirty="0" smtClean="0">
          <a:solidFill>
            <a:schemeClr val="tx2"/>
          </a:solidFill>
          <a:latin typeface="Arial" pitchFamily="34" charset="0"/>
          <a:ea typeface="+mn-ea"/>
          <a:cs typeface="Arial" pitchFamily="34" charset="0"/>
        </a:defRPr>
      </a:lvl2pPr>
      <a:lvl3pPr marL="514350" indent="-127397" algn="l" defTabSz="342900" rtl="0" eaLnBrk="1" latinLnBrk="0" hangingPunct="1">
        <a:lnSpc>
          <a:spcPct val="90000"/>
        </a:lnSpc>
        <a:spcBef>
          <a:spcPts val="450"/>
        </a:spcBef>
        <a:spcAft>
          <a:spcPts val="0"/>
        </a:spcAft>
        <a:buClr>
          <a:schemeClr val="accent3"/>
        </a:buClr>
        <a:buSzPct val="100000"/>
        <a:buFont typeface="Arial" panose="020B0604020202020204" pitchFamily="34" charset="0"/>
        <a:buChar char="•"/>
        <a:defRPr lang="ga-IE" sz="1350" b="0" kern="1200" dirty="0" smtClean="0">
          <a:solidFill>
            <a:schemeClr val="tx2"/>
          </a:solidFill>
          <a:latin typeface="Arial" pitchFamily="34" charset="0"/>
          <a:ea typeface="+mn-ea"/>
          <a:cs typeface="Arial" pitchFamily="34" charset="0"/>
        </a:defRPr>
      </a:lvl3pPr>
      <a:lvl4pPr marL="686991" indent="-173831" algn="l" defTabSz="342900" rtl="0" eaLnBrk="1" latinLnBrk="0" hangingPunct="1">
        <a:spcBef>
          <a:spcPct val="20000"/>
        </a:spcBef>
        <a:buClr>
          <a:schemeClr val="accent2"/>
        </a:buClr>
        <a:buSzPct val="85000"/>
        <a:buFont typeface="Arial" pitchFamily="34" charset="0"/>
        <a:buChar char="●"/>
        <a:defRPr lang="ga-IE" sz="1200" b="0" kern="1200" dirty="0" smtClean="0">
          <a:solidFill>
            <a:schemeClr val="tx2"/>
          </a:solidFill>
          <a:latin typeface="Arial" pitchFamily="34" charset="0"/>
          <a:ea typeface="+mn-ea"/>
          <a:cs typeface="Arial" pitchFamily="34" charset="0"/>
        </a:defRPr>
      </a:lvl4pPr>
      <a:lvl5pPr marL="858441" indent="-172641" algn="l" defTabSz="342900" rtl="0" eaLnBrk="1" latinLnBrk="0" hangingPunct="1">
        <a:spcBef>
          <a:spcPct val="20000"/>
        </a:spcBef>
        <a:buClr>
          <a:schemeClr val="accent2"/>
        </a:buClr>
        <a:buSzPct val="85000"/>
        <a:buFont typeface="Arial" pitchFamily="34" charset="0"/>
        <a:buChar char="●"/>
        <a:defRPr lang="en-US" sz="1050" b="0" kern="1200" dirty="0">
          <a:solidFill>
            <a:schemeClr val="tx2"/>
          </a:solidFill>
          <a:latin typeface="Arial" pitchFamily="34" charset="0"/>
          <a:ea typeface="+mn-ea"/>
          <a:cs typeface="Arial"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F26B43"/>
          </p15:clr>
        </p15:guide>
        <p15:guide id="2" orient="horz" pos="2160">
          <p15:clr>
            <a:srgbClr val="F26B43"/>
          </p15:clr>
        </p15:guide>
        <p15:guide id="3" orient="horz" pos="192">
          <p15:clr>
            <a:srgbClr val="F26B43"/>
          </p15:clr>
        </p15:guide>
        <p15:guide id="4" orient="horz" pos="799">
          <p15:clr>
            <a:srgbClr val="F26B43"/>
          </p15:clr>
        </p15:guide>
        <p15:guide id="5" pos="5472">
          <p15:clr>
            <a:srgbClr val="F26B43"/>
          </p15:clr>
        </p15:guide>
        <p15:guide id="6" orient="horz" pos="376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04801"/>
            <a:ext cx="10972800" cy="751109"/>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09601" y="1268413"/>
            <a:ext cx="10972799" cy="471328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0" name="TextBox 9"/>
          <p:cNvSpPr txBox="1"/>
          <p:nvPr userDrawn="1"/>
        </p:nvSpPr>
        <p:spPr>
          <a:xfrm>
            <a:off x="5727369" y="6426337"/>
            <a:ext cx="3581400" cy="307777"/>
          </a:xfrm>
          <a:prstGeom prst="rect">
            <a:avLst/>
          </a:prstGeom>
          <a:noFill/>
        </p:spPr>
        <p:txBody>
          <a:bodyPr wrap="none" anchor="b">
            <a:spAutoFit/>
          </a:bodyPr>
          <a:lstStyle/>
          <a:p>
            <a:pPr defTabSz="914363">
              <a:tabLst>
                <a:tab pos="2577600" algn="l"/>
              </a:tabLst>
              <a:defRPr/>
            </a:pPr>
            <a:r>
              <a:rPr lang="en-US" sz="700">
                <a:solidFill>
                  <a:srgbClr val="808084"/>
                </a:solidFill>
                <a:cs typeface="Arial" pitchFamily="34" charset="0"/>
              </a:rPr>
              <a:t>Information Security Level 1 – Confidential</a:t>
            </a:r>
          </a:p>
          <a:p>
            <a:pPr defTabSz="914363">
              <a:tabLst>
                <a:tab pos="2577600" algn="l"/>
              </a:tabLst>
              <a:defRPr/>
            </a:pPr>
            <a:r>
              <a:rPr lang="en-US" sz="700">
                <a:solidFill>
                  <a:srgbClr val="808084"/>
                </a:solidFill>
                <a:cs typeface="Arial" pitchFamily="34" charset="0"/>
              </a:rPr>
              <a:t>© 2015 – Proprietary and Confidential Information of Amdocs</a:t>
            </a:r>
            <a:endParaRPr lang="en-US" sz="700" dirty="0">
              <a:solidFill>
                <a:srgbClr val="808084"/>
              </a:solidFill>
              <a:cs typeface="Arial" pitchFamily="34" charset="0"/>
            </a:endParaRPr>
          </a:p>
        </p:txBody>
      </p:sp>
      <p:sp>
        <p:nvSpPr>
          <p:cNvPr id="11" name="Slide Number Placeholder 4"/>
          <p:cNvSpPr txBox="1">
            <a:spLocks/>
          </p:cNvSpPr>
          <p:nvPr userDrawn="1"/>
        </p:nvSpPr>
        <p:spPr bwMode="white">
          <a:xfrm>
            <a:off x="329183" y="6503138"/>
            <a:ext cx="719895" cy="276999"/>
          </a:xfrm>
          <a:prstGeom prst="rect">
            <a:avLst/>
          </a:prstGeom>
          <a:noFill/>
        </p:spPr>
        <p:txBody>
          <a:bodyPr wrap="square" anchor="ctr" anchorCtr="0">
            <a:spAutoFit/>
          </a:bodyPr>
          <a:lstStyle>
            <a:defPPr>
              <a:defRPr lang="en-US"/>
            </a:defPPr>
            <a:lvl1pPr marL="0" algn="l" defTabSz="457200" rtl="0" eaLnBrk="1" latinLnBrk="0" hangingPunct="1">
              <a:defRPr lang="en-US" sz="1200" b="1" kern="1200" smtClean="0">
                <a:solidFill>
                  <a:schemeClr val="bg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312ADAA-ABC8-4CC2-84D6-F52FAA46FABC}" type="slidenum">
              <a:rPr sz="1200">
                <a:solidFill>
                  <a:srgbClr val="808084"/>
                </a:solidFill>
              </a:rPr>
              <a:pPr/>
              <a:t>‹#›</a:t>
            </a:fld>
            <a:endParaRPr sz="1200" dirty="0">
              <a:solidFill>
                <a:srgbClr val="808084"/>
              </a:solidFill>
            </a:endParaRPr>
          </a:p>
        </p:txBody>
      </p:sp>
      <p:pic>
        <p:nvPicPr>
          <p:cNvPr id="50" name="Picture 49"/>
          <p:cNvPicPr>
            <a:picLocks noChangeAspect="1"/>
          </p:cNvPicPr>
          <p:nvPr userDrawn="1"/>
        </p:nvPicPr>
        <p:blipFill>
          <a:blip r:embed="rId16"/>
          <a:stretch>
            <a:fillRect/>
          </a:stretch>
        </p:blipFill>
        <p:spPr bwMode="black">
          <a:xfrm>
            <a:off x="1157083" y="6383806"/>
            <a:ext cx="3925293" cy="319700"/>
          </a:xfrm>
          <a:prstGeom prst="rect">
            <a:avLst/>
          </a:prstGeom>
        </p:spPr>
      </p:pic>
    </p:spTree>
    <p:extLst>
      <p:ext uri="{BB962C8B-B14F-4D97-AF65-F5344CB8AC3E}">
        <p14:creationId xmlns:p14="http://schemas.microsoft.com/office/powerpoint/2010/main" val="4088997041"/>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457200" rtl="0" eaLnBrk="1" latinLnBrk="0" hangingPunct="1">
        <a:lnSpc>
          <a:spcPct val="90000"/>
        </a:lnSpc>
        <a:spcBef>
          <a:spcPct val="0"/>
        </a:spcBef>
        <a:buNone/>
        <a:defRPr lang="en-US" sz="2800" b="1" kern="1200" dirty="0">
          <a:solidFill>
            <a:schemeClr val="tx2"/>
          </a:solidFill>
          <a:latin typeface="Arial" pitchFamily="34" charset="0"/>
          <a:ea typeface="+mn-ea"/>
          <a:cs typeface="Arial" pitchFamily="34" charset="0"/>
        </a:defRPr>
      </a:lvl1pPr>
    </p:titleStyle>
    <p:bodyStyle>
      <a:lvl1pPr marL="287338" indent="-287338" algn="l" defTabSz="457200" rtl="0" eaLnBrk="1" latinLnBrk="0" hangingPunct="1">
        <a:lnSpc>
          <a:spcPct val="90000"/>
        </a:lnSpc>
        <a:spcBef>
          <a:spcPts val="1200"/>
        </a:spcBef>
        <a:spcAft>
          <a:spcPts val="0"/>
        </a:spcAft>
        <a:buClr>
          <a:schemeClr val="accent3"/>
        </a:buClr>
        <a:buSzPct val="100000"/>
        <a:buFont typeface="Arial" panose="020B0604020202020204" pitchFamily="34" charset="0"/>
        <a:buChar char="•"/>
        <a:defRPr lang="ga-IE" sz="2400" b="0" kern="1200" dirty="0" smtClean="0">
          <a:solidFill>
            <a:schemeClr val="tx2"/>
          </a:solidFill>
          <a:latin typeface="Arial" pitchFamily="34" charset="0"/>
          <a:ea typeface="+mn-ea"/>
          <a:cs typeface="Arial" pitchFamily="34" charset="0"/>
        </a:defRPr>
      </a:lvl1pPr>
      <a:lvl2pPr marL="515938" indent="-228600" algn="l" defTabSz="457200" rtl="0" eaLnBrk="1" latinLnBrk="0" hangingPunct="1">
        <a:lnSpc>
          <a:spcPct val="90000"/>
        </a:lnSpc>
        <a:spcBef>
          <a:spcPts val="600"/>
        </a:spcBef>
        <a:spcAft>
          <a:spcPts val="0"/>
        </a:spcAft>
        <a:buClr>
          <a:schemeClr val="accent3"/>
        </a:buClr>
        <a:buSzPct val="100000"/>
        <a:buFont typeface="Arial" panose="020B0604020202020204" pitchFamily="34" charset="0"/>
        <a:buChar char="•"/>
        <a:defRPr lang="ga-IE" sz="2000" b="0" kern="1200" dirty="0" smtClean="0">
          <a:solidFill>
            <a:schemeClr val="tx2"/>
          </a:solidFill>
          <a:latin typeface="Arial" pitchFamily="34" charset="0"/>
          <a:ea typeface="+mn-ea"/>
          <a:cs typeface="Arial" pitchFamily="34" charset="0"/>
        </a:defRPr>
      </a:lvl2pPr>
      <a:lvl3pPr marL="685800" indent="-169863" algn="l" defTabSz="457200" rtl="0" eaLnBrk="1" latinLnBrk="0" hangingPunct="1">
        <a:lnSpc>
          <a:spcPct val="90000"/>
        </a:lnSpc>
        <a:spcBef>
          <a:spcPts val="600"/>
        </a:spcBef>
        <a:spcAft>
          <a:spcPts val="0"/>
        </a:spcAft>
        <a:buClr>
          <a:schemeClr val="accent3"/>
        </a:buClr>
        <a:buSzPct val="100000"/>
        <a:buFont typeface="Arial" panose="020B0604020202020204" pitchFamily="34" charset="0"/>
        <a:buChar char="•"/>
        <a:defRPr lang="ga-IE" sz="1800" b="0" kern="1200" dirty="0" smtClean="0">
          <a:solidFill>
            <a:schemeClr val="tx2"/>
          </a:solidFill>
          <a:latin typeface="Arial" pitchFamily="34" charset="0"/>
          <a:ea typeface="+mn-ea"/>
          <a:cs typeface="Arial" pitchFamily="34" charset="0"/>
        </a:defRPr>
      </a:lvl3pPr>
      <a:lvl4pPr marL="915988" indent="-231775" algn="l" defTabSz="457200" rtl="0" eaLnBrk="1" latinLnBrk="0" hangingPunct="1">
        <a:spcBef>
          <a:spcPct val="20000"/>
        </a:spcBef>
        <a:buClr>
          <a:schemeClr val="accent2"/>
        </a:buClr>
        <a:buSzPct val="85000"/>
        <a:buFont typeface="Arial" pitchFamily="34" charset="0"/>
        <a:buChar char="●"/>
        <a:defRPr lang="ga-IE" sz="1600" b="0" kern="1200" dirty="0" smtClean="0">
          <a:solidFill>
            <a:schemeClr val="tx2"/>
          </a:solidFill>
          <a:latin typeface="Arial" pitchFamily="34" charset="0"/>
          <a:ea typeface="+mn-ea"/>
          <a:cs typeface="Arial" pitchFamily="34" charset="0"/>
        </a:defRPr>
      </a:lvl4pPr>
      <a:lvl5pPr marL="1144588" indent="-230188" algn="l" defTabSz="457200" rtl="0" eaLnBrk="1" latinLnBrk="0" hangingPunct="1">
        <a:spcBef>
          <a:spcPct val="20000"/>
        </a:spcBef>
        <a:buClr>
          <a:schemeClr val="accent2"/>
        </a:buClr>
        <a:buSzPct val="85000"/>
        <a:buFont typeface="Arial" pitchFamily="34" charset="0"/>
        <a:buChar char="●"/>
        <a:defRPr lang="en-US" sz="1400" b="0" kern="1200" dirty="0">
          <a:solidFill>
            <a:schemeClr val="tx2"/>
          </a:solidFill>
          <a:latin typeface="Arial" pitchFamily="34" charset="0"/>
          <a:ea typeface="+mn-ea"/>
          <a:cs typeface="Arial"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F26B43"/>
          </p15:clr>
        </p15:guide>
        <p15:guide id="2" orient="horz" pos="2160">
          <p15:clr>
            <a:srgbClr val="F26B43"/>
          </p15:clr>
        </p15:guide>
        <p15:guide id="3" orient="horz" pos="192">
          <p15:clr>
            <a:srgbClr val="F26B43"/>
          </p15:clr>
        </p15:guide>
        <p15:guide id="4" orient="horz" pos="799">
          <p15:clr>
            <a:srgbClr val="F26B43"/>
          </p15:clr>
        </p15:guide>
        <p15:guide id="5" pos="5472">
          <p15:clr>
            <a:srgbClr val="F26B43"/>
          </p15:clr>
        </p15:guide>
        <p15:guide id="6" orient="horz" pos="376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0"/>
            <a:ext cx="10515600" cy="5492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200" y="641461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000000">
                  <a:tint val="75000"/>
                </a:srgbClr>
              </a:solidFill>
            </a:endParaRPr>
          </a:p>
        </p:txBody>
      </p:sp>
      <p:sp>
        <p:nvSpPr>
          <p:cNvPr id="5" name="Footer Placeholder 4"/>
          <p:cNvSpPr>
            <a:spLocks noGrp="1"/>
          </p:cNvSpPr>
          <p:nvPr>
            <p:ph type="ftr" sz="quarter" idx="3"/>
          </p:nvPr>
        </p:nvSpPr>
        <p:spPr>
          <a:xfrm>
            <a:off x="4267200" y="641667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srgbClr val="000000">
                  <a:tint val="75000"/>
                </a:srgbClr>
              </a:solidFill>
            </a:endParaRPr>
          </a:p>
        </p:txBody>
      </p:sp>
      <p:sp>
        <p:nvSpPr>
          <p:cNvPr id="6" name="Slide Number Placeholder 5"/>
          <p:cNvSpPr>
            <a:spLocks noGrp="1"/>
          </p:cNvSpPr>
          <p:nvPr>
            <p:ph type="sldNum" sz="quarter" idx="4"/>
          </p:nvPr>
        </p:nvSpPr>
        <p:spPr>
          <a:xfrm>
            <a:off x="9372600" y="6416675"/>
            <a:ext cx="274320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fld id="{B4F7E051-7421-A746-AE79-BACEAE346C44}"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934215872"/>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80" r:id="rId3"/>
  </p:sldLayoutIdLst>
  <p:hf hdr="0" ftr="0" dt="0"/>
  <p:txStyles>
    <p:titleStyle>
      <a:lvl1pPr algn="l" defTabSz="914400" rtl="0" eaLnBrk="1" latinLnBrk="0" hangingPunct="1">
        <a:lnSpc>
          <a:spcPct val="90000"/>
        </a:lnSpc>
        <a:spcBef>
          <a:spcPct val="0"/>
        </a:spcBef>
        <a:buNone/>
        <a:defRPr sz="3200" kern="1200">
          <a:solidFill>
            <a:srgbClr val="3F51B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52400"/>
            <a:ext cx="10515600" cy="5492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200" y="641461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000000">
                  <a:tint val="75000"/>
                </a:srgbClr>
              </a:solidFill>
            </a:endParaRPr>
          </a:p>
        </p:txBody>
      </p:sp>
      <p:sp>
        <p:nvSpPr>
          <p:cNvPr id="5" name="Footer Placeholder 4"/>
          <p:cNvSpPr>
            <a:spLocks noGrp="1"/>
          </p:cNvSpPr>
          <p:nvPr>
            <p:ph type="ftr" sz="quarter" idx="3"/>
          </p:nvPr>
        </p:nvSpPr>
        <p:spPr>
          <a:xfrm>
            <a:off x="4267200" y="641667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srgbClr val="000000">
                  <a:tint val="75000"/>
                </a:srgbClr>
              </a:solidFill>
            </a:endParaRPr>
          </a:p>
        </p:txBody>
      </p:sp>
      <p:sp>
        <p:nvSpPr>
          <p:cNvPr id="6" name="Slide Number Placeholder 5"/>
          <p:cNvSpPr>
            <a:spLocks noGrp="1"/>
          </p:cNvSpPr>
          <p:nvPr>
            <p:ph type="sldNum" sz="quarter" idx="4"/>
          </p:nvPr>
        </p:nvSpPr>
        <p:spPr>
          <a:xfrm>
            <a:off x="9372600" y="6416675"/>
            <a:ext cx="2743200" cy="365125"/>
          </a:xfrm>
          <a:prstGeom prst="rect">
            <a:avLst/>
          </a:prstGeom>
        </p:spPr>
        <p:txBody>
          <a:bodyPr vert="horz" lIns="91440" tIns="45720" rIns="91440" bIns="45720" rtlCol="0" anchor="ctr"/>
          <a:lstStyle>
            <a:lvl1pPr algn="r">
              <a:defRPr sz="1200">
                <a:solidFill>
                  <a:schemeClr val="bg1">
                    <a:lumMod val="50000"/>
                  </a:schemeClr>
                </a:solidFill>
              </a:defRPr>
            </a:lvl1pPr>
          </a:lstStyle>
          <a:p>
            <a:fld id="{B4F7E051-7421-A746-AE79-BACEAE346C44}"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p14="http://schemas.microsoft.com/office/powerpoint/2010/main" val="291422475"/>
      </p:ext>
    </p:extLst>
  </p:cSld>
  <p:clrMap bg1="lt1" tx1="dk1" bg2="lt2" tx2="dk2" accent1="accent1" accent2="accent2" accent3="accent3" accent4="accent4" accent5="accent5" accent6="accent6" hlink="hlink" folHlink="folHlink"/>
  <p:sldLayoutIdLst>
    <p:sldLayoutId id="2147483978" r:id="rId1"/>
    <p:sldLayoutId id="2147483979" r:id="rId2"/>
  </p:sldLayoutIdLst>
  <p:hf hdr="0" ftr="0" dt="0"/>
  <p:txStyles>
    <p:titleStyle>
      <a:lvl1pPr algn="l" defTabSz="914400" rtl="0" eaLnBrk="1" latinLnBrk="0" hangingPunct="1">
        <a:lnSpc>
          <a:spcPct val="90000"/>
        </a:lnSpc>
        <a:spcBef>
          <a:spcPct val="0"/>
        </a:spcBef>
        <a:buNone/>
        <a:defRPr sz="3200" kern="1200">
          <a:solidFill>
            <a:srgbClr val="3F51B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תמונה 6" descr="content-slide.jp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368300" y="0"/>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GB"/>
          </a:p>
        </p:txBody>
      </p:sp>
      <p:sp>
        <p:nvSpPr>
          <p:cNvPr id="1028"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3"/>
          </p:nvPr>
        </p:nvSpPr>
        <p:spPr>
          <a:xfrm>
            <a:off x="575734" y="6588126"/>
            <a:ext cx="69469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800">
                <a:solidFill>
                  <a:srgbClr val="898989"/>
                </a:solidFill>
                <a:latin typeface="Calibri" pitchFamily="34" charset="0"/>
                <a:cs typeface="Calibri" pitchFamily="34" charset="0"/>
              </a:defRPr>
            </a:lvl1pPr>
          </a:lstStyle>
          <a:p>
            <a:pPr>
              <a:defRPr/>
            </a:pPr>
            <a:r>
              <a:rPr lang="en-US" dirty="0"/>
              <a:t>© ETSI 2016. All rights reserved</a:t>
            </a:r>
          </a:p>
        </p:txBody>
      </p:sp>
      <p:sp>
        <p:nvSpPr>
          <p:cNvPr id="6" name="Slide Number Placeholder 5"/>
          <p:cNvSpPr>
            <a:spLocks noGrp="1"/>
          </p:cNvSpPr>
          <p:nvPr>
            <p:ph type="sldNum" sz="quarter" idx="4"/>
          </p:nvPr>
        </p:nvSpPr>
        <p:spPr>
          <a:xfrm>
            <a:off x="-127000" y="6588126"/>
            <a:ext cx="5080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EB4E3"/>
                </a:solidFill>
              </a:defRPr>
            </a:lvl1pPr>
          </a:lstStyle>
          <a:p>
            <a:pPr>
              <a:defRPr/>
            </a:pPr>
            <a:fld id="{08C686B7-8507-4B46-A4D3-6D474B6BB2D3}" type="slidenum">
              <a:rPr lang="en-GB"/>
              <a:pPr>
                <a:defRPr/>
              </a:pPr>
              <a:t>‹#›</a:t>
            </a:fld>
            <a:endParaRPr lang="en-GB"/>
          </a:p>
        </p:txBody>
      </p:sp>
    </p:spTree>
    <p:extLst>
      <p:ext uri="{BB962C8B-B14F-4D97-AF65-F5344CB8AC3E}">
        <p14:creationId xmlns:p14="http://schemas.microsoft.com/office/powerpoint/2010/main" val="1948328863"/>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 id="2147483993" r:id="rId12"/>
    <p:sldLayoutId id="2147483994" r:id="rId13"/>
    <p:sldLayoutId id="2147483995" r:id="rId14"/>
    <p:sldLayoutId id="2147483996" r:id="rId15"/>
  </p:sldLayoutIdLst>
  <p:transition>
    <p:wipe dir="r"/>
  </p:transition>
  <p:hf hdr="0" dt="0"/>
  <p:txStyles>
    <p:titleStyle>
      <a:lvl1pPr algn="l" rtl="0" eaLnBrk="1" fontAlgn="base" hangingPunct="1">
        <a:spcBef>
          <a:spcPct val="0"/>
        </a:spcBef>
        <a:spcAft>
          <a:spcPct val="0"/>
        </a:spcAft>
        <a:defRPr sz="2800" b="1" kern="1200">
          <a:solidFill>
            <a:schemeClr val="tx2"/>
          </a:solidFill>
          <a:latin typeface="Calibri" pitchFamily="34" charset="0"/>
          <a:ea typeface="+mj-ea"/>
          <a:cs typeface="+mj-cs"/>
        </a:defRPr>
      </a:lvl1pPr>
      <a:lvl2pPr algn="l" rtl="0" eaLnBrk="1" fontAlgn="base" hangingPunct="1">
        <a:spcBef>
          <a:spcPct val="0"/>
        </a:spcBef>
        <a:spcAft>
          <a:spcPct val="0"/>
        </a:spcAft>
        <a:defRPr sz="2800" b="1">
          <a:solidFill>
            <a:schemeClr val="tx2"/>
          </a:solidFill>
          <a:latin typeface="Calibri" pitchFamily="34" charset="0"/>
        </a:defRPr>
      </a:lvl2pPr>
      <a:lvl3pPr algn="l" rtl="0" eaLnBrk="1" fontAlgn="base" hangingPunct="1">
        <a:spcBef>
          <a:spcPct val="0"/>
        </a:spcBef>
        <a:spcAft>
          <a:spcPct val="0"/>
        </a:spcAft>
        <a:defRPr sz="2800" b="1">
          <a:solidFill>
            <a:schemeClr val="tx2"/>
          </a:solidFill>
          <a:latin typeface="Calibri" pitchFamily="34" charset="0"/>
        </a:defRPr>
      </a:lvl3pPr>
      <a:lvl4pPr algn="l" rtl="0" eaLnBrk="1" fontAlgn="base" hangingPunct="1">
        <a:spcBef>
          <a:spcPct val="0"/>
        </a:spcBef>
        <a:spcAft>
          <a:spcPct val="0"/>
        </a:spcAft>
        <a:defRPr sz="2800" b="1">
          <a:solidFill>
            <a:schemeClr val="tx2"/>
          </a:solidFill>
          <a:latin typeface="Calibri" pitchFamily="34" charset="0"/>
        </a:defRPr>
      </a:lvl4pPr>
      <a:lvl5pPr algn="l" rtl="0" eaLnBrk="1" fontAlgn="base" hangingPunct="1">
        <a:spcBef>
          <a:spcPct val="0"/>
        </a:spcBef>
        <a:spcAft>
          <a:spcPct val="0"/>
        </a:spcAft>
        <a:defRPr sz="2800" b="1">
          <a:solidFill>
            <a:schemeClr val="tx2"/>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SzPct val="90000"/>
        <a:buBlip>
          <a:blip r:embed="rId18"/>
        </a:buBlip>
        <a:defRPr sz="2400" kern="1200">
          <a:solidFill>
            <a:srgbClr val="404040"/>
          </a:solidFill>
          <a:latin typeface="Calibri" pitchFamily="34" charset="0"/>
          <a:ea typeface="+mn-ea"/>
          <a:cs typeface="+mn-cs"/>
        </a:defRPr>
      </a:lvl1pPr>
      <a:lvl2pPr marL="742950" indent="-285750" algn="l" rtl="0" eaLnBrk="1" fontAlgn="base" hangingPunct="1">
        <a:spcBef>
          <a:spcPct val="20000"/>
        </a:spcBef>
        <a:spcAft>
          <a:spcPct val="0"/>
        </a:spcAft>
        <a:buClr>
          <a:schemeClr val="tx2"/>
        </a:buClr>
        <a:buSzPct val="120000"/>
        <a:buFont typeface="Arial" panose="020B0604020202020204" pitchFamily="34" charset="0"/>
        <a:buChar char="•"/>
        <a:defRPr sz="2000" kern="1200">
          <a:solidFill>
            <a:srgbClr val="404040"/>
          </a:solidFill>
          <a:latin typeface="Calibri" pitchFamily="34" charset="0"/>
          <a:ea typeface="+mn-ea"/>
          <a:cs typeface="+mn-cs"/>
        </a:defRPr>
      </a:lvl2pPr>
      <a:lvl3pPr marL="1143000" indent="-228600" algn="l" rtl="0" eaLnBrk="1" fontAlgn="base" hangingPunct="1">
        <a:spcBef>
          <a:spcPct val="20000"/>
        </a:spcBef>
        <a:spcAft>
          <a:spcPct val="0"/>
        </a:spcAft>
        <a:buClr>
          <a:schemeClr val="tx2"/>
        </a:buClr>
        <a:buSzPct val="120000"/>
        <a:buFont typeface="Arial" panose="020B0604020202020204" pitchFamily="34" charset="0"/>
        <a:buChar char="•"/>
        <a:defRPr sz="1600" kern="1200">
          <a:solidFill>
            <a:srgbClr val="404040"/>
          </a:solidFill>
          <a:latin typeface="Calibri" pitchFamily="34" charset="0"/>
          <a:ea typeface="+mn-ea"/>
          <a:cs typeface="+mn-cs"/>
        </a:defRPr>
      </a:lvl3pPr>
      <a:lvl4pPr marL="1600200" indent="-228600" algn="l" rtl="0" eaLnBrk="1" fontAlgn="base" hangingPunct="1">
        <a:spcBef>
          <a:spcPct val="20000"/>
        </a:spcBef>
        <a:spcAft>
          <a:spcPct val="0"/>
        </a:spcAft>
        <a:buClr>
          <a:schemeClr val="tx2"/>
        </a:buClr>
        <a:buSzPct val="120000"/>
        <a:buFont typeface="Arial" panose="020B0604020202020204" pitchFamily="34" charset="0"/>
        <a:buChar char="•"/>
        <a:defRPr sz="1600" kern="1200">
          <a:solidFill>
            <a:srgbClr val="404040"/>
          </a:solidFill>
          <a:latin typeface="Calibri" pitchFamily="34" charset="0"/>
          <a:ea typeface="+mn-ea"/>
          <a:cs typeface="+mn-cs"/>
        </a:defRPr>
      </a:lvl4pPr>
      <a:lvl5pPr marL="2057400" indent="-228600" algn="l" rtl="0" eaLnBrk="1" fontAlgn="base" hangingPunct="1">
        <a:spcBef>
          <a:spcPct val="20000"/>
        </a:spcBef>
        <a:spcAft>
          <a:spcPct val="0"/>
        </a:spcAft>
        <a:buClr>
          <a:schemeClr val="tx2"/>
        </a:buClr>
        <a:buSzPct val="120000"/>
        <a:buFont typeface="Arial" panose="020B0604020202020204" pitchFamily="34" charset="0"/>
        <a:buChar char="•"/>
        <a:defRPr sz="1600" kern="1200">
          <a:solidFill>
            <a:srgbClr val="404040"/>
          </a:solidFill>
          <a:latin typeface="Calibri"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118.xml"/><Relationship Id="rId4" Type="http://schemas.openxmlformats.org/officeDocument/2006/relationships/image" Target="../media/image73.jpeg"/></Relationships>
</file>

<file path=ppt/slides/_rels/slide1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15.xml"/></Relationships>
</file>

<file path=ppt/slides/_rels/slide1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15.xml"/></Relationships>
</file>

<file path=ppt/slides/_rels/slide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115.xml"/><Relationship Id="rId4" Type="http://schemas.openxmlformats.org/officeDocument/2006/relationships/image" Target="../media/image73.jpeg"/></Relationships>
</file>

<file path=ppt/slides/_rels/slide14.xml.rels><?xml version="1.0" encoding="UTF-8" standalone="yes"?>
<Relationships xmlns="http://schemas.openxmlformats.org/package/2006/relationships"><Relationship Id="rId3" Type="http://schemas.openxmlformats.org/officeDocument/2006/relationships/hyperlink" Target="#TYPE_TOSCA_VERSION"/><Relationship Id="rId7" Type="http://schemas.openxmlformats.org/officeDocument/2006/relationships/image" Target="../media/image73.jpeg"/><Relationship Id="rId2" Type="http://schemas.openxmlformats.org/officeDocument/2006/relationships/hyperlink" Target="#TYPE_YAML_STRING"/><Relationship Id="rId1" Type="http://schemas.openxmlformats.org/officeDocument/2006/relationships/slideLayout" Target="../slideLayouts/slideLayout115.xml"/><Relationship Id="rId6" Type="http://schemas.openxmlformats.org/officeDocument/2006/relationships/hyperlink" Target="#DEFN_ELEMENT_ATTRIBUTE_DEFN"/><Relationship Id="rId5" Type="http://schemas.openxmlformats.org/officeDocument/2006/relationships/hyperlink" Target="#DEFN_ELEMENT_PROPERTY_DEFN"/><Relationship Id="rId4" Type="http://schemas.openxmlformats.org/officeDocument/2006/relationships/hyperlink" Target="#DEFN_ELEMENT_DESCRIPTION"/></Relationships>
</file>

<file path=ppt/slides/_rels/slide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115.xml"/><Relationship Id="rId4" Type="http://schemas.openxmlformats.org/officeDocument/2006/relationships/image" Target="../media/image73.jpeg"/></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115.xml"/><Relationship Id="rId4" Type="http://schemas.openxmlformats.org/officeDocument/2006/relationships/image" Target="../media/image73.jpeg"/></Relationships>
</file>

<file path=ppt/slides/_rels/slide1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xml"/><Relationship Id="rId1" Type="http://schemas.openxmlformats.org/officeDocument/2006/relationships/slideLayout" Target="../slideLayouts/slideLayout115.xml"/></Relationships>
</file>

<file path=ppt/slides/_rels/slide1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15.xml"/></Relationships>
</file>

<file path=ppt/slides/_rels/slide1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15.xml"/></Relationships>
</file>

<file path=ppt/slides/_rels/slide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3.xml"/><Relationship Id="rId5" Type="http://schemas.openxmlformats.org/officeDocument/2006/relationships/image" Target="../media/image66.png"/><Relationship Id="rId4" Type="http://schemas.openxmlformats.org/officeDocument/2006/relationships/image" Target="../media/image65.png"/></Relationships>
</file>

<file path=ppt/slides/_rels/slide2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8.xml"/><Relationship Id="rId1" Type="http://schemas.openxmlformats.org/officeDocument/2006/relationships/slideLayout" Target="../slideLayouts/slideLayout115.xml"/></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jpeg"/><Relationship Id="rId1" Type="http://schemas.openxmlformats.org/officeDocument/2006/relationships/slideLayout" Target="../slideLayouts/slideLayout116.xml"/></Relationships>
</file>

<file path=ppt/slides/_rels/slide2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www.etsi.org/deliver/etsi_gs/NFV-IFA/001_099/011/02.01.01_60/gs_nfv-ifa011v020101p.pdf" TargetMode="External"/><Relationship Id="rId2" Type="http://schemas.openxmlformats.org/officeDocument/2006/relationships/image" Target="../media/image76.png"/><Relationship Id="rId1" Type="http://schemas.openxmlformats.org/officeDocument/2006/relationships/slideLayout" Target="../slideLayouts/slideLayout23.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hyperlink" Target="https://wiki.onap.org/pages/viewpage.action?pageId=16004636"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jpeg"/><Relationship Id="rId3" Type="http://schemas.openxmlformats.org/officeDocument/2006/relationships/image" Target="../media/image79.jpe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89.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78.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28.xml.rels><?xml version="1.0" encoding="UTF-8" standalone="yes"?>
<Relationships xmlns="http://schemas.openxmlformats.org/package/2006/relationships"><Relationship Id="rId3" Type="http://schemas.openxmlformats.org/officeDocument/2006/relationships/hyperlink" Target="https://docbox.etsi.org/ISG/NFV/Open/Drafts/SOL001_TOSCA_desc/NFV-SOL001v060.zip" TargetMode="External"/><Relationship Id="rId2" Type="http://schemas.openxmlformats.org/officeDocument/2006/relationships/image" Target="../media/image93.png"/><Relationship Id="rId1" Type="http://schemas.openxmlformats.org/officeDocument/2006/relationships/slideLayout" Target="../slideLayouts/slideLayout120.xml"/></Relationships>
</file>

<file path=ppt/slides/_rels/slide2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0.xml"/></Relationships>
</file>

<file path=ppt/slides/_rels/slide3.xml.rels><?xml version="1.0" encoding="UTF-8" standalone="yes"?>
<Relationships xmlns="http://schemas.openxmlformats.org/package/2006/relationships"><Relationship Id="rId8" Type="http://schemas.openxmlformats.org/officeDocument/2006/relationships/image" Target="../media/image70.jpg"/><Relationship Id="rId3" Type="http://schemas.openxmlformats.org/officeDocument/2006/relationships/image" Target="../media/image68.png"/><Relationship Id="rId7"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3.xml"/><Relationship Id="rId6" Type="http://schemas.openxmlformats.org/officeDocument/2006/relationships/image" Target="../media/image63.png"/><Relationship Id="rId5" Type="http://schemas.openxmlformats.org/officeDocument/2006/relationships/image" Target="../media/image69.png"/><Relationship Id="rId4" Type="http://schemas.openxmlformats.org/officeDocument/2006/relationships/image" Target="../media/image64.png"/></Relationships>
</file>

<file path=ppt/slides/_rels/slide3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95.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96.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cid:image001.png@01D39035.F88C3140" TargetMode="External"/><Relationship Id="rId2" Type="http://schemas.openxmlformats.org/officeDocument/2006/relationships/image" Target="../media/image97.png"/><Relationship Id="rId1" Type="http://schemas.openxmlformats.org/officeDocument/2006/relationships/slideLayout" Target="../slideLayouts/slideLayout23.xml"/><Relationship Id="rId4" Type="http://schemas.openxmlformats.org/officeDocument/2006/relationships/image" Target="../media/image77.jpeg"/></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3.xml"/><Relationship Id="rId4" Type="http://schemas.openxmlformats.org/officeDocument/2006/relationships/image" Target="../media/image77.jpeg"/></Relationships>
</file>

<file path=ppt/slides/_rels/slide3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4.xml.rels><?xml version="1.0" encoding="UTF-8" standalone="yes"?>
<Relationships xmlns="http://schemas.openxmlformats.org/package/2006/relationships"><Relationship Id="rId8" Type="http://schemas.openxmlformats.org/officeDocument/2006/relationships/hyperlink" Target="http://www.etsi.org/deliver/etsi_gs/NFV-IFA/001_099/011/02.03.01_60/gs_nfv-ifa011v020301p.pdf" TargetMode="External"/><Relationship Id="rId3" Type="http://schemas.openxmlformats.org/officeDocument/2006/relationships/hyperlink" Target="http://docs.oasis-open.org/tosca/tosca-nfv/v1.0/csd04/tosca-nfv-v1.0-csd04.html" TargetMode="External"/><Relationship Id="rId7" Type="http://schemas.openxmlformats.org/officeDocument/2006/relationships/image" Target="../media/image66.png"/><Relationship Id="rId2" Type="http://schemas.openxmlformats.org/officeDocument/2006/relationships/hyperlink" Target="http://docs.oasis-open.org/tosca/TOSCA-Simple-Profile-YAML/v1.1/cs01/TOSCA-Simple-Profile-YAML-v1.1-cs01.html" TargetMode="External"/><Relationship Id="rId1" Type="http://schemas.openxmlformats.org/officeDocument/2006/relationships/slideLayout" Target="../slideLayouts/slideLayout23.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4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0.xml"/></Relationships>
</file>

<file path=ppt/slides/_rels/slide4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xml"/><Relationship Id="rId1" Type="http://schemas.openxmlformats.org/officeDocument/2006/relationships/slideLayout" Target="../slideLayouts/slideLayout115.xml"/></Relationships>
</file>

<file path=ppt/slides/_rels/slide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xml"/><Relationship Id="rId1" Type="http://schemas.openxmlformats.org/officeDocument/2006/relationships/slideLayout" Target="../slideLayouts/slideLayout115.xml"/></Relationships>
</file>

<file path=ppt/slides/_rels/slide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9906" y="2251045"/>
            <a:ext cx="7869649" cy="535531"/>
          </a:xfrm>
        </p:spPr>
        <p:txBody>
          <a:bodyPr/>
          <a:lstStyle/>
          <a:p>
            <a:r>
              <a:rPr lang="en-US" dirty="0"/>
              <a:t>TOSCA Modeling for NFV - Introduction</a:t>
            </a:r>
          </a:p>
        </p:txBody>
      </p:sp>
      <p:sp>
        <p:nvSpPr>
          <p:cNvPr id="3" name="TextBox 2"/>
          <p:cNvSpPr txBox="1"/>
          <p:nvPr/>
        </p:nvSpPr>
        <p:spPr>
          <a:xfrm>
            <a:off x="1733720" y="5396507"/>
            <a:ext cx="1223412" cy="369332"/>
          </a:xfrm>
          <a:prstGeom prst="rect">
            <a:avLst/>
          </a:prstGeom>
          <a:noFill/>
        </p:spPr>
        <p:txBody>
          <a:bodyPr wrap="none" rtlCol="0">
            <a:spAutoFit/>
          </a:bodyPr>
          <a:lstStyle/>
          <a:p>
            <a:r>
              <a:rPr lang="en-US" dirty="0">
                <a:solidFill>
                  <a:schemeClr val="tx2"/>
                </a:solidFill>
              </a:rPr>
              <a:t>April 2018</a:t>
            </a:r>
          </a:p>
        </p:txBody>
      </p:sp>
      <p:sp>
        <p:nvSpPr>
          <p:cNvPr id="5" name="TextBox 4"/>
          <p:cNvSpPr txBox="1"/>
          <p:nvPr/>
        </p:nvSpPr>
        <p:spPr>
          <a:xfrm>
            <a:off x="614861" y="4388968"/>
            <a:ext cx="5491760" cy="461665"/>
          </a:xfrm>
          <a:prstGeom prst="rect">
            <a:avLst/>
          </a:prstGeom>
          <a:noFill/>
        </p:spPr>
        <p:txBody>
          <a:bodyPr wrap="none" rtlCol="0">
            <a:spAutoFit/>
          </a:bodyPr>
          <a:lstStyle/>
          <a:p>
            <a:r>
              <a:rPr lang="en-US" sz="2400" dirty="0">
                <a:solidFill>
                  <a:schemeClr val="tx2"/>
                </a:solidFill>
              </a:rPr>
              <a:t>Technology Strategy &amp; Standardization</a:t>
            </a:r>
          </a:p>
        </p:txBody>
      </p:sp>
      <p:sp>
        <p:nvSpPr>
          <p:cNvPr id="6" name="TextBox 5"/>
          <p:cNvSpPr txBox="1"/>
          <p:nvPr/>
        </p:nvSpPr>
        <p:spPr>
          <a:xfrm>
            <a:off x="1190847" y="3842989"/>
            <a:ext cx="3175485" cy="461665"/>
          </a:xfrm>
          <a:prstGeom prst="rect">
            <a:avLst/>
          </a:prstGeom>
          <a:noFill/>
        </p:spPr>
        <p:txBody>
          <a:bodyPr wrap="none" rtlCol="0">
            <a:spAutoFit/>
          </a:bodyPr>
          <a:lstStyle/>
          <a:p>
            <a:r>
              <a:rPr lang="en-US" sz="2400" dirty="0">
                <a:solidFill>
                  <a:schemeClr val="accent4">
                    <a:lumMod val="75000"/>
                  </a:schemeClr>
                </a:solidFill>
              </a:rPr>
              <a:t>Andrei Kojukhov, PhD</a:t>
            </a:r>
          </a:p>
        </p:txBody>
      </p:sp>
    </p:spTree>
    <p:extLst>
      <p:ext uri="{BB962C8B-B14F-4D97-AF65-F5344CB8AC3E}">
        <p14:creationId xmlns:p14="http://schemas.microsoft.com/office/powerpoint/2010/main" val="140598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79" name="Shape 748"/>
          <p:cNvSpPr>
            <a:spLocks noChangeArrowheads="1"/>
          </p:cNvSpPr>
          <p:nvPr/>
        </p:nvSpPr>
        <p:spPr bwMode="auto">
          <a:xfrm>
            <a:off x="639835" y="1329627"/>
            <a:ext cx="2777750" cy="3397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00" tIns="60933" rIns="121900" bIns="60933"/>
          <a:lstStyle/>
          <a:p>
            <a:pPr>
              <a:buClr>
                <a:srgbClr val="5D2D7B"/>
              </a:buClr>
              <a:buSzPct val="25000"/>
              <a:buFont typeface="Calibri" charset="0"/>
              <a:buNone/>
            </a:pPr>
            <a:r>
              <a:rPr lang="en-US" altLang="zh-CN" sz="2200" b="1" dirty="0">
                <a:solidFill>
                  <a:srgbClr val="000000">
                    <a:lumMod val="95000"/>
                    <a:lumOff val="5000"/>
                  </a:srgbClr>
                </a:solidFill>
                <a:cs typeface="Calibri" charset="0"/>
                <a:sym typeface="Calibri" charset="0"/>
              </a:rPr>
              <a:t>TOSCA Service Template</a:t>
            </a:r>
          </a:p>
        </p:txBody>
      </p:sp>
      <p:grpSp>
        <p:nvGrpSpPr>
          <p:cNvPr id="25" name="Group 24"/>
          <p:cNvGrpSpPr/>
          <p:nvPr/>
        </p:nvGrpSpPr>
        <p:grpSpPr>
          <a:xfrm>
            <a:off x="1092525" y="1928228"/>
            <a:ext cx="2147640" cy="1643570"/>
            <a:chOff x="1142996" y="2148454"/>
            <a:chExt cx="2147640" cy="1643570"/>
          </a:xfrm>
        </p:grpSpPr>
        <p:sp>
          <p:nvSpPr>
            <p:cNvPr id="25678" name="Shape 747"/>
            <p:cNvSpPr>
              <a:spLocks noChangeArrowheads="1"/>
            </p:cNvSpPr>
            <p:nvPr/>
          </p:nvSpPr>
          <p:spPr bwMode="auto">
            <a:xfrm>
              <a:off x="1142996" y="2148454"/>
              <a:ext cx="2147640" cy="1643570"/>
            </a:xfrm>
            <a:prstGeom prst="roundRect">
              <a:avLst>
                <a:gd name="adj" fmla="val 7856"/>
              </a:avLst>
            </a:prstGeom>
            <a:solidFill>
              <a:srgbClr val="FFFFFF"/>
            </a:solidFill>
            <a:ln w="15875">
              <a:solidFill>
                <a:srgbClr val="000000"/>
              </a:solidFill>
              <a:prstDash val="dash"/>
              <a:round/>
              <a:headEnd/>
              <a:tailEnd/>
            </a:ln>
          </p:spPr>
          <p:txBody>
            <a:bodyPr wrap="none" lIns="0" tIns="0" rIns="0" bIns="0" anchor="ctr"/>
            <a:lstStyle/>
            <a:p>
              <a:pPr algn="ctr">
                <a:lnSpc>
                  <a:spcPct val="90000"/>
                </a:lnSpc>
                <a:buClr>
                  <a:srgbClr val="444445"/>
                </a:buClr>
                <a:buFont typeface="Arial" charset="0"/>
                <a:buNone/>
              </a:pPr>
              <a:endParaRPr lang="en-US" altLang="zh-CN" sz="1200" dirty="0">
                <a:solidFill>
                  <a:srgbClr val="000000"/>
                </a:solidFill>
                <a:cs typeface="Calibri" charset="0"/>
                <a:sym typeface="Calibri" charset="0"/>
              </a:endParaRPr>
            </a:p>
          </p:txBody>
        </p:sp>
        <p:grpSp>
          <p:nvGrpSpPr>
            <p:cNvPr id="25680" name="Shape 749"/>
            <p:cNvGrpSpPr>
              <a:grpSpLocks/>
            </p:cNvGrpSpPr>
            <p:nvPr/>
          </p:nvGrpSpPr>
          <p:grpSpPr bwMode="auto">
            <a:xfrm>
              <a:off x="1300773" y="2357032"/>
              <a:ext cx="1912484" cy="1347452"/>
              <a:chOff x="4513976" y="1530970"/>
              <a:chExt cx="2067614" cy="1321965"/>
            </a:xfrm>
          </p:grpSpPr>
          <p:cxnSp>
            <p:nvCxnSpPr>
              <p:cNvPr id="25681" name="Shape 750"/>
              <p:cNvCxnSpPr>
                <a:cxnSpLocks noChangeShapeType="1"/>
                <a:stCxn id="25684" idx="2"/>
                <a:endCxn id="25692" idx="0"/>
              </p:cNvCxnSpPr>
              <p:nvPr/>
            </p:nvCxnSpPr>
            <p:spPr bwMode="auto">
              <a:xfrm>
                <a:off x="4893292" y="2200663"/>
                <a:ext cx="0" cy="170400"/>
              </a:xfrm>
              <a:prstGeom prst="straightConnector1">
                <a:avLst/>
              </a:prstGeom>
              <a:noFill/>
              <a:ln w="9525">
                <a:solidFill>
                  <a:srgbClr val="000000"/>
                </a:solidFill>
                <a:round/>
                <a:headEnd/>
                <a:tailEnd type="triangle" w="lg" len="lg"/>
              </a:ln>
              <a:extLst>
                <a:ext uri="{909E8E84-426E-40dd-AFC4-6F175D3DCCD1}">
                  <a14:hiddenFill xmlns="" xmlns:a14="http://schemas.microsoft.com/office/drawing/2010/main">
                    <a:noFill/>
                  </a14:hiddenFill>
                </a:ext>
              </a:extLst>
            </p:spPr>
          </p:cxnSp>
          <p:sp>
            <p:nvSpPr>
              <p:cNvPr id="25682" name="Shape 753"/>
              <p:cNvSpPr>
                <a:spLocks noChangeArrowheads="1"/>
              </p:cNvSpPr>
              <p:nvPr/>
            </p:nvSpPr>
            <p:spPr bwMode="auto">
              <a:xfrm>
                <a:off x="5872535" y="2371098"/>
                <a:ext cx="503052" cy="237223"/>
              </a:xfrm>
              <a:prstGeom prst="roundRect">
                <a:avLst>
                  <a:gd name="adj" fmla="val 16667"/>
                </a:avLst>
              </a:prstGeom>
              <a:solidFill>
                <a:srgbClr val="FFFFFF"/>
              </a:solidFill>
              <a:ln w="9525">
                <a:solidFill>
                  <a:srgbClr val="000000"/>
                </a:solidFill>
                <a:round/>
                <a:headEnd/>
                <a:tailEnd/>
              </a:ln>
            </p:spPr>
            <p:txBody>
              <a:bodyPr wrap="none" lIns="0" tIns="0" rIns="0" bIns="0" anchor="ctr"/>
              <a:lstStyle/>
              <a:p>
                <a:pPr algn="ctr">
                  <a:lnSpc>
                    <a:spcPct val="90000"/>
                  </a:lnSpc>
                  <a:buClr>
                    <a:srgbClr val="000000"/>
                  </a:buClr>
                  <a:buSzPct val="25000"/>
                  <a:buFont typeface="Calibri" charset="0"/>
                  <a:buNone/>
                </a:pPr>
                <a:r>
                  <a:rPr lang="en-US" altLang="zh-CN" sz="1067" dirty="0">
                    <a:solidFill>
                      <a:srgbClr val="000000"/>
                    </a:solidFill>
                    <a:cs typeface="Calibri" charset="0"/>
                    <a:sym typeface="Calibri" charset="0"/>
                  </a:rPr>
                  <a:t>Storage</a:t>
                </a:r>
              </a:p>
            </p:txBody>
          </p:sp>
          <p:cxnSp>
            <p:nvCxnSpPr>
              <p:cNvPr id="25683" name="Shape 754"/>
              <p:cNvCxnSpPr>
                <a:cxnSpLocks noChangeShapeType="1"/>
                <a:stCxn id="25687" idx="3"/>
                <a:endCxn id="25682" idx="0"/>
              </p:cNvCxnSpPr>
              <p:nvPr/>
            </p:nvCxnSpPr>
            <p:spPr bwMode="auto">
              <a:xfrm>
                <a:off x="6054326" y="2094945"/>
                <a:ext cx="69600" cy="276300"/>
              </a:xfrm>
              <a:prstGeom prst="bentConnector2">
                <a:avLst/>
              </a:prstGeom>
              <a:noFill/>
              <a:ln w="9525">
                <a:solidFill>
                  <a:srgbClr val="000000"/>
                </a:solidFill>
                <a:round/>
                <a:headEnd/>
                <a:tailEnd type="triangle" w="lg" len="lg"/>
              </a:ln>
              <a:extLst>
                <a:ext uri="{909E8E84-426E-40dd-AFC4-6F175D3DCCD1}">
                  <a14:hiddenFill xmlns="" xmlns:a14="http://schemas.microsoft.com/office/drawing/2010/main">
                    <a:noFill/>
                  </a14:hiddenFill>
                </a:ext>
              </a:extLst>
            </p:spPr>
          </p:cxnSp>
          <p:sp>
            <p:nvSpPr>
              <p:cNvPr id="25684" name="Shape 751"/>
              <p:cNvSpPr>
                <a:spLocks noChangeArrowheads="1"/>
              </p:cNvSpPr>
              <p:nvPr/>
            </p:nvSpPr>
            <p:spPr bwMode="auto">
              <a:xfrm>
                <a:off x="4513976" y="1990141"/>
                <a:ext cx="758632" cy="210522"/>
              </a:xfrm>
              <a:prstGeom prst="roundRect">
                <a:avLst>
                  <a:gd name="adj" fmla="val 16667"/>
                </a:avLst>
              </a:prstGeom>
              <a:solidFill>
                <a:srgbClr val="FFFFFF"/>
              </a:solidFill>
              <a:ln w="9525">
                <a:solidFill>
                  <a:srgbClr val="000000"/>
                </a:solidFill>
                <a:round/>
                <a:headEnd/>
                <a:tailEnd/>
              </a:ln>
            </p:spPr>
            <p:txBody>
              <a:bodyPr wrap="none" lIns="0" tIns="0" rIns="0" bIns="0" anchor="ctr"/>
              <a:lstStyle/>
              <a:p>
                <a:pPr algn="ctr">
                  <a:lnSpc>
                    <a:spcPct val="90000"/>
                  </a:lnSpc>
                  <a:buClr>
                    <a:srgbClr val="000000"/>
                  </a:buClr>
                  <a:buSzPct val="25000"/>
                  <a:buFont typeface="Calibri" charset="0"/>
                  <a:buNone/>
                </a:pPr>
                <a:r>
                  <a:rPr lang="en-US" altLang="zh-CN" sz="1067" dirty="0">
                    <a:solidFill>
                      <a:srgbClr val="000000"/>
                    </a:solidFill>
                    <a:cs typeface="Calibri" charset="0"/>
                    <a:sym typeface="Calibri" charset="0"/>
                  </a:rPr>
                  <a:t>Compute1</a:t>
                </a:r>
              </a:p>
            </p:txBody>
          </p:sp>
          <p:sp>
            <p:nvSpPr>
              <p:cNvPr id="25685" name="Shape 756"/>
              <p:cNvSpPr>
                <a:spLocks noChangeArrowheads="1"/>
              </p:cNvSpPr>
              <p:nvPr/>
            </p:nvSpPr>
            <p:spPr bwMode="auto">
              <a:xfrm>
                <a:off x="5466282" y="1530970"/>
                <a:ext cx="461808" cy="207444"/>
              </a:xfrm>
              <a:prstGeom prst="roundRect">
                <a:avLst>
                  <a:gd name="adj" fmla="val 16667"/>
                </a:avLst>
              </a:prstGeom>
              <a:solidFill>
                <a:srgbClr val="FFFFFF"/>
              </a:solidFill>
              <a:ln w="9525">
                <a:solidFill>
                  <a:srgbClr val="000000"/>
                </a:solidFill>
                <a:round/>
                <a:headEnd/>
                <a:tailEnd/>
              </a:ln>
            </p:spPr>
            <p:txBody>
              <a:bodyPr wrap="none" lIns="0" tIns="0" rIns="0" bIns="0" anchor="ctr"/>
              <a:lstStyle/>
              <a:p>
                <a:pPr algn="ctr">
                  <a:lnSpc>
                    <a:spcPct val="90000"/>
                  </a:lnSpc>
                  <a:buClr>
                    <a:srgbClr val="000000"/>
                  </a:buClr>
                  <a:buSzPct val="25000"/>
                  <a:buFont typeface="Calibri" charset="0"/>
                  <a:buNone/>
                </a:pPr>
                <a:r>
                  <a:rPr lang="en-US" altLang="zh-CN" sz="1067" dirty="0">
                    <a:solidFill>
                      <a:srgbClr val="000000"/>
                    </a:solidFill>
                    <a:cs typeface="Calibri" charset="0"/>
                    <a:sym typeface="Calibri" charset="0"/>
                  </a:rPr>
                  <a:t>DB</a:t>
                </a:r>
              </a:p>
            </p:txBody>
          </p:sp>
          <p:cxnSp>
            <p:nvCxnSpPr>
              <p:cNvPr id="25686" name="Shape 757"/>
              <p:cNvCxnSpPr>
                <a:cxnSpLocks noChangeShapeType="1"/>
                <a:stCxn id="25691" idx="3"/>
                <a:endCxn id="25685" idx="1"/>
              </p:cNvCxnSpPr>
              <p:nvPr/>
            </p:nvCxnSpPr>
            <p:spPr bwMode="auto">
              <a:xfrm rot="10800000" flipH="1">
                <a:off x="5100071" y="1634731"/>
                <a:ext cx="366300" cy="1500"/>
              </a:xfrm>
              <a:prstGeom prst="straightConnector1">
                <a:avLst/>
              </a:prstGeom>
              <a:noFill/>
              <a:ln w="9525">
                <a:solidFill>
                  <a:srgbClr val="000000"/>
                </a:solidFill>
                <a:round/>
                <a:headEnd/>
                <a:tailEnd type="triangle" w="lg" len="lg"/>
              </a:ln>
              <a:extLst>
                <a:ext uri="{909E8E84-426E-40dd-AFC4-6F175D3DCCD1}">
                  <a14:hiddenFill xmlns="" xmlns:a14="http://schemas.microsoft.com/office/drawing/2010/main">
                    <a:noFill/>
                  </a14:hiddenFill>
                </a:ext>
              </a:extLst>
            </p:spPr>
          </p:cxnSp>
          <p:sp>
            <p:nvSpPr>
              <p:cNvPr id="25687" name="Shape 755"/>
              <p:cNvSpPr>
                <a:spLocks noChangeArrowheads="1"/>
              </p:cNvSpPr>
              <p:nvPr/>
            </p:nvSpPr>
            <p:spPr bwMode="auto">
              <a:xfrm>
                <a:off x="5340044" y="1990361"/>
                <a:ext cx="714282" cy="209168"/>
              </a:xfrm>
              <a:prstGeom prst="roundRect">
                <a:avLst>
                  <a:gd name="adj" fmla="val 16667"/>
                </a:avLst>
              </a:prstGeom>
              <a:solidFill>
                <a:srgbClr val="FFFFFF"/>
              </a:solidFill>
              <a:ln w="9525">
                <a:solidFill>
                  <a:srgbClr val="000000"/>
                </a:solidFill>
                <a:round/>
                <a:headEnd/>
                <a:tailEnd/>
              </a:ln>
            </p:spPr>
            <p:txBody>
              <a:bodyPr wrap="none" lIns="0" tIns="0" rIns="0" bIns="0" anchor="ctr"/>
              <a:lstStyle/>
              <a:p>
                <a:pPr algn="ctr">
                  <a:lnSpc>
                    <a:spcPct val="90000"/>
                  </a:lnSpc>
                  <a:buClr>
                    <a:srgbClr val="000000"/>
                  </a:buClr>
                  <a:buSzPct val="25000"/>
                  <a:buFont typeface="Calibri" charset="0"/>
                  <a:buNone/>
                </a:pPr>
                <a:r>
                  <a:rPr lang="en-US" altLang="zh-CN" sz="1067" dirty="0">
                    <a:solidFill>
                      <a:srgbClr val="000000"/>
                    </a:solidFill>
                    <a:cs typeface="Calibri" charset="0"/>
                    <a:sym typeface="Calibri" charset="0"/>
                  </a:rPr>
                  <a:t>Compute2</a:t>
                </a:r>
              </a:p>
            </p:txBody>
          </p:sp>
          <p:cxnSp>
            <p:nvCxnSpPr>
              <p:cNvPr id="25688" name="Shape 759"/>
              <p:cNvCxnSpPr>
                <a:cxnSpLocks noChangeShapeType="1"/>
                <a:stCxn id="25685" idx="2"/>
                <a:endCxn id="25687" idx="0"/>
              </p:cNvCxnSpPr>
              <p:nvPr/>
            </p:nvCxnSpPr>
            <p:spPr bwMode="auto">
              <a:xfrm>
                <a:off x="5697186" y="1738415"/>
                <a:ext cx="0" cy="252000"/>
              </a:xfrm>
              <a:prstGeom prst="straightConnector1">
                <a:avLst/>
              </a:prstGeom>
              <a:noFill/>
              <a:ln w="9525">
                <a:solidFill>
                  <a:srgbClr val="000000"/>
                </a:solidFill>
                <a:round/>
                <a:headEnd/>
                <a:tailEnd type="triangle" w="lg" len="lg"/>
              </a:ln>
              <a:extLst>
                <a:ext uri="{909E8E84-426E-40dd-AFC4-6F175D3DCCD1}">
                  <a14:hiddenFill xmlns="" xmlns:a14="http://schemas.microsoft.com/office/drawing/2010/main">
                    <a:noFill/>
                  </a14:hiddenFill>
                </a:ext>
              </a:extLst>
            </p:spPr>
          </p:cxnSp>
          <p:cxnSp>
            <p:nvCxnSpPr>
              <p:cNvPr id="25689" name="Shape 760"/>
              <p:cNvCxnSpPr>
                <a:cxnSpLocks noChangeShapeType="1"/>
                <a:stCxn id="25687" idx="2"/>
                <a:endCxn id="25692" idx="3"/>
              </p:cNvCxnSpPr>
              <p:nvPr/>
            </p:nvCxnSpPr>
            <p:spPr bwMode="auto">
              <a:xfrm rot="5400000">
                <a:off x="5264135" y="2052679"/>
                <a:ext cx="286200" cy="579900"/>
              </a:xfrm>
              <a:prstGeom prst="bentConnector2">
                <a:avLst/>
              </a:prstGeom>
              <a:noFill/>
              <a:ln w="9525">
                <a:solidFill>
                  <a:srgbClr val="000000"/>
                </a:solidFill>
                <a:round/>
                <a:headEnd/>
                <a:tailEnd type="triangle" w="lg" len="lg"/>
              </a:ln>
              <a:extLst>
                <a:ext uri="{909E8E84-426E-40dd-AFC4-6F175D3DCCD1}">
                  <a14:hiddenFill xmlns="" xmlns:a14="http://schemas.microsoft.com/office/drawing/2010/main">
                    <a:noFill/>
                  </a14:hiddenFill>
                </a:ext>
              </a:extLst>
            </p:spPr>
          </p:cxnSp>
          <p:cxnSp>
            <p:nvCxnSpPr>
              <p:cNvPr id="25690" name="Shape 761"/>
              <p:cNvCxnSpPr>
                <a:cxnSpLocks noChangeShapeType="1"/>
                <a:stCxn id="25691" idx="2"/>
                <a:endCxn id="25684" idx="0"/>
              </p:cNvCxnSpPr>
              <p:nvPr/>
            </p:nvCxnSpPr>
            <p:spPr bwMode="auto">
              <a:xfrm>
                <a:off x="4893292" y="1741492"/>
                <a:ext cx="0" cy="248700"/>
              </a:xfrm>
              <a:prstGeom prst="straightConnector1">
                <a:avLst/>
              </a:prstGeom>
              <a:noFill/>
              <a:ln w="9525">
                <a:solidFill>
                  <a:srgbClr val="000000"/>
                </a:solidFill>
                <a:round/>
                <a:headEnd/>
                <a:tailEnd type="triangle" w="lg" len="lg"/>
              </a:ln>
              <a:extLst>
                <a:ext uri="{909E8E84-426E-40dd-AFC4-6F175D3DCCD1}">
                  <a14:hiddenFill xmlns="" xmlns:a14="http://schemas.microsoft.com/office/drawing/2010/main">
                    <a:noFill/>
                  </a14:hiddenFill>
                </a:ext>
              </a:extLst>
            </p:spPr>
          </p:cxnSp>
          <p:sp>
            <p:nvSpPr>
              <p:cNvPr id="25691" name="Shape 758"/>
              <p:cNvSpPr>
                <a:spLocks noChangeArrowheads="1"/>
              </p:cNvSpPr>
              <p:nvPr/>
            </p:nvSpPr>
            <p:spPr bwMode="auto">
              <a:xfrm>
                <a:off x="4686512" y="1530970"/>
                <a:ext cx="413558" cy="210522"/>
              </a:xfrm>
              <a:prstGeom prst="roundRect">
                <a:avLst>
                  <a:gd name="adj" fmla="val 16667"/>
                </a:avLst>
              </a:prstGeom>
              <a:solidFill>
                <a:srgbClr val="FFFFFF"/>
              </a:solidFill>
              <a:ln w="9525">
                <a:solidFill>
                  <a:srgbClr val="000000"/>
                </a:solidFill>
                <a:round/>
                <a:headEnd/>
                <a:tailEnd/>
              </a:ln>
            </p:spPr>
            <p:txBody>
              <a:bodyPr wrap="none" lIns="0" tIns="0" rIns="0" bIns="0" anchor="ctr"/>
              <a:lstStyle/>
              <a:p>
                <a:pPr algn="ctr">
                  <a:lnSpc>
                    <a:spcPct val="90000"/>
                  </a:lnSpc>
                  <a:buClr>
                    <a:srgbClr val="000000"/>
                  </a:buClr>
                  <a:buSzPct val="25000"/>
                  <a:buFont typeface="Calibri" charset="0"/>
                  <a:buNone/>
                </a:pPr>
                <a:r>
                  <a:rPr lang="en-US" altLang="zh-CN" sz="1067" dirty="0">
                    <a:solidFill>
                      <a:srgbClr val="000000"/>
                    </a:solidFill>
                    <a:cs typeface="Calibri" charset="0"/>
                    <a:sym typeface="Calibri" charset="0"/>
                  </a:rPr>
                  <a:t>App</a:t>
                </a:r>
              </a:p>
            </p:txBody>
          </p:sp>
          <p:sp>
            <p:nvSpPr>
              <p:cNvPr id="25692" name="Shape 752"/>
              <p:cNvSpPr>
                <a:spLocks noChangeArrowheads="1"/>
              </p:cNvSpPr>
              <p:nvPr/>
            </p:nvSpPr>
            <p:spPr bwMode="auto">
              <a:xfrm>
                <a:off x="4669185" y="2371098"/>
                <a:ext cx="448213" cy="229087"/>
              </a:xfrm>
              <a:prstGeom prst="roundRect">
                <a:avLst>
                  <a:gd name="adj" fmla="val 16667"/>
                </a:avLst>
              </a:prstGeom>
              <a:solidFill>
                <a:srgbClr val="FFFFFF"/>
              </a:solidFill>
              <a:ln w="9525">
                <a:solidFill>
                  <a:srgbClr val="000000"/>
                </a:solidFill>
                <a:round/>
                <a:headEnd/>
                <a:tailEnd/>
              </a:ln>
            </p:spPr>
            <p:txBody>
              <a:bodyPr wrap="none" lIns="0" tIns="0" rIns="0" bIns="0" anchor="ctr"/>
              <a:lstStyle/>
              <a:p>
                <a:pPr algn="ctr">
                  <a:lnSpc>
                    <a:spcPct val="90000"/>
                  </a:lnSpc>
                  <a:buClr>
                    <a:srgbClr val="000000"/>
                  </a:buClr>
                  <a:buSzPct val="25000"/>
                  <a:buFont typeface="Calibri" charset="0"/>
                  <a:buNone/>
                </a:pPr>
                <a:r>
                  <a:rPr lang="en-US" altLang="zh-CN" sz="1067" dirty="0">
                    <a:solidFill>
                      <a:srgbClr val="000000"/>
                    </a:solidFill>
                    <a:cs typeface="Calibri" charset="0"/>
                    <a:sym typeface="Calibri" charset="0"/>
                  </a:rPr>
                  <a:t>Network</a:t>
                </a:r>
              </a:p>
            </p:txBody>
          </p:sp>
          <p:sp>
            <p:nvSpPr>
              <p:cNvPr id="25693" name="Shape 762"/>
              <p:cNvSpPr>
                <a:spLocks noChangeArrowheads="1"/>
              </p:cNvSpPr>
              <p:nvPr/>
            </p:nvSpPr>
            <p:spPr bwMode="auto">
              <a:xfrm rot="5400000">
                <a:off x="4877242" y="2601584"/>
                <a:ext cx="125113" cy="89555"/>
              </a:xfrm>
              <a:prstGeom prst="homePlate">
                <a:avLst>
                  <a:gd name="adj" fmla="val 49996"/>
                </a:avLst>
              </a:prstGeom>
              <a:solidFill>
                <a:srgbClr val="FFFFFF"/>
              </a:solidFill>
              <a:ln w="9525">
                <a:solidFill>
                  <a:srgbClr val="000000"/>
                </a:solidFill>
                <a:round/>
                <a:headEnd/>
                <a:tailEnd/>
              </a:ln>
            </p:spPr>
            <p:txBody>
              <a:bodyPr lIns="121900" tIns="60933" rIns="121900" bIns="60933"/>
              <a:lstStyle/>
              <a:p>
                <a:pPr algn="ctr">
                  <a:lnSpc>
                    <a:spcPct val="90000"/>
                  </a:lnSpc>
                  <a:buClr>
                    <a:srgbClr val="444445"/>
                  </a:buClr>
                  <a:buFont typeface="Arial" charset="0"/>
                  <a:buNone/>
                </a:pPr>
                <a:endParaRPr lang="en-US" altLang="zh-CN" sz="2667" dirty="0">
                  <a:solidFill>
                    <a:srgbClr val="000000"/>
                  </a:solidFill>
                  <a:cs typeface="Calibri" charset="0"/>
                  <a:sym typeface="Calibri" charset="0"/>
                </a:endParaRPr>
              </a:p>
            </p:txBody>
          </p:sp>
          <p:sp>
            <p:nvSpPr>
              <p:cNvPr id="25694" name="Shape 763"/>
              <p:cNvSpPr>
                <a:spLocks noChangeArrowheads="1"/>
              </p:cNvSpPr>
              <p:nvPr/>
            </p:nvSpPr>
            <p:spPr bwMode="auto">
              <a:xfrm rot="5400000">
                <a:off x="5110813" y="2172886"/>
                <a:ext cx="125113" cy="89555"/>
              </a:xfrm>
              <a:prstGeom prst="homePlate">
                <a:avLst>
                  <a:gd name="adj" fmla="val 49996"/>
                </a:avLst>
              </a:prstGeom>
              <a:solidFill>
                <a:srgbClr val="FFFFFF"/>
              </a:solidFill>
              <a:ln w="9525">
                <a:solidFill>
                  <a:srgbClr val="000000"/>
                </a:solidFill>
                <a:round/>
                <a:headEnd/>
                <a:tailEnd/>
              </a:ln>
            </p:spPr>
            <p:txBody>
              <a:bodyPr lIns="121900" tIns="60933" rIns="121900" bIns="60933"/>
              <a:lstStyle/>
              <a:p>
                <a:pPr algn="ctr">
                  <a:lnSpc>
                    <a:spcPct val="90000"/>
                  </a:lnSpc>
                  <a:buClr>
                    <a:srgbClr val="444445"/>
                  </a:buClr>
                  <a:buFont typeface="Arial" charset="0"/>
                  <a:buNone/>
                </a:pPr>
                <a:endParaRPr lang="en-US" altLang="zh-CN" sz="2667" dirty="0">
                  <a:solidFill>
                    <a:srgbClr val="000000"/>
                  </a:solidFill>
                  <a:cs typeface="Calibri" charset="0"/>
                  <a:sym typeface="Calibri" charset="0"/>
                </a:endParaRPr>
              </a:p>
            </p:txBody>
          </p:sp>
          <p:sp>
            <p:nvSpPr>
              <p:cNvPr id="25695" name="Shape 764"/>
              <p:cNvSpPr>
                <a:spLocks noChangeArrowheads="1"/>
              </p:cNvSpPr>
              <p:nvPr/>
            </p:nvSpPr>
            <p:spPr bwMode="auto">
              <a:xfrm rot="5400000">
                <a:off x="5741338" y="2169538"/>
                <a:ext cx="125113" cy="89555"/>
              </a:xfrm>
              <a:prstGeom prst="homePlate">
                <a:avLst>
                  <a:gd name="adj" fmla="val 49996"/>
                </a:avLst>
              </a:prstGeom>
              <a:solidFill>
                <a:srgbClr val="FFFFFF"/>
              </a:solidFill>
              <a:ln w="9525">
                <a:solidFill>
                  <a:srgbClr val="000000"/>
                </a:solidFill>
                <a:round/>
                <a:headEnd/>
                <a:tailEnd/>
              </a:ln>
            </p:spPr>
            <p:txBody>
              <a:bodyPr lIns="121900" tIns="60933" rIns="121900" bIns="60933"/>
              <a:lstStyle/>
              <a:p>
                <a:pPr algn="ctr">
                  <a:lnSpc>
                    <a:spcPct val="90000"/>
                  </a:lnSpc>
                  <a:buClr>
                    <a:srgbClr val="444445"/>
                  </a:buClr>
                  <a:buFont typeface="Arial" charset="0"/>
                  <a:buNone/>
                </a:pPr>
                <a:endParaRPr lang="en-US" altLang="zh-CN" sz="2667" dirty="0">
                  <a:solidFill>
                    <a:srgbClr val="000000"/>
                  </a:solidFill>
                  <a:cs typeface="Calibri" charset="0"/>
                  <a:sym typeface="Calibri" charset="0"/>
                </a:endParaRPr>
              </a:p>
            </p:txBody>
          </p:sp>
          <p:sp>
            <p:nvSpPr>
              <p:cNvPr id="25696" name="Shape 765"/>
              <p:cNvSpPr>
                <a:spLocks noChangeArrowheads="1"/>
              </p:cNvSpPr>
              <p:nvPr/>
            </p:nvSpPr>
            <p:spPr bwMode="auto">
              <a:xfrm rot="5400000">
                <a:off x="6065235" y="2601584"/>
                <a:ext cx="125113" cy="89555"/>
              </a:xfrm>
              <a:prstGeom prst="homePlate">
                <a:avLst>
                  <a:gd name="adj" fmla="val 49996"/>
                </a:avLst>
              </a:prstGeom>
              <a:solidFill>
                <a:srgbClr val="FFFFFF"/>
              </a:solidFill>
              <a:ln w="9525">
                <a:solidFill>
                  <a:srgbClr val="000000"/>
                </a:solidFill>
                <a:round/>
                <a:headEnd/>
                <a:tailEnd/>
              </a:ln>
            </p:spPr>
            <p:txBody>
              <a:bodyPr lIns="121900" tIns="60933" rIns="121900" bIns="60933"/>
              <a:lstStyle/>
              <a:p>
                <a:pPr algn="ctr">
                  <a:lnSpc>
                    <a:spcPct val="90000"/>
                  </a:lnSpc>
                  <a:buClr>
                    <a:srgbClr val="444445"/>
                  </a:buClr>
                  <a:buFont typeface="Arial" charset="0"/>
                  <a:buNone/>
                </a:pPr>
                <a:endParaRPr lang="en-US" altLang="zh-CN" sz="2667" dirty="0">
                  <a:solidFill>
                    <a:srgbClr val="000000"/>
                  </a:solidFill>
                  <a:cs typeface="Calibri" charset="0"/>
                  <a:sym typeface="Calibri" charset="0"/>
                </a:endParaRPr>
              </a:p>
            </p:txBody>
          </p:sp>
          <p:cxnSp>
            <p:nvCxnSpPr>
              <p:cNvPr id="25697" name="Shape 766"/>
              <p:cNvCxnSpPr>
                <a:cxnSpLocks noChangeShapeType="1"/>
                <a:stCxn id="25693" idx="3"/>
                <a:endCxn id="25701" idx="2"/>
              </p:cNvCxnSpPr>
              <p:nvPr/>
            </p:nvCxnSpPr>
            <p:spPr bwMode="auto">
              <a:xfrm rot="16200000" flipH="1">
                <a:off x="5134949" y="2513769"/>
                <a:ext cx="104700" cy="495000"/>
              </a:xfrm>
              <a:prstGeom prst="bentConnector2">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cxnSp>
          <p:cxnSp>
            <p:nvCxnSpPr>
              <p:cNvPr id="25698" name="Shape 768"/>
              <p:cNvCxnSpPr>
                <a:cxnSpLocks noChangeShapeType="1"/>
                <a:stCxn id="25694" idx="3"/>
                <a:endCxn id="25701" idx="1"/>
              </p:cNvCxnSpPr>
              <p:nvPr/>
            </p:nvCxnSpPr>
            <p:spPr bwMode="auto">
              <a:xfrm rot="16200000" flipH="1">
                <a:off x="5056820" y="2396771"/>
                <a:ext cx="506100" cy="273000"/>
              </a:xfrm>
              <a:prstGeom prst="bentConnector3">
                <a:avLst>
                  <a:gd name="adj1" fmla="val 50000"/>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cxnSp>
          <p:cxnSp>
            <p:nvCxnSpPr>
              <p:cNvPr id="25699" name="Shape 769"/>
              <p:cNvCxnSpPr>
                <a:cxnSpLocks noChangeShapeType="1"/>
                <a:stCxn id="25695" idx="3"/>
                <a:endCxn id="25701" idx="7"/>
              </p:cNvCxnSpPr>
              <p:nvPr/>
            </p:nvCxnSpPr>
            <p:spPr bwMode="auto">
              <a:xfrm rot="5400000">
                <a:off x="5398145" y="2380222"/>
                <a:ext cx="509100" cy="302400"/>
              </a:xfrm>
              <a:prstGeom prst="bentConnector3">
                <a:avLst>
                  <a:gd name="adj1" fmla="val 50000"/>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cxnSp>
          <p:cxnSp>
            <p:nvCxnSpPr>
              <p:cNvPr id="25700" name="Shape 770"/>
              <p:cNvCxnSpPr>
                <a:cxnSpLocks noChangeShapeType="1"/>
                <a:stCxn id="25696" idx="3"/>
                <a:endCxn id="25701" idx="6"/>
              </p:cNvCxnSpPr>
              <p:nvPr/>
            </p:nvCxnSpPr>
            <p:spPr bwMode="auto">
              <a:xfrm rot="5400000">
                <a:off x="5768092" y="2453919"/>
                <a:ext cx="104700" cy="614700"/>
              </a:xfrm>
              <a:prstGeom prst="bentConnector2">
                <a:avLst/>
              </a:prstGeom>
              <a:noFill/>
              <a:ln w="9525">
                <a:solidFill>
                  <a:srgbClr val="000000"/>
                </a:solidFill>
                <a:prstDash val="dash"/>
                <a:round/>
                <a:headEnd/>
                <a:tailEnd/>
              </a:ln>
              <a:extLst>
                <a:ext uri="{909E8E84-426E-40dd-AFC4-6F175D3DCCD1}">
                  <a14:hiddenFill xmlns="" xmlns:a14="http://schemas.microsoft.com/office/drawing/2010/main">
                    <a:noFill/>
                  </a14:hiddenFill>
                </a:ext>
              </a:extLst>
            </p:spPr>
          </p:cxnSp>
          <p:sp>
            <p:nvSpPr>
              <p:cNvPr id="25701" name="Shape 767"/>
              <p:cNvSpPr>
                <a:spLocks noChangeArrowheads="1"/>
              </p:cNvSpPr>
              <p:nvPr/>
            </p:nvSpPr>
            <p:spPr bwMode="auto">
              <a:xfrm>
                <a:off x="5434821" y="2774608"/>
                <a:ext cx="78328" cy="78328"/>
              </a:xfrm>
              <a:prstGeom prst="flowChartConnector">
                <a:avLst/>
              </a:prstGeom>
              <a:solidFill>
                <a:srgbClr val="FFFFFF"/>
              </a:solidFill>
              <a:ln w="9525">
                <a:solidFill>
                  <a:srgbClr val="0F243E"/>
                </a:solidFill>
                <a:round/>
                <a:headEnd/>
                <a:tailEnd/>
              </a:ln>
            </p:spPr>
            <p:txBody>
              <a:bodyPr lIns="121900" tIns="121900" rIns="121900" bIns="121900" anchor="ctr"/>
              <a:lstStyle/>
              <a:p>
                <a:endParaRPr lang="en-US" altLang="zh-CN" sz="2400" dirty="0">
                  <a:solidFill>
                    <a:srgbClr val="000000"/>
                  </a:solidFill>
                </a:endParaRPr>
              </a:p>
            </p:txBody>
          </p:sp>
          <p:sp>
            <p:nvSpPr>
              <p:cNvPr id="25702" name="Shape 771"/>
              <p:cNvSpPr txBox="1">
                <a:spLocks noChangeArrowheads="1"/>
              </p:cNvSpPr>
              <p:nvPr/>
            </p:nvSpPr>
            <p:spPr bwMode="auto">
              <a:xfrm rot="-5400000">
                <a:off x="5446270" y="2786070"/>
                <a:ext cx="55386" cy="553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900" tIns="60933" rIns="121900" bIns="60933" anchor="ctr"/>
              <a:lstStyle>
                <a:lvl1pPr>
                  <a:defRPr sz="1400">
                    <a:solidFill>
                      <a:srgbClr val="000000"/>
                    </a:solidFill>
                    <a:latin typeface="Arial" charset="0"/>
                    <a:ea typeface="宋体" charset="0"/>
                    <a:cs typeface="宋体" charset="0"/>
                    <a:sym typeface="Arial" charset="0"/>
                  </a:defRPr>
                </a:lvl1pPr>
                <a:lvl2pPr marL="742950" indent="-285750">
                  <a:defRPr sz="1400">
                    <a:solidFill>
                      <a:srgbClr val="000000"/>
                    </a:solidFill>
                    <a:latin typeface="Arial" charset="0"/>
                    <a:ea typeface="宋体" charset="0"/>
                    <a:cs typeface="宋体" charset="0"/>
                    <a:sym typeface="Arial" charset="0"/>
                  </a:defRPr>
                </a:lvl2pPr>
                <a:lvl3pPr marL="1143000" indent="-228600">
                  <a:defRPr sz="1400">
                    <a:solidFill>
                      <a:srgbClr val="000000"/>
                    </a:solidFill>
                    <a:latin typeface="Arial" charset="0"/>
                    <a:ea typeface="宋体" charset="0"/>
                    <a:cs typeface="宋体" charset="0"/>
                    <a:sym typeface="Arial" charset="0"/>
                  </a:defRPr>
                </a:lvl3pPr>
                <a:lvl4pPr marL="1600200" indent="-228600">
                  <a:defRPr sz="1400">
                    <a:solidFill>
                      <a:srgbClr val="000000"/>
                    </a:solidFill>
                    <a:latin typeface="Arial" charset="0"/>
                    <a:ea typeface="宋体" charset="0"/>
                    <a:cs typeface="宋体" charset="0"/>
                    <a:sym typeface="Arial" charset="0"/>
                  </a:defRPr>
                </a:lvl4pPr>
                <a:lvl5pPr marL="2057400" indent="-228600">
                  <a:defRPr sz="1400">
                    <a:solidFill>
                      <a:srgbClr val="000000"/>
                    </a:solidFill>
                    <a:latin typeface="Arial" charset="0"/>
                    <a:ea typeface="宋体" charset="0"/>
                    <a:cs typeface="宋体"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9pPr>
              </a:lstStyle>
              <a:p>
                <a:pPr algn="ctr">
                  <a:buClr>
                    <a:srgbClr val="444445"/>
                  </a:buClr>
                  <a:buFont typeface="Arial" charset="0"/>
                  <a:buNone/>
                </a:pPr>
                <a:endParaRPr lang="en-US" altLang="zh-CN" sz="1867" dirty="0">
                  <a:latin typeface="Calibri" charset="0"/>
                  <a:ea typeface="MS PGothic" charset="0"/>
                  <a:cs typeface="MS PGothic" charset="0"/>
                  <a:sym typeface="Calibri" charset="0"/>
                </a:endParaRPr>
              </a:p>
            </p:txBody>
          </p:sp>
          <p:sp>
            <p:nvSpPr>
              <p:cNvPr id="25703" name="Shape 772"/>
              <p:cNvSpPr>
                <a:spLocks noChangeArrowheads="1"/>
              </p:cNvSpPr>
              <p:nvPr/>
            </p:nvSpPr>
            <p:spPr bwMode="auto">
              <a:xfrm>
                <a:off x="6095853" y="1606729"/>
                <a:ext cx="485737" cy="385861"/>
              </a:xfrm>
              <a:prstGeom prst="flowChartDocument">
                <a:avLst/>
              </a:prstGeom>
              <a:solidFill>
                <a:srgbClr val="FFFFFF"/>
              </a:solidFill>
              <a:ln w="9525">
                <a:solidFill>
                  <a:srgbClr val="0F243E"/>
                </a:solidFill>
                <a:round/>
                <a:headEnd/>
                <a:tailEnd/>
              </a:ln>
            </p:spPr>
            <p:txBody>
              <a:bodyPr wrap="none" lIns="0" tIns="0" rIns="0" bIns="0" anchor="ctr"/>
              <a:lstStyle/>
              <a:p>
                <a:pPr algn="ctr">
                  <a:buClr>
                    <a:srgbClr val="000000"/>
                  </a:buClr>
                  <a:buSzPct val="25000"/>
                  <a:buFont typeface="Calibri" charset="0"/>
                  <a:buNone/>
                </a:pPr>
                <a:r>
                  <a:rPr lang="en-US" altLang="zh-CN" sz="1067" dirty="0">
                    <a:solidFill>
                      <a:srgbClr val="000000"/>
                    </a:solidFill>
                    <a:cs typeface="Calibri" charset="0"/>
                    <a:sym typeface="Calibri" charset="0"/>
                  </a:rPr>
                  <a:t>Scaling</a:t>
                </a:r>
              </a:p>
              <a:p>
                <a:pPr algn="ctr">
                  <a:buClr>
                    <a:srgbClr val="000000"/>
                  </a:buClr>
                  <a:buSzPct val="25000"/>
                  <a:buFont typeface="Calibri" charset="0"/>
                  <a:buNone/>
                </a:pPr>
                <a:r>
                  <a:rPr lang="en-US" altLang="zh-CN" sz="1067" dirty="0">
                    <a:solidFill>
                      <a:srgbClr val="000000"/>
                    </a:solidFill>
                    <a:cs typeface="Calibri" charset="0"/>
                    <a:sym typeface="Calibri" charset="0"/>
                  </a:rPr>
                  <a:t>Policy</a:t>
                </a:r>
              </a:p>
            </p:txBody>
          </p:sp>
        </p:grpSp>
      </p:grpSp>
      <p:pic>
        <p:nvPicPr>
          <p:cNvPr id="25604" name="Shape 868"/>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172" y="1928228"/>
            <a:ext cx="676410" cy="7704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p:cNvSpPr txBox="1"/>
          <p:nvPr/>
        </p:nvSpPr>
        <p:spPr>
          <a:xfrm>
            <a:off x="6817266" y="1786980"/>
            <a:ext cx="5183901" cy="4616648"/>
          </a:xfrm>
          <a:prstGeom prst="rect">
            <a:avLst/>
          </a:prstGeom>
          <a:noFill/>
        </p:spPr>
        <p:txBody>
          <a:bodyPr wrap="square">
            <a:spAutoFit/>
          </a:bodyPr>
          <a:lstStyle/>
          <a:p>
            <a:pPr marL="233363" indent="-233363">
              <a:buFont typeface="Wingdings" charset="2"/>
              <a:buChar char="§"/>
              <a:defRPr/>
            </a:pPr>
            <a:r>
              <a:rPr lang="en-US" sz="2200" dirty="0">
                <a:solidFill>
                  <a:srgbClr val="000000"/>
                </a:solidFill>
              </a:rPr>
              <a:t>TOSCA’s defines </a:t>
            </a:r>
            <a:r>
              <a:rPr lang="en-US" sz="2200" b="1" u="sng" dirty="0">
                <a:solidFill>
                  <a:srgbClr val="000000"/>
                </a:solidFill>
              </a:rPr>
              <a:t>Normative Types</a:t>
            </a:r>
            <a:r>
              <a:rPr lang="en-US" sz="2200" b="1" dirty="0">
                <a:solidFill>
                  <a:srgbClr val="000000"/>
                </a:solidFill>
              </a:rPr>
              <a:t> </a:t>
            </a:r>
            <a:r>
              <a:rPr lang="en-US" sz="2200" dirty="0">
                <a:solidFill>
                  <a:srgbClr val="000000"/>
                </a:solidFill>
              </a:rPr>
              <a:t>for different domains, for example: </a:t>
            </a:r>
          </a:p>
          <a:p>
            <a:pPr marL="838190" lvl="1" indent="-380990">
              <a:buFont typeface="Wingdings" charset="2"/>
              <a:buChar char="ü"/>
              <a:defRPr/>
            </a:pPr>
            <a:endParaRPr lang="en-US" sz="800" i="1" dirty="0">
              <a:solidFill>
                <a:srgbClr val="F79646">
                  <a:lumMod val="50000"/>
                </a:srgbClr>
              </a:solidFill>
            </a:endParaRPr>
          </a:p>
          <a:p>
            <a:pPr marL="838190" lvl="1" indent="-380990">
              <a:buFont typeface="Wingdings" charset="2"/>
              <a:buChar char="ü"/>
              <a:defRPr/>
            </a:pPr>
            <a:r>
              <a:rPr lang="en-US" sz="2000" i="1" dirty="0">
                <a:solidFill>
                  <a:srgbClr val="F79646">
                    <a:lumMod val="50000"/>
                  </a:srgbClr>
                </a:solidFill>
              </a:rPr>
              <a:t>For portability, Traditional IaaS, Application Types were defined</a:t>
            </a:r>
          </a:p>
          <a:p>
            <a:pPr marL="1295390" lvl="2" indent="-380990">
              <a:buFont typeface="Wingdings" charset="2"/>
              <a:buChar char="ü"/>
              <a:defRPr/>
            </a:pPr>
            <a:r>
              <a:rPr lang="en-US" sz="1400" i="1" dirty="0">
                <a:solidFill>
                  <a:srgbClr val="F79646">
                    <a:lumMod val="50000"/>
                  </a:srgbClr>
                </a:solidFill>
              </a:rPr>
              <a:t>e.g., Web Server, Database, Compute, Block Storage, Network</a:t>
            </a:r>
          </a:p>
          <a:p>
            <a:pPr marL="838190" lvl="1" indent="-380990">
              <a:buFont typeface="Wingdings" charset="2"/>
              <a:buChar char="ü"/>
              <a:defRPr/>
            </a:pPr>
            <a:r>
              <a:rPr lang="en-US" sz="2000" i="1" dirty="0">
                <a:solidFill>
                  <a:srgbClr val="F79646">
                    <a:lumMod val="50000"/>
                  </a:srgbClr>
                </a:solidFill>
              </a:rPr>
              <a:t>Expanded to include “PaaS” (Containers)</a:t>
            </a:r>
          </a:p>
          <a:p>
            <a:pPr marL="838190" lvl="1" indent="-380990">
              <a:buFont typeface="Wingdings" charset="2"/>
              <a:buChar char="ü"/>
              <a:defRPr/>
            </a:pPr>
            <a:r>
              <a:rPr lang="en-US" sz="2000" i="1" dirty="0">
                <a:solidFill>
                  <a:srgbClr val="F79646">
                    <a:lumMod val="50000"/>
                  </a:srgbClr>
                </a:solidFill>
              </a:rPr>
              <a:t>Working on new “Abstract” Compute, Storage Types for v1.2</a:t>
            </a:r>
          </a:p>
          <a:p>
            <a:pPr marL="1295390" lvl="2" indent="-380990">
              <a:buFont typeface="Wingdings" charset="2"/>
              <a:buChar char="ü"/>
              <a:defRPr/>
            </a:pPr>
            <a:r>
              <a:rPr lang="en-US" sz="1400" i="1" dirty="0">
                <a:solidFill>
                  <a:srgbClr val="F79646">
                    <a:lumMod val="50000"/>
                  </a:srgbClr>
                </a:solidFill>
              </a:rPr>
              <a:t>Allow for varying Compute hosts, not so “IaaS”</a:t>
            </a:r>
          </a:p>
          <a:p>
            <a:pPr marL="838190" lvl="1" indent="-380990">
              <a:buFont typeface="Wingdings" charset="2"/>
              <a:buChar char="ü"/>
              <a:defRPr/>
            </a:pPr>
            <a:endParaRPr lang="en-US" sz="800" i="1" dirty="0">
              <a:solidFill>
                <a:srgbClr val="F79646">
                  <a:lumMod val="50000"/>
                </a:srgbClr>
              </a:solidFill>
            </a:endParaRPr>
          </a:p>
          <a:p>
            <a:pPr marL="380990" indent="-380990">
              <a:buFont typeface="Wingdings" charset="2"/>
              <a:buChar char="§"/>
              <a:defRPr/>
            </a:pPr>
            <a:r>
              <a:rPr lang="en-US" sz="2200" b="1" dirty="0">
                <a:solidFill>
                  <a:srgbClr val="000000"/>
                </a:solidFill>
              </a:rPr>
              <a:t>Cloud Application’s </a:t>
            </a:r>
            <a:r>
              <a:rPr lang="en-US" sz="2200" dirty="0">
                <a:solidFill>
                  <a:srgbClr val="000000"/>
                </a:solidFill>
              </a:rPr>
              <a:t>declarative modelled from these normative types …</a:t>
            </a:r>
          </a:p>
          <a:p>
            <a:pPr marL="380990" indent="-380990">
              <a:buFont typeface="Wingdings" charset="2"/>
              <a:buChar char="§"/>
              <a:defRPr/>
            </a:pPr>
            <a:r>
              <a:rPr lang="en-US" sz="2200" b="1" dirty="0">
                <a:solidFill>
                  <a:srgbClr val="000000"/>
                </a:solidFill>
              </a:rPr>
              <a:t>… </a:t>
            </a:r>
            <a:r>
              <a:rPr lang="en-US" sz="2200" dirty="0">
                <a:solidFill>
                  <a:srgbClr val="000000"/>
                </a:solidFill>
              </a:rPr>
              <a:t>Can be understood by </a:t>
            </a:r>
            <a:r>
              <a:rPr lang="en-US" sz="2200" b="1" i="1" dirty="0">
                <a:solidFill>
                  <a:srgbClr val="000000"/>
                </a:solidFill>
              </a:rPr>
              <a:t>any Cloud Provider</a:t>
            </a:r>
          </a:p>
        </p:txBody>
      </p:sp>
      <p:sp>
        <p:nvSpPr>
          <p:cNvPr id="3" name="Title 2"/>
          <p:cNvSpPr>
            <a:spLocks noGrp="1"/>
          </p:cNvSpPr>
          <p:nvPr>
            <p:ph type="title"/>
          </p:nvPr>
        </p:nvSpPr>
        <p:spPr/>
        <p:txBody>
          <a:bodyPr>
            <a:normAutofit fontScale="90000"/>
          </a:bodyPr>
          <a:lstStyle/>
          <a:p>
            <a:r>
              <a:rPr lang="en-US" dirty="0"/>
              <a:t>TOSCA Service Templates are Portable</a:t>
            </a:r>
          </a:p>
        </p:txBody>
      </p:sp>
      <p:sp>
        <p:nvSpPr>
          <p:cNvPr id="4" name="Rectangle 3"/>
          <p:cNvSpPr/>
          <p:nvPr/>
        </p:nvSpPr>
        <p:spPr>
          <a:xfrm>
            <a:off x="729804" y="4138677"/>
            <a:ext cx="2654445" cy="1200329"/>
          </a:xfrm>
          <a:prstGeom prst="rect">
            <a:avLst/>
          </a:prstGeom>
        </p:spPr>
        <p:txBody>
          <a:bodyPr wrap="none">
            <a:spAutoFit/>
          </a:bodyPr>
          <a:lstStyle/>
          <a:p>
            <a:pPr algn="ctr">
              <a:buClr>
                <a:srgbClr val="000000"/>
              </a:buClr>
              <a:buSzPct val="25000"/>
            </a:pPr>
            <a:r>
              <a:rPr lang="en-US" i="1" dirty="0">
                <a:solidFill>
                  <a:srgbClr val="F79646">
                    <a:lumMod val="75000"/>
                  </a:srgbClr>
                </a:solidFill>
                <a:ea typeface="Calibri"/>
                <a:cs typeface="Calibri"/>
                <a:sym typeface="Calibri"/>
              </a:rPr>
              <a:t>unfulfilled</a:t>
            </a:r>
          </a:p>
          <a:p>
            <a:pPr algn="ctr">
              <a:buClr>
                <a:srgbClr val="000000"/>
              </a:buClr>
              <a:buSzPct val="25000"/>
            </a:pPr>
            <a:r>
              <a:rPr lang="en-US" i="1" dirty="0">
                <a:solidFill>
                  <a:srgbClr val="F79646">
                    <a:lumMod val="75000"/>
                  </a:srgbClr>
                </a:solidFill>
                <a:ea typeface="Calibri"/>
                <a:cs typeface="Calibri"/>
                <a:sym typeface="Calibri"/>
              </a:rPr>
              <a:t>Application Requirements</a:t>
            </a:r>
          </a:p>
          <a:p>
            <a:pPr algn="ctr">
              <a:buClr>
                <a:srgbClr val="000000"/>
              </a:buClr>
              <a:buSzPct val="25000"/>
            </a:pPr>
            <a:r>
              <a:rPr lang="en-US" i="1" dirty="0">
                <a:solidFill>
                  <a:srgbClr val="F79646">
                    <a:lumMod val="75000"/>
                  </a:srgbClr>
                </a:solidFill>
                <a:ea typeface="Calibri"/>
                <a:cs typeface="Calibri"/>
                <a:sym typeface="Calibri"/>
              </a:rPr>
              <a:t>can be exported</a:t>
            </a:r>
          </a:p>
          <a:p>
            <a:pPr algn="ctr">
              <a:buClr>
                <a:srgbClr val="000000"/>
              </a:buClr>
              <a:buSzPct val="25000"/>
            </a:pPr>
            <a:r>
              <a:rPr lang="en-US" i="1" dirty="0">
                <a:solidFill>
                  <a:srgbClr val="F79646">
                    <a:lumMod val="75000"/>
                  </a:srgbClr>
                </a:solidFill>
                <a:ea typeface="Calibri"/>
                <a:cs typeface="Calibri"/>
                <a:sym typeface="Calibri"/>
              </a:rPr>
              <a:t>for Orchestrators to fulfill</a:t>
            </a:r>
          </a:p>
        </p:txBody>
      </p:sp>
      <p:sp>
        <p:nvSpPr>
          <p:cNvPr id="109" name="Rectangle 108"/>
          <p:cNvSpPr/>
          <p:nvPr/>
        </p:nvSpPr>
        <p:spPr>
          <a:xfrm>
            <a:off x="231849" y="758486"/>
            <a:ext cx="11502951" cy="446276"/>
          </a:xfrm>
          <a:prstGeom prst="rect">
            <a:avLst/>
          </a:prstGeom>
        </p:spPr>
        <p:txBody>
          <a:bodyPr wrap="square">
            <a:spAutoFit/>
          </a:bodyPr>
          <a:lstStyle/>
          <a:p>
            <a:r>
              <a:rPr lang="en-US" sz="2300" dirty="0">
                <a:solidFill>
                  <a:srgbClr val="3F51B5"/>
                </a:solidFill>
              </a:rPr>
              <a:t>Templates include (or reference) all necessary configuration and Infrastructure requirements</a:t>
            </a:r>
          </a:p>
        </p:txBody>
      </p:sp>
      <p:sp>
        <p:nvSpPr>
          <p:cNvPr id="119" name="Shape 741"/>
          <p:cNvSpPr/>
          <p:nvPr/>
        </p:nvSpPr>
        <p:spPr>
          <a:xfrm>
            <a:off x="335491" y="6304333"/>
            <a:ext cx="11596956" cy="533479"/>
          </a:xfrm>
          <a:prstGeom prst="rect">
            <a:avLst/>
          </a:prstGeom>
          <a:noFill/>
          <a:ln>
            <a:noFill/>
          </a:ln>
        </p:spPr>
        <p:txBody>
          <a:bodyPr lIns="121900" tIns="60933" rIns="121900" bIns="60933" anchor="t" anchorCtr="0">
            <a:noAutofit/>
          </a:bodyPr>
          <a:lstStyle/>
          <a:p>
            <a:pPr>
              <a:buSzPct val="25000"/>
            </a:pPr>
            <a:r>
              <a:rPr lang="en-US" sz="2400" i="1">
                <a:solidFill>
                  <a:srgbClr val="F79646">
                    <a:lumMod val="50000"/>
                  </a:srgbClr>
                </a:solidFill>
                <a:ea typeface="Calibri"/>
                <a:cs typeface="Calibri"/>
                <a:sym typeface="Calibri"/>
              </a:rPr>
              <a:t>TOSCA applications, using normative types, are </a:t>
            </a:r>
            <a:r>
              <a:rPr lang="en-US" sz="2400" i="1" dirty="0">
                <a:solidFill>
                  <a:srgbClr val="F79646">
                    <a:lumMod val="50000"/>
                  </a:srgbClr>
                </a:solidFill>
                <a:ea typeface="Calibri"/>
                <a:cs typeface="Calibri"/>
                <a:sym typeface="Calibri"/>
              </a:rPr>
              <a:t>portable to different Cloud infrastructures</a:t>
            </a:r>
          </a:p>
        </p:txBody>
      </p:sp>
      <p:sp>
        <p:nvSpPr>
          <p:cNvPr id="108" name="Shape 775"/>
          <p:cNvSpPr/>
          <p:nvPr/>
        </p:nvSpPr>
        <p:spPr>
          <a:xfrm rot="5400000">
            <a:off x="1922812" y="3651554"/>
            <a:ext cx="367936" cy="423097"/>
          </a:xfrm>
          <a:prstGeom prst="homePlate">
            <a:avLst>
              <a:gd name="adj" fmla="val 47079"/>
            </a:avLst>
          </a:prstGeom>
          <a:gradFill>
            <a:gsLst>
              <a:gs pos="0">
                <a:srgbClr val="FFE2CA"/>
              </a:gs>
              <a:gs pos="35000">
                <a:srgbClr val="FFEADA"/>
              </a:gs>
              <a:gs pos="100000">
                <a:srgbClr val="FEF8F1"/>
              </a:gs>
            </a:gsLst>
            <a:lin ang="16200000" scaled="0"/>
          </a:gradFill>
          <a:ln w="9525" cap="flat" cmpd="sng">
            <a:solidFill>
              <a:srgbClr val="F6923F"/>
            </a:solidFill>
            <a:prstDash val="solid"/>
            <a:round/>
            <a:headEnd type="none" w="med" len="med"/>
            <a:tailEnd type="none" w="med" len="med"/>
          </a:ln>
        </p:spPr>
        <p:txBody>
          <a:bodyPr lIns="121900" tIns="60933" rIns="121900" bIns="60933" anchor="ctr" anchorCtr="0">
            <a:noAutofit/>
          </a:bodyPr>
          <a:lstStyle/>
          <a:p>
            <a:pPr algn="ctr">
              <a:buClr>
                <a:srgbClr val="000000"/>
              </a:buClr>
            </a:pPr>
            <a:endParaRPr sz="2400">
              <a:solidFill>
                <a:srgbClr val="000000"/>
              </a:solidFill>
              <a:ea typeface="Calibri"/>
              <a:cs typeface="Calibri"/>
              <a:sym typeface="Calibri"/>
            </a:endParaRPr>
          </a:p>
        </p:txBody>
      </p:sp>
      <p:sp>
        <p:nvSpPr>
          <p:cNvPr id="154" name="左大括号 28"/>
          <p:cNvSpPr/>
          <p:nvPr/>
        </p:nvSpPr>
        <p:spPr>
          <a:xfrm>
            <a:off x="3428999" y="1973148"/>
            <a:ext cx="762209" cy="3970452"/>
          </a:xfrm>
          <a:prstGeom prst="leftBrace">
            <a:avLst>
              <a:gd name="adj1" fmla="val 11623"/>
              <a:gd name="adj2" fmla="val 18355"/>
            </a:avLst>
          </a:prstGeom>
          <a:ln w="22225">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solidFill>
                <a:srgbClr val="000000"/>
              </a:solidFill>
              <a:latin typeface="Arial" charset="0"/>
              <a:ea typeface="宋体" charset="0"/>
              <a:cs typeface="宋体" charset="0"/>
            </a:endParaRPr>
          </a:p>
        </p:txBody>
      </p:sp>
      <p:sp>
        <p:nvSpPr>
          <p:cNvPr id="155" name="Shape 748"/>
          <p:cNvSpPr>
            <a:spLocks noChangeArrowheads="1"/>
          </p:cNvSpPr>
          <p:nvPr/>
        </p:nvSpPr>
        <p:spPr bwMode="auto">
          <a:xfrm>
            <a:off x="4033567" y="1276551"/>
            <a:ext cx="2448172" cy="3397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00" tIns="60933" rIns="121900" bIns="60933"/>
          <a:lstStyle/>
          <a:p>
            <a:pPr algn="ctr">
              <a:buClr>
                <a:srgbClr val="5D2D7B"/>
              </a:buClr>
              <a:buSzPct val="25000"/>
              <a:buFont typeface="Calibri" charset="0"/>
              <a:buNone/>
            </a:pPr>
            <a:r>
              <a:rPr lang="en-US" altLang="zh-CN" sz="2200" b="1">
                <a:solidFill>
                  <a:srgbClr val="000000">
                    <a:lumMod val="95000"/>
                    <a:lumOff val="5000"/>
                  </a:srgbClr>
                </a:solidFill>
                <a:cs typeface="Calibri" charset="0"/>
                <a:sym typeface="Calibri" charset="0"/>
              </a:rPr>
              <a:t>TOSCA Meta-Model</a:t>
            </a:r>
            <a:endParaRPr lang="en-US" altLang="zh-CN" sz="2200" b="1" dirty="0">
              <a:solidFill>
                <a:srgbClr val="000000">
                  <a:lumMod val="95000"/>
                  <a:lumOff val="5000"/>
                </a:srgbClr>
              </a:solidFill>
              <a:cs typeface="Calibri" charset="0"/>
              <a:sym typeface="Calibri" charset="0"/>
            </a:endParaRPr>
          </a:p>
        </p:txBody>
      </p:sp>
      <p:sp>
        <p:nvSpPr>
          <p:cNvPr id="156" name="左大括号 28"/>
          <p:cNvSpPr/>
          <p:nvPr/>
        </p:nvSpPr>
        <p:spPr>
          <a:xfrm>
            <a:off x="6028038" y="1845808"/>
            <a:ext cx="851572" cy="4145238"/>
          </a:xfrm>
          <a:prstGeom prst="leftBrace">
            <a:avLst>
              <a:gd name="adj1" fmla="val 11623"/>
              <a:gd name="adj2" fmla="val 18355"/>
            </a:avLst>
          </a:prstGeom>
          <a:ln w="22225">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solidFill>
                <a:srgbClr val="000000"/>
              </a:solidFill>
              <a:latin typeface="Arial" charset="0"/>
              <a:ea typeface="宋体" charset="0"/>
              <a:cs typeface="宋体" charset="0"/>
            </a:endParaRPr>
          </a:p>
        </p:txBody>
      </p:sp>
      <p:sp>
        <p:nvSpPr>
          <p:cNvPr id="157" name="Shape 748"/>
          <p:cNvSpPr>
            <a:spLocks noChangeArrowheads="1"/>
          </p:cNvSpPr>
          <p:nvPr/>
        </p:nvSpPr>
        <p:spPr bwMode="auto">
          <a:xfrm>
            <a:off x="7848600" y="1282518"/>
            <a:ext cx="2448172" cy="3397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00" tIns="60933" rIns="121900" bIns="60933"/>
          <a:lstStyle/>
          <a:p>
            <a:pPr algn="ctr">
              <a:buClr>
                <a:srgbClr val="5D2D7B"/>
              </a:buClr>
              <a:buSzPct val="25000"/>
              <a:buFont typeface="Calibri" charset="0"/>
              <a:buNone/>
            </a:pPr>
            <a:r>
              <a:rPr lang="en-US" altLang="zh-CN" sz="2200" b="1" dirty="0">
                <a:solidFill>
                  <a:srgbClr val="000000">
                    <a:lumMod val="95000"/>
                    <a:lumOff val="5000"/>
                  </a:srgbClr>
                </a:solidFill>
                <a:cs typeface="Calibri" charset="0"/>
                <a:sym typeface="Calibri" charset="0"/>
              </a:rPr>
              <a:t>Normative Types</a:t>
            </a:r>
          </a:p>
        </p:txBody>
      </p:sp>
      <p:grpSp>
        <p:nvGrpSpPr>
          <p:cNvPr id="23" name="Group 22"/>
          <p:cNvGrpSpPr/>
          <p:nvPr/>
        </p:nvGrpSpPr>
        <p:grpSpPr>
          <a:xfrm>
            <a:off x="4375301" y="1752599"/>
            <a:ext cx="1644499" cy="4343401"/>
            <a:chOff x="4375301" y="1752599"/>
            <a:chExt cx="1644499" cy="4343401"/>
          </a:xfrm>
        </p:grpSpPr>
        <p:sp>
          <p:nvSpPr>
            <p:cNvPr id="127" name="Rounded Rectangle 126"/>
            <p:cNvSpPr/>
            <p:nvPr/>
          </p:nvSpPr>
          <p:spPr>
            <a:xfrm>
              <a:off x="4379137" y="1752599"/>
              <a:ext cx="1501567" cy="2109792"/>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solidFill>
                    <a:srgbClr val="000000"/>
                  </a:solidFill>
                </a:rPr>
                <a:t>Nodes</a:t>
              </a:r>
            </a:p>
            <a:p>
              <a:pPr marL="122238" indent="-122238">
                <a:buFont typeface="Arial" charset="0"/>
                <a:buChar char="•"/>
              </a:pPr>
              <a:r>
                <a:rPr lang="en-US" sz="1400" dirty="0">
                  <a:solidFill>
                    <a:srgbClr val="000000"/>
                  </a:solidFill>
                </a:rPr>
                <a:t>Properties</a:t>
              </a:r>
            </a:p>
            <a:p>
              <a:pPr marL="122238" indent="-122238">
                <a:buFont typeface="Arial" charset="0"/>
                <a:buChar char="•"/>
              </a:pPr>
              <a:r>
                <a:rPr lang="en-US" sz="1400" dirty="0">
                  <a:solidFill>
                    <a:srgbClr val="000000"/>
                  </a:solidFill>
                </a:rPr>
                <a:t>Attributes </a:t>
              </a:r>
            </a:p>
          </p:txBody>
        </p:sp>
        <p:sp>
          <p:nvSpPr>
            <p:cNvPr id="128" name="Rounded Rectangle 127"/>
            <p:cNvSpPr/>
            <p:nvPr/>
          </p:nvSpPr>
          <p:spPr>
            <a:xfrm>
              <a:off x="4384072" y="4001067"/>
              <a:ext cx="1520595" cy="1180533"/>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solidFill>
                    <a:srgbClr val="000000"/>
                  </a:solidFill>
                </a:rPr>
                <a:t>Relationships</a:t>
              </a:r>
            </a:p>
            <a:p>
              <a:pPr marL="122238" indent="-122238">
                <a:buFont typeface="Arial" charset="0"/>
                <a:buChar char="•"/>
              </a:pPr>
              <a:r>
                <a:rPr lang="en-US" sz="1400" dirty="0">
                  <a:solidFill>
                    <a:srgbClr val="000000"/>
                  </a:solidFill>
                </a:rPr>
                <a:t>Properties</a:t>
              </a:r>
            </a:p>
            <a:p>
              <a:pPr marL="122238" indent="-122238">
                <a:buFont typeface="Arial" charset="0"/>
                <a:buChar char="•"/>
              </a:pPr>
              <a:r>
                <a:rPr lang="en-US" sz="1400" dirty="0">
                  <a:solidFill>
                    <a:srgbClr val="000000"/>
                  </a:solidFill>
                </a:rPr>
                <a:t>Attributes</a:t>
              </a:r>
            </a:p>
          </p:txBody>
        </p:sp>
        <p:sp>
          <p:nvSpPr>
            <p:cNvPr id="129" name="Rounded Rectangle 128"/>
            <p:cNvSpPr/>
            <p:nvPr/>
          </p:nvSpPr>
          <p:spPr>
            <a:xfrm>
              <a:off x="4606247" y="2590800"/>
              <a:ext cx="1413553" cy="2559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Capabilities</a:t>
              </a:r>
            </a:p>
          </p:txBody>
        </p:sp>
        <p:sp>
          <p:nvSpPr>
            <p:cNvPr id="130" name="Rounded Rectangle 129"/>
            <p:cNvSpPr/>
            <p:nvPr/>
          </p:nvSpPr>
          <p:spPr>
            <a:xfrm>
              <a:off x="4570132" y="3268746"/>
              <a:ext cx="1404159" cy="498896"/>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0000"/>
                  </a:solidFill>
                </a:rPr>
                <a:t>Interfaces</a:t>
              </a:r>
            </a:p>
            <a:p>
              <a:pPr algn="ctr"/>
              <a:r>
                <a:rPr lang="en-US" sz="1200" dirty="0">
                  <a:solidFill>
                    <a:srgbClr val="000000"/>
                  </a:solidFill>
                </a:rPr>
                <a:t>(Operations)</a:t>
              </a:r>
            </a:p>
          </p:txBody>
        </p:sp>
        <p:sp>
          <p:nvSpPr>
            <p:cNvPr id="149" name="Rounded Rectangle 148"/>
            <p:cNvSpPr/>
            <p:nvPr/>
          </p:nvSpPr>
          <p:spPr>
            <a:xfrm>
              <a:off x="4379712" y="5255414"/>
              <a:ext cx="1500991" cy="383386"/>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rPr>
                <a:t>Groups</a:t>
              </a:r>
            </a:p>
          </p:txBody>
        </p:sp>
        <p:sp>
          <p:nvSpPr>
            <p:cNvPr id="150" name="Rounded Rectangle 149"/>
            <p:cNvSpPr/>
            <p:nvPr/>
          </p:nvSpPr>
          <p:spPr>
            <a:xfrm>
              <a:off x="4375301" y="5698512"/>
              <a:ext cx="1505401" cy="397488"/>
            </a:xfrm>
            <a:prstGeom prst="round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rPr>
                <a:t>Policies</a:t>
              </a:r>
            </a:p>
          </p:txBody>
        </p:sp>
        <p:sp>
          <p:nvSpPr>
            <p:cNvPr id="152" name="Rounded Rectangle 151"/>
            <p:cNvSpPr/>
            <p:nvPr/>
          </p:nvSpPr>
          <p:spPr>
            <a:xfrm>
              <a:off x="4606247" y="2909813"/>
              <a:ext cx="1413553" cy="25972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Requirements</a:t>
              </a:r>
            </a:p>
          </p:txBody>
        </p:sp>
      </p:grpSp>
      <p:sp>
        <p:nvSpPr>
          <p:cNvPr id="162" name="Rounded Rectangle 161"/>
          <p:cNvSpPr/>
          <p:nvPr/>
        </p:nvSpPr>
        <p:spPr>
          <a:xfrm>
            <a:off x="4570132" y="4831868"/>
            <a:ext cx="1404159" cy="273532"/>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000000"/>
                </a:solidFill>
              </a:rPr>
              <a:t>Interfaces</a:t>
            </a:r>
          </a:p>
        </p:txBody>
      </p:sp>
      <p:sp>
        <p:nvSpPr>
          <p:cNvPr id="24" name="Rectangle 23"/>
          <p:cNvSpPr/>
          <p:nvPr/>
        </p:nvSpPr>
        <p:spPr>
          <a:xfrm rot="16200000">
            <a:off x="3206631" y="3373025"/>
            <a:ext cx="1671803" cy="369332"/>
          </a:xfrm>
          <a:prstGeom prst="rect">
            <a:avLst/>
          </a:prstGeom>
        </p:spPr>
        <p:txBody>
          <a:bodyPr wrap="none">
            <a:spAutoFit/>
          </a:bodyPr>
          <a:lstStyle/>
          <a:p>
            <a:pPr algn="ctr">
              <a:buClr>
                <a:srgbClr val="5D2D7B"/>
              </a:buClr>
              <a:buSzPct val="25000"/>
            </a:pPr>
            <a:r>
              <a:rPr lang="en-US" altLang="zh-CN" b="1" i="1">
                <a:solidFill>
                  <a:srgbClr val="000000">
                    <a:lumMod val="50000"/>
                    <a:lumOff val="50000"/>
                  </a:srgbClr>
                </a:solidFill>
                <a:cs typeface="Calibri" charset="0"/>
                <a:sym typeface="Calibri" charset="0"/>
              </a:rPr>
              <a:t>composed from</a:t>
            </a:r>
            <a:endParaRPr lang="en-US" altLang="zh-CN" b="1" i="1" dirty="0">
              <a:solidFill>
                <a:srgbClr val="000000">
                  <a:lumMod val="50000"/>
                  <a:lumOff val="50000"/>
                </a:srgbClr>
              </a:solidFill>
              <a:cs typeface="Calibri" charset="0"/>
              <a:sym typeface="Calibri" charset="0"/>
            </a:endParaRPr>
          </a:p>
        </p:txBody>
      </p:sp>
      <p:sp>
        <p:nvSpPr>
          <p:cNvPr id="164" name="Rectangle 163"/>
          <p:cNvSpPr/>
          <p:nvPr/>
        </p:nvSpPr>
        <p:spPr>
          <a:xfrm rot="16200000">
            <a:off x="5949360" y="3206308"/>
            <a:ext cx="1295547" cy="369332"/>
          </a:xfrm>
          <a:prstGeom prst="rect">
            <a:avLst/>
          </a:prstGeom>
        </p:spPr>
        <p:txBody>
          <a:bodyPr wrap="none">
            <a:spAutoFit/>
          </a:bodyPr>
          <a:lstStyle/>
          <a:p>
            <a:pPr algn="ctr">
              <a:buClr>
                <a:srgbClr val="5D2D7B"/>
              </a:buClr>
              <a:buSzPct val="25000"/>
            </a:pPr>
            <a:r>
              <a:rPr lang="en-US" altLang="zh-CN" b="1" i="1" dirty="0">
                <a:solidFill>
                  <a:srgbClr val="000000">
                    <a:lumMod val="50000"/>
                    <a:lumOff val="50000"/>
                  </a:srgbClr>
                </a:solidFill>
                <a:cs typeface="Calibri" charset="0"/>
                <a:sym typeface="Calibri" charset="0"/>
              </a:rPr>
              <a:t>based upon</a:t>
            </a:r>
          </a:p>
        </p:txBody>
      </p:sp>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7461" y="84494"/>
            <a:ext cx="1687339" cy="499364"/>
          </a:xfrm>
          <a:prstGeom prst="rect">
            <a:avLst/>
          </a:prstGeom>
        </p:spPr>
      </p:pic>
    </p:spTree>
    <p:extLst>
      <p:ext uri="{BB962C8B-B14F-4D97-AF65-F5344CB8AC3E}">
        <p14:creationId xmlns:p14="http://schemas.microsoft.com/office/powerpoint/2010/main" val="2431971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TOSCA Service Template</a:t>
            </a:r>
          </a:p>
        </p:txBody>
      </p:sp>
      <p:sp>
        <p:nvSpPr>
          <p:cNvPr id="8" name="Rectangle 7"/>
          <p:cNvSpPr/>
          <p:nvPr/>
        </p:nvSpPr>
        <p:spPr>
          <a:xfrm>
            <a:off x="469866" y="1236091"/>
            <a:ext cx="8902734" cy="4616648"/>
          </a:xfrm>
          <a:prstGeom prst="rect">
            <a:avLst/>
          </a:prstGeom>
          <a:solidFill>
            <a:schemeClr val="bg1">
              <a:lumMod val="95000"/>
            </a:schemeClr>
          </a:solidFill>
        </p:spPr>
        <p:txBody>
          <a:bodyPr wrap="square">
            <a:spAutoFit/>
          </a:bodyPr>
          <a:lstStyle/>
          <a:p>
            <a:r>
              <a:rPr lang="en-US" sz="1400" noProof="1">
                <a:solidFill>
                  <a:srgbClr val="000000"/>
                </a:solidFill>
                <a:latin typeface="Consolas" charset="0"/>
              </a:rPr>
              <a:t>tosca_definitions_version: # Required TOSCA Definitions version string</a:t>
            </a:r>
          </a:p>
          <a:p>
            <a:r>
              <a:rPr lang="en-US" sz="1400" noProof="1">
                <a:solidFill>
                  <a:srgbClr val="000000"/>
                </a:solidFill>
                <a:latin typeface="Consolas" charset="0"/>
              </a:rPr>
              <a:t>description: &lt;</a:t>
            </a:r>
            <a:r>
              <a:rPr lang="en-US" sz="1400" u="sng" noProof="1">
                <a:solidFill>
                  <a:srgbClr val="0432FF"/>
                </a:solidFill>
                <a:latin typeface="Consolas" charset="0"/>
                <a:hlinkClick r:id="" action="ppaction://noaction"/>
              </a:rPr>
              <a:t>template_type_description</a:t>
            </a:r>
            <a:r>
              <a:rPr lang="mr-IN" sz="1400" noProof="1">
                <a:solidFill>
                  <a:srgbClr val="0432FF"/>
                </a:solidFill>
                <a:latin typeface="Consolas" charset="0"/>
                <a:hlinkClick r:id="" action="ppaction://noaction"/>
              </a:rPr>
              <a:t>&gt;</a:t>
            </a:r>
            <a:endParaRPr lang="en-US" sz="1400" noProof="1">
              <a:solidFill>
                <a:srgbClr val="000000"/>
              </a:solidFill>
              <a:latin typeface="Consolas" charset="0"/>
            </a:endParaRPr>
          </a:p>
          <a:p>
            <a:r>
              <a:rPr lang="en-US" sz="1400" noProof="1">
                <a:solidFill>
                  <a:srgbClr val="000000"/>
                </a:solidFill>
                <a:latin typeface="Consolas" charset="0"/>
              </a:rPr>
              <a:t>metadata: # Optional </a:t>
            </a:r>
            <a:r>
              <a:rPr lang="en-US" sz="1400" b="1" noProof="1">
                <a:solidFill>
                  <a:srgbClr val="F79646">
                    <a:lumMod val="75000"/>
                  </a:srgbClr>
                </a:solidFill>
                <a:latin typeface="Consolas" charset="0"/>
              </a:rPr>
              <a:t>(and extensible) </a:t>
            </a:r>
            <a:r>
              <a:rPr lang="en-US" sz="1400" noProof="1">
                <a:solidFill>
                  <a:srgbClr val="000000"/>
                </a:solidFill>
                <a:latin typeface="Consolas" charset="0"/>
              </a:rPr>
              <a:t>metadata keyname: value pairs</a:t>
            </a:r>
          </a:p>
          <a:p>
            <a:endParaRPr lang="en-US" sz="1400" noProof="1">
              <a:solidFill>
                <a:srgbClr val="000000"/>
              </a:solidFill>
              <a:latin typeface="Consolas" charset="0"/>
            </a:endParaRPr>
          </a:p>
          <a:p>
            <a:r>
              <a:rPr lang="en-US" sz="1400" i="1" noProof="1">
                <a:solidFill>
                  <a:srgbClr val="F79646">
                    <a:lumMod val="75000"/>
                  </a:srgbClr>
                </a:solidFill>
                <a:latin typeface="Consolas" charset="0"/>
              </a:rPr>
              <a:t># Some convenience keys left out for this example</a:t>
            </a:r>
            <a:r>
              <a:rPr lang="mr-IN" sz="1400" i="1" noProof="1">
                <a:solidFill>
                  <a:srgbClr val="F79646">
                    <a:lumMod val="75000"/>
                  </a:srgbClr>
                </a:solidFill>
                <a:latin typeface="Consolas" charset="0"/>
              </a:rPr>
              <a:t>…</a:t>
            </a:r>
            <a:endParaRPr lang="en-US" sz="1400" i="1" noProof="1">
              <a:solidFill>
                <a:srgbClr val="F79646">
                  <a:lumMod val="75000"/>
                </a:srgbClr>
              </a:solidFill>
              <a:latin typeface="Consolas" charset="0"/>
            </a:endParaRPr>
          </a:p>
          <a:p>
            <a:endParaRPr lang="en-US" sz="1400" noProof="1">
              <a:solidFill>
                <a:srgbClr val="000000"/>
              </a:solidFill>
              <a:latin typeface="Consolas" charset="0"/>
            </a:endParaRPr>
          </a:p>
          <a:p>
            <a:r>
              <a:rPr lang="en-US" sz="1400" noProof="1">
                <a:solidFill>
                  <a:srgbClr val="000000"/>
                </a:solidFill>
                <a:latin typeface="Consolas" charset="0"/>
              </a:rPr>
              <a:t>repositories: # list of external repository definitions which host TOSCA artifacts</a:t>
            </a:r>
          </a:p>
          <a:p>
            <a:r>
              <a:rPr lang="en-US" sz="1400" noProof="1">
                <a:solidFill>
                  <a:srgbClr val="000000"/>
                </a:solidFill>
                <a:latin typeface="Consolas" charset="0"/>
              </a:rPr>
              <a:t>imports: # ordered list of </a:t>
            </a:r>
            <a:r>
              <a:rPr lang="en-US" sz="1400" u="sng" noProof="1">
                <a:solidFill>
                  <a:srgbClr val="0432FF"/>
                </a:solidFill>
                <a:latin typeface="Consolas" charset="0"/>
                <a:hlinkClick r:id="" action="ppaction://noaction"/>
              </a:rPr>
              <a:t>import definitions</a:t>
            </a:r>
            <a:r>
              <a:rPr lang="en-US" sz="1400" noProof="1">
                <a:solidFill>
                  <a:srgbClr val="0432FF"/>
                </a:solidFill>
                <a:latin typeface="Consolas" charset="0"/>
                <a:hlinkClick r:id="" action="ppaction://noaction"/>
              </a:rPr>
              <a:t> </a:t>
            </a:r>
          </a:p>
          <a:p>
            <a:endParaRPr lang="en-US" sz="1400" noProof="1">
              <a:solidFill>
                <a:srgbClr val="0432FF"/>
              </a:solidFill>
              <a:latin typeface="Consolas" charset="0"/>
              <a:hlinkClick r:id="" action="ppaction://noaction"/>
            </a:endParaRPr>
          </a:p>
          <a:p>
            <a:r>
              <a:rPr lang="en-US" sz="1400" noProof="1">
                <a:solidFill>
                  <a:srgbClr val="000000"/>
                </a:solidFill>
                <a:latin typeface="Consolas" charset="0"/>
              </a:rPr>
              <a:t># Type defintions </a:t>
            </a:r>
          </a:p>
          <a:p>
            <a:r>
              <a:rPr lang="en-US" sz="1400" noProof="1">
                <a:solidFill>
                  <a:srgbClr val="000000"/>
                </a:solidFill>
                <a:latin typeface="Consolas" charset="0"/>
              </a:rPr>
              <a:t>artifact_types:   # list of </a:t>
            </a:r>
            <a:r>
              <a:rPr lang="en-US" sz="1400" u="sng" noProof="1">
                <a:solidFill>
                  <a:srgbClr val="0432FF"/>
                </a:solidFill>
                <a:latin typeface="Consolas" charset="0"/>
                <a:hlinkClick r:id="" action="ppaction://noaction"/>
              </a:rPr>
              <a:t>artifact type</a:t>
            </a:r>
            <a:r>
              <a:rPr lang="en-US" sz="1400" noProof="1">
                <a:solidFill>
                  <a:srgbClr val="0432FF"/>
                </a:solidFill>
                <a:latin typeface="Consolas" charset="0"/>
                <a:hlinkClick r:id="" action="ppaction://noaction"/>
              </a:rPr>
              <a:t> definitions</a:t>
            </a:r>
            <a:endParaRPr lang="en-US" sz="1400" noProof="1">
              <a:solidFill>
                <a:srgbClr val="000000"/>
              </a:solidFill>
              <a:latin typeface="Consolas" charset="0"/>
            </a:endParaRPr>
          </a:p>
          <a:p>
            <a:r>
              <a:rPr lang="en-US" sz="1400" noProof="1">
                <a:solidFill>
                  <a:srgbClr val="000000"/>
                </a:solidFill>
                <a:latin typeface="Consolas" charset="0"/>
              </a:rPr>
              <a:t>data_types:   # list of </a:t>
            </a:r>
            <a:r>
              <a:rPr lang="en-US" sz="1400" u="sng" noProof="1">
                <a:solidFill>
                  <a:srgbClr val="0432FF"/>
                </a:solidFill>
                <a:latin typeface="Consolas" charset="0"/>
                <a:hlinkClick r:id="" action="ppaction://noaction"/>
              </a:rPr>
              <a:t>datatype</a:t>
            </a:r>
            <a:r>
              <a:rPr lang="en-US" sz="1400" noProof="1">
                <a:solidFill>
                  <a:srgbClr val="0432FF"/>
                </a:solidFill>
                <a:latin typeface="Consolas" charset="0"/>
                <a:hlinkClick r:id="" action="ppaction://noaction"/>
              </a:rPr>
              <a:t> definitions</a:t>
            </a:r>
            <a:endParaRPr lang="en-US" sz="1400" noProof="1">
              <a:solidFill>
                <a:srgbClr val="000000"/>
              </a:solidFill>
              <a:latin typeface="Consolas" charset="0"/>
            </a:endParaRPr>
          </a:p>
          <a:p>
            <a:r>
              <a:rPr lang="en-US" sz="1400" noProof="1">
                <a:solidFill>
                  <a:srgbClr val="000000"/>
                </a:solidFill>
                <a:latin typeface="Consolas" charset="0"/>
              </a:rPr>
              <a:t>capability_types:   # list of </a:t>
            </a:r>
            <a:r>
              <a:rPr lang="en-US" sz="1400" u="sng" noProof="1">
                <a:solidFill>
                  <a:srgbClr val="0432FF"/>
                </a:solidFill>
                <a:latin typeface="Consolas" charset="0"/>
                <a:hlinkClick r:id="" action="ppaction://noaction"/>
              </a:rPr>
              <a:t>capability type</a:t>
            </a:r>
            <a:r>
              <a:rPr lang="en-US" sz="1400" noProof="1">
                <a:solidFill>
                  <a:srgbClr val="0432FF"/>
                </a:solidFill>
                <a:latin typeface="Consolas" charset="0"/>
                <a:hlinkClick r:id="" action="ppaction://noaction"/>
              </a:rPr>
              <a:t> definitions</a:t>
            </a:r>
            <a:endParaRPr lang="en-US" sz="1400" noProof="1">
              <a:solidFill>
                <a:srgbClr val="000000"/>
              </a:solidFill>
              <a:latin typeface="Consolas" charset="0"/>
            </a:endParaRPr>
          </a:p>
          <a:p>
            <a:r>
              <a:rPr lang="en-US" sz="1400" noProof="1">
                <a:solidFill>
                  <a:srgbClr val="000000"/>
                </a:solidFill>
                <a:latin typeface="Consolas" charset="0"/>
              </a:rPr>
              <a:t>interface_types   # list of </a:t>
            </a:r>
            <a:r>
              <a:rPr lang="en-US" sz="1400" u="sng" noProof="1">
                <a:solidFill>
                  <a:srgbClr val="0432FF"/>
                </a:solidFill>
                <a:latin typeface="Consolas" charset="0"/>
                <a:hlinkClick r:id="" action="ppaction://noaction"/>
              </a:rPr>
              <a:t>interface type</a:t>
            </a:r>
            <a:r>
              <a:rPr lang="en-US" sz="1400" noProof="1">
                <a:solidFill>
                  <a:srgbClr val="0432FF"/>
                </a:solidFill>
                <a:latin typeface="Consolas" charset="0"/>
                <a:hlinkClick r:id="" action="ppaction://noaction"/>
              </a:rPr>
              <a:t> definitions</a:t>
            </a:r>
            <a:endParaRPr lang="en-US" sz="1400" noProof="1">
              <a:solidFill>
                <a:srgbClr val="000000"/>
              </a:solidFill>
              <a:latin typeface="Consolas" charset="0"/>
            </a:endParaRPr>
          </a:p>
          <a:p>
            <a:r>
              <a:rPr lang="en-US" sz="1400" noProof="1">
                <a:solidFill>
                  <a:srgbClr val="000000"/>
                </a:solidFill>
                <a:latin typeface="Consolas" charset="0"/>
              </a:rPr>
              <a:t>relationship_types:   # list of </a:t>
            </a:r>
            <a:r>
              <a:rPr lang="en-US" sz="1400" u="sng" noProof="1">
                <a:solidFill>
                  <a:srgbClr val="0432FF"/>
                </a:solidFill>
                <a:latin typeface="Consolas" charset="0"/>
                <a:hlinkClick r:id="" action="ppaction://noaction"/>
              </a:rPr>
              <a:t>relationship type</a:t>
            </a:r>
            <a:r>
              <a:rPr lang="en-US" sz="1400" noProof="1">
                <a:solidFill>
                  <a:srgbClr val="0432FF"/>
                </a:solidFill>
                <a:latin typeface="Consolas" charset="0"/>
                <a:hlinkClick r:id="" action="ppaction://noaction"/>
              </a:rPr>
              <a:t> definitions</a:t>
            </a:r>
            <a:endParaRPr lang="en-US" sz="1400" noProof="1">
              <a:solidFill>
                <a:srgbClr val="000000"/>
              </a:solidFill>
              <a:latin typeface="Consolas" charset="0"/>
            </a:endParaRPr>
          </a:p>
          <a:p>
            <a:r>
              <a:rPr lang="en-US" sz="1400" noProof="1">
                <a:solidFill>
                  <a:srgbClr val="000000"/>
                </a:solidFill>
                <a:latin typeface="Consolas" charset="0"/>
              </a:rPr>
              <a:t>node_types:   # list of </a:t>
            </a:r>
            <a:r>
              <a:rPr lang="en-US" sz="1400" u="sng" noProof="1">
                <a:solidFill>
                  <a:srgbClr val="0432FF"/>
                </a:solidFill>
                <a:latin typeface="Consolas" charset="0"/>
                <a:hlinkClick r:id="" action="ppaction://noaction"/>
              </a:rPr>
              <a:t>node type</a:t>
            </a:r>
            <a:r>
              <a:rPr lang="en-US" sz="1400" noProof="1">
                <a:solidFill>
                  <a:srgbClr val="0432FF"/>
                </a:solidFill>
                <a:latin typeface="Consolas" charset="0"/>
                <a:hlinkClick r:id="" action="ppaction://noaction"/>
              </a:rPr>
              <a:t> definitions</a:t>
            </a:r>
            <a:endParaRPr lang="en-US" sz="1400" noProof="1">
              <a:solidFill>
                <a:srgbClr val="000000"/>
              </a:solidFill>
              <a:latin typeface="Consolas" charset="0"/>
            </a:endParaRPr>
          </a:p>
          <a:p>
            <a:r>
              <a:rPr lang="en-US" sz="1400" noProof="1">
                <a:solidFill>
                  <a:srgbClr val="000000"/>
                </a:solidFill>
                <a:latin typeface="Consolas" charset="0"/>
              </a:rPr>
              <a:t>group_types:   # list of </a:t>
            </a:r>
            <a:r>
              <a:rPr lang="en-US" sz="1400" u="sng" noProof="1">
                <a:solidFill>
                  <a:srgbClr val="0432FF"/>
                </a:solidFill>
                <a:latin typeface="Consolas" charset="0"/>
                <a:hlinkClick r:id="" action="ppaction://noaction"/>
              </a:rPr>
              <a:t>group type</a:t>
            </a:r>
            <a:r>
              <a:rPr lang="en-US" sz="1400" noProof="1">
                <a:solidFill>
                  <a:srgbClr val="0432FF"/>
                </a:solidFill>
                <a:latin typeface="Consolas" charset="0"/>
                <a:hlinkClick r:id="" action="ppaction://noaction"/>
              </a:rPr>
              <a:t> definitions</a:t>
            </a:r>
            <a:endParaRPr lang="en-US" sz="1400" noProof="1">
              <a:solidFill>
                <a:srgbClr val="000000"/>
              </a:solidFill>
              <a:latin typeface="Consolas" charset="0"/>
            </a:endParaRPr>
          </a:p>
          <a:p>
            <a:r>
              <a:rPr lang="en-US" sz="1400" noProof="1">
                <a:solidFill>
                  <a:srgbClr val="000000"/>
                </a:solidFill>
                <a:latin typeface="Consolas" charset="0"/>
              </a:rPr>
              <a:t>policy_types:   # list of </a:t>
            </a:r>
            <a:r>
              <a:rPr lang="en-US" sz="1400" u="sng" noProof="1">
                <a:solidFill>
                  <a:srgbClr val="0432FF"/>
                </a:solidFill>
                <a:latin typeface="Consolas" charset="0"/>
                <a:hlinkClick r:id="" action="ppaction://noaction"/>
              </a:rPr>
              <a:t>policy type</a:t>
            </a:r>
            <a:r>
              <a:rPr lang="en-US" sz="1400" noProof="1">
                <a:solidFill>
                  <a:srgbClr val="0432FF"/>
                </a:solidFill>
                <a:latin typeface="Consolas" charset="0"/>
                <a:hlinkClick r:id="" action="ppaction://noaction"/>
              </a:rPr>
              <a:t> definitions</a:t>
            </a:r>
          </a:p>
          <a:p>
            <a:endParaRPr lang="en-US" sz="1400" noProof="1">
              <a:solidFill>
                <a:srgbClr val="000000"/>
              </a:solidFill>
              <a:latin typeface="Consolas" charset="0"/>
            </a:endParaRPr>
          </a:p>
          <a:p>
            <a:r>
              <a:rPr lang="en-US" sz="1400" noProof="1">
                <a:solidFill>
                  <a:srgbClr val="000000"/>
                </a:solidFill>
                <a:latin typeface="Consolas" charset="0"/>
              </a:rPr>
              <a:t>topology_template:</a:t>
            </a:r>
          </a:p>
          <a:p>
            <a:r>
              <a:rPr lang="en-US" sz="1400" noProof="1">
                <a:solidFill>
                  <a:srgbClr val="000000"/>
                </a:solidFill>
                <a:latin typeface="Consolas" charset="0"/>
              </a:rPr>
              <a:t>  # topology template definition of the cloud application or service</a:t>
            </a:r>
            <a:endParaRPr lang="en-US" sz="1400" noProof="1">
              <a:solidFill>
                <a:srgbClr val="000000"/>
              </a:solidFill>
              <a:latin typeface="Consolas" charset="0"/>
              <a:ea typeface="Consolas" charset="0"/>
              <a:cs typeface="Consolas" charset="0"/>
              <a:hlinkClick r:id="" action="ppaction://noaction"/>
            </a:endParaRPr>
          </a:p>
        </p:txBody>
      </p:sp>
      <p:sp>
        <p:nvSpPr>
          <p:cNvPr id="9" name="Rectangle 8"/>
          <p:cNvSpPr/>
          <p:nvPr/>
        </p:nvSpPr>
        <p:spPr>
          <a:xfrm>
            <a:off x="233265" y="766572"/>
            <a:ext cx="5434629" cy="369332"/>
          </a:xfrm>
          <a:prstGeom prst="rect">
            <a:avLst/>
          </a:prstGeom>
        </p:spPr>
        <p:txBody>
          <a:bodyPr wrap="none">
            <a:spAutoFit/>
          </a:bodyPr>
          <a:lstStyle/>
          <a:p>
            <a:r>
              <a:rPr lang="en-US" dirty="0">
                <a:solidFill>
                  <a:srgbClr val="3F51B5"/>
                </a:solidFill>
                <a:ea typeface="Calibri"/>
                <a:cs typeface="Calibri"/>
                <a:sym typeface="Calibri"/>
              </a:rPr>
              <a:t>The Portable “file” that defines a (composable) Service</a:t>
            </a:r>
            <a:endParaRPr lang="en-US" dirty="0">
              <a:solidFill>
                <a:srgbClr val="000000"/>
              </a:solidFill>
            </a:endParaRPr>
          </a:p>
        </p:txBody>
      </p:sp>
      <p:sp>
        <p:nvSpPr>
          <p:cNvPr id="3" name="Rectangle 2"/>
          <p:cNvSpPr/>
          <p:nvPr/>
        </p:nvSpPr>
        <p:spPr>
          <a:xfrm>
            <a:off x="469866" y="5852739"/>
            <a:ext cx="9766776" cy="646331"/>
          </a:xfrm>
          <a:prstGeom prst="rect">
            <a:avLst/>
          </a:prstGeom>
        </p:spPr>
        <p:txBody>
          <a:bodyPr wrap="none">
            <a:spAutoFit/>
          </a:bodyPr>
          <a:lstStyle/>
          <a:p>
            <a:r>
              <a:rPr lang="en-US" i="1" dirty="0">
                <a:solidFill>
                  <a:srgbClr val="FF0000"/>
                </a:solidFill>
                <a:ea typeface="Calibri"/>
                <a:cs typeface="Calibri"/>
                <a:sym typeface="Calibri"/>
              </a:rPr>
              <a:t>Note: Only required element is the “</a:t>
            </a:r>
            <a:r>
              <a:rPr lang="en-US" i="1" dirty="0" err="1">
                <a:solidFill>
                  <a:srgbClr val="FF0000"/>
                </a:solidFill>
                <a:ea typeface="Calibri"/>
                <a:cs typeface="Calibri"/>
                <a:sym typeface="Calibri"/>
              </a:rPr>
              <a:t>tosca_definitions_version</a:t>
            </a:r>
            <a:r>
              <a:rPr lang="en-US" i="1" dirty="0">
                <a:solidFill>
                  <a:srgbClr val="FF0000"/>
                </a:solidFill>
                <a:ea typeface="Calibri"/>
                <a:cs typeface="Calibri"/>
                <a:sym typeface="Calibri"/>
              </a:rPr>
              <a:t>”  this means that</a:t>
            </a:r>
            <a:r>
              <a:rPr lang="mr-IN" i="1" dirty="0">
                <a:solidFill>
                  <a:srgbClr val="FF0000"/>
                </a:solidFill>
                <a:ea typeface="Calibri"/>
                <a:cs typeface="Calibri"/>
                <a:sym typeface="Calibri"/>
              </a:rPr>
              <a:t>…</a:t>
            </a:r>
            <a:endParaRPr lang="en-US" i="1" dirty="0">
              <a:solidFill>
                <a:srgbClr val="FF0000"/>
              </a:solidFill>
              <a:ea typeface="Calibri"/>
              <a:cs typeface="Calibri"/>
              <a:sym typeface="Calibri"/>
            </a:endParaRPr>
          </a:p>
          <a:p>
            <a:pPr marL="285750" indent="-285750">
              <a:buFont typeface="Arial" charset="0"/>
              <a:buChar char="•"/>
            </a:pPr>
            <a:r>
              <a:rPr lang="en-US" i="1" dirty="0">
                <a:solidFill>
                  <a:srgbClr val="FF0000"/>
                </a:solidFill>
                <a:ea typeface="Calibri"/>
                <a:cs typeface="Calibri"/>
                <a:sym typeface="Calibri"/>
              </a:rPr>
              <a:t>You can create templates that just define “reusable types” for “import” into other Service Templates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7461" y="84494"/>
            <a:ext cx="1687339" cy="499364"/>
          </a:xfrm>
          <a:prstGeom prst="rect">
            <a:avLst/>
          </a:prstGeom>
        </p:spPr>
      </p:pic>
    </p:spTree>
    <p:extLst>
      <p:ext uri="{BB962C8B-B14F-4D97-AF65-F5344CB8AC3E}">
        <p14:creationId xmlns:p14="http://schemas.microsoft.com/office/powerpoint/2010/main" val="2248278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TOSCA Service Template’s - Topology Template but …</a:t>
            </a:r>
          </a:p>
        </p:txBody>
      </p:sp>
      <p:sp>
        <p:nvSpPr>
          <p:cNvPr id="8" name="Rectangle 7"/>
          <p:cNvSpPr/>
          <p:nvPr/>
        </p:nvSpPr>
        <p:spPr>
          <a:xfrm>
            <a:off x="533400" y="1513090"/>
            <a:ext cx="6692934" cy="3600986"/>
          </a:xfrm>
          <a:prstGeom prst="rect">
            <a:avLst/>
          </a:prstGeom>
          <a:solidFill>
            <a:schemeClr val="bg1">
              <a:lumMod val="95000"/>
            </a:schemeClr>
          </a:solidFill>
        </p:spPr>
        <p:txBody>
          <a:bodyPr wrap="square">
            <a:spAutoFit/>
          </a:bodyPr>
          <a:lstStyle/>
          <a:p>
            <a:r>
              <a:rPr lang="en-US" sz="1200" noProof="1">
                <a:solidFill>
                  <a:srgbClr val="000000"/>
                </a:solidFill>
                <a:latin typeface="Consolas" charset="0"/>
              </a:rPr>
              <a:t>topology_template:</a:t>
            </a:r>
          </a:p>
          <a:p>
            <a:r>
              <a:rPr lang="en-US" sz="1200" noProof="1">
                <a:solidFill>
                  <a:srgbClr val="000000"/>
                </a:solidFill>
                <a:latin typeface="Consolas" charset="0"/>
              </a:rPr>
              <a:t>  description: </a:t>
            </a:r>
            <a:r>
              <a:rPr lang="mr-IN" sz="1200" noProof="1">
                <a:solidFill>
                  <a:srgbClr val="000000"/>
                </a:solidFill>
                <a:latin typeface="Consolas" charset="0"/>
              </a:rPr>
              <a:t>&lt;</a:t>
            </a:r>
            <a:r>
              <a:rPr lang="en-US" sz="1200" u="sng" noProof="1">
                <a:solidFill>
                  <a:srgbClr val="0432FF"/>
                </a:solidFill>
                <a:latin typeface="Consolas" charset="0"/>
                <a:hlinkClick r:id="" action="ppaction://noaction"/>
              </a:rPr>
              <a:t>template_description</a:t>
            </a:r>
            <a:r>
              <a:rPr lang="mr-IN" sz="1200" noProof="1">
                <a:solidFill>
                  <a:srgbClr val="0432FF"/>
                </a:solidFill>
                <a:latin typeface="Consolas" charset="0"/>
                <a:hlinkClick r:id="" action="ppaction://noaction"/>
              </a:rPr>
              <a:t>&gt;</a:t>
            </a:r>
          </a:p>
          <a:p>
            <a:r>
              <a:rPr lang="en-US" sz="1200" noProof="1">
                <a:solidFill>
                  <a:srgbClr val="000000"/>
                </a:solidFill>
                <a:latin typeface="Consolas" charset="0"/>
              </a:rPr>
              <a:t>  inputs: &lt;input_parameter_list&gt;</a:t>
            </a:r>
          </a:p>
          <a:p>
            <a:r>
              <a:rPr lang="en-US" sz="1200" noProof="1">
                <a:solidFill>
                  <a:srgbClr val="000000"/>
                </a:solidFill>
                <a:latin typeface="Consolas" charset="0"/>
              </a:rPr>
              <a:t>  outputs: &lt;output_parameter_list&gt;</a:t>
            </a:r>
          </a:p>
          <a:p>
            <a:r>
              <a:rPr lang="en-US" sz="1200" noProof="1">
                <a:solidFill>
                  <a:srgbClr val="000000"/>
                </a:solidFill>
                <a:latin typeface="Consolas" charset="0"/>
              </a:rPr>
              <a:t>  node_templates: &lt;node_template_list&gt;</a:t>
            </a:r>
          </a:p>
          <a:p>
            <a:r>
              <a:rPr lang="en-US" sz="1200" noProof="1">
                <a:solidFill>
                  <a:srgbClr val="000000"/>
                </a:solidFill>
                <a:latin typeface="Consolas" charset="0"/>
              </a:rPr>
              <a:t>  relationship_templates: &lt;relationship_template_list&gt;</a:t>
            </a:r>
          </a:p>
          <a:p>
            <a:r>
              <a:rPr lang="en-US" sz="1200" noProof="1">
                <a:solidFill>
                  <a:srgbClr val="000000"/>
                </a:solidFill>
                <a:latin typeface="Consolas" charset="0"/>
              </a:rPr>
              <a:t>  groups: &lt;group_definition_list&gt;</a:t>
            </a:r>
          </a:p>
          <a:p>
            <a:r>
              <a:rPr lang="en-US" sz="1200" noProof="1">
                <a:solidFill>
                  <a:srgbClr val="000000"/>
                </a:solidFill>
                <a:latin typeface="Consolas" charset="0"/>
              </a:rPr>
              <a:t>  policies: </a:t>
            </a:r>
          </a:p>
          <a:p>
            <a:r>
              <a:rPr lang="en-US" sz="1200" noProof="1">
                <a:solidFill>
                  <a:srgbClr val="000000"/>
                </a:solidFill>
                <a:latin typeface="Consolas" charset="0"/>
              </a:rPr>
              <a:t>    - &lt;policy_definition_list&gt;</a:t>
            </a:r>
          </a:p>
          <a:p>
            <a:r>
              <a:rPr lang="en-US" sz="1200" noProof="1">
                <a:solidFill>
                  <a:srgbClr val="000000"/>
                </a:solidFill>
                <a:latin typeface="Consolas" charset="0"/>
              </a:rPr>
              <a:t>  workflows: &lt;workflow_list&gt;  </a:t>
            </a:r>
          </a:p>
          <a:p>
            <a:endParaRPr lang="en-US" sz="1200" noProof="1">
              <a:solidFill>
                <a:srgbClr val="000000"/>
              </a:solidFill>
              <a:latin typeface="Consolas" charset="0"/>
            </a:endParaRPr>
          </a:p>
          <a:p>
            <a:r>
              <a:rPr lang="en-US" sz="1200" noProof="1">
                <a:solidFill>
                  <a:srgbClr val="000000"/>
                </a:solidFill>
                <a:latin typeface="Consolas" charset="0"/>
              </a:rPr>
              <a:t>  # Optional declaration that exports the Topology Template </a:t>
            </a:r>
          </a:p>
          <a:p>
            <a:r>
              <a:rPr lang="en-US" sz="1200" noProof="1">
                <a:solidFill>
                  <a:srgbClr val="000000"/>
                </a:solidFill>
                <a:latin typeface="Consolas" charset="0"/>
              </a:rPr>
              <a:t>  # as an implementation of a Node Type.</a:t>
            </a:r>
          </a:p>
          <a:p>
            <a:r>
              <a:rPr lang="en-US" sz="1200" noProof="1">
                <a:solidFill>
                  <a:srgbClr val="000000"/>
                </a:solidFill>
                <a:latin typeface="Consolas" charset="0"/>
              </a:rPr>
              <a:t>  </a:t>
            </a:r>
            <a:r>
              <a:rPr lang="en-US" sz="1200" b="1" noProof="1">
                <a:solidFill>
                  <a:srgbClr val="FF0000"/>
                </a:solidFill>
                <a:latin typeface="Consolas" charset="0"/>
              </a:rPr>
              <a:t>substitution_mappings:</a:t>
            </a:r>
          </a:p>
          <a:p>
            <a:r>
              <a:rPr lang="en-US" sz="1200" noProof="1">
                <a:solidFill>
                  <a:srgbClr val="000000"/>
                </a:solidFill>
                <a:latin typeface="Consolas" charset="0"/>
              </a:rPr>
              <a:t>    node_type: &lt;</a:t>
            </a:r>
            <a:r>
              <a:rPr lang="en-US" sz="1200" u="sng" noProof="1">
                <a:solidFill>
                  <a:srgbClr val="0432FF"/>
                </a:solidFill>
                <a:latin typeface="Consolas" charset="0"/>
                <a:hlinkClick r:id="" action="ppaction://noaction"/>
              </a:rPr>
              <a:t>node_type_name</a:t>
            </a:r>
            <a:r>
              <a:rPr lang="en-US" sz="1200" noProof="1">
                <a:solidFill>
                  <a:srgbClr val="0432FF"/>
                </a:solidFill>
                <a:latin typeface="Consolas" charset="0"/>
                <a:hlinkClick r:id="" action="ppaction://noaction"/>
              </a:rPr>
              <a:t>&gt;</a:t>
            </a:r>
          </a:p>
          <a:p>
            <a:r>
              <a:rPr lang="en-US" sz="1200" noProof="1">
                <a:solidFill>
                  <a:srgbClr val="000000"/>
                </a:solidFill>
                <a:latin typeface="Consolas" charset="0"/>
              </a:rPr>
              <a:t>    capabilities:</a:t>
            </a:r>
          </a:p>
          <a:p>
            <a:r>
              <a:rPr lang="en-US" sz="1200" noProof="1">
                <a:solidFill>
                  <a:srgbClr val="000000"/>
                </a:solidFill>
                <a:latin typeface="Consolas" charset="0"/>
              </a:rPr>
              <a:t>      &lt;map_of_capability_mappings_to_expose&gt;</a:t>
            </a:r>
          </a:p>
          <a:p>
            <a:r>
              <a:rPr lang="en-US" sz="1200" noProof="1">
                <a:solidFill>
                  <a:srgbClr val="000000"/>
                </a:solidFill>
                <a:latin typeface="Consolas" charset="0"/>
              </a:rPr>
              <a:t>    requirements:</a:t>
            </a:r>
          </a:p>
          <a:p>
            <a:r>
              <a:rPr lang="en-US" sz="1200" noProof="1">
                <a:solidFill>
                  <a:srgbClr val="000000"/>
                </a:solidFill>
                <a:latin typeface="Consolas" charset="0"/>
              </a:rPr>
              <a:t>      &lt;map_of_requirement_mapping_to_expose&gt;</a:t>
            </a:r>
            <a:endParaRPr lang="en-US" sz="1200" noProof="1">
              <a:solidFill>
                <a:srgbClr val="000000"/>
              </a:solidFill>
              <a:latin typeface="Consolas" charset="0"/>
              <a:ea typeface="Consolas" charset="0"/>
              <a:cs typeface="Consolas" charset="0"/>
              <a:hlinkClick r:id="" action="ppaction://noaction"/>
            </a:endParaRPr>
          </a:p>
        </p:txBody>
      </p:sp>
      <p:sp>
        <p:nvSpPr>
          <p:cNvPr id="9" name="Rectangle 8"/>
          <p:cNvSpPr/>
          <p:nvPr/>
        </p:nvSpPr>
        <p:spPr>
          <a:xfrm>
            <a:off x="233265" y="766572"/>
            <a:ext cx="11271804" cy="646331"/>
          </a:xfrm>
          <a:prstGeom prst="rect">
            <a:avLst/>
          </a:prstGeom>
        </p:spPr>
        <p:txBody>
          <a:bodyPr wrap="none">
            <a:spAutoFit/>
          </a:bodyPr>
          <a:lstStyle/>
          <a:p>
            <a:r>
              <a:rPr lang="en-US" dirty="0">
                <a:solidFill>
                  <a:srgbClr val="3F51B5"/>
                </a:solidFill>
                <a:ea typeface="Calibri"/>
                <a:cs typeface="Calibri"/>
                <a:sym typeface="Calibri"/>
              </a:rPr>
              <a:t>The Topology where your node-relationship graph is declared</a:t>
            </a:r>
            <a:r>
              <a:rPr lang="mr-IN" dirty="0">
                <a:solidFill>
                  <a:srgbClr val="3F51B5"/>
                </a:solidFill>
                <a:ea typeface="Calibri"/>
                <a:cs typeface="Calibri"/>
                <a:sym typeface="Calibri"/>
              </a:rPr>
              <a:t>…</a:t>
            </a:r>
            <a:endParaRPr lang="en-US" dirty="0">
              <a:solidFill>
                <a:srgbClr val="3F51B5"/>
              </a:solidFill>
              <a:ea typeface="Calibri"/>
              <a:cs typeface="Calibri"/>
              <a:sym typeface="Calibri"/>
            </a:endParaRPr>
          </a:p>
          <a:p>
            <a:r>
              <a:rPr lang="en-US" dirty="0">
                <a:solidFill>
                  <a:srgbClr val="3F51B5"/>
                </a:solidFill>
                <a:ea typeface="Calibri"/>
                <a:cs typeface="Calibri"/>
                <a:sym typeface="Calibri"/>
              </a:rPr>
              <a:t>This is what the TOSCA Orchestrator does its “best” to deploy (with ”desired state” and maintain to (operational) policy</a:t>
            </a:r>
            <a:endParaRPr lang="en-US" dirty="0">
              <a:solidFill>
                <a:srgbClr val="000000"/>
              </a:solidFill>
            </a:endParaRPr>
          </a:p>
        </p:txBody>
      </p:sp>
      <p:sp>
        <p:nvSpPr>
          <p:cNvPr id="5" name="Rectangle 4"/>
          <p:cNvSpPr/>
          <p:nvPr/>
        </p:nvSpPr>
        <p:spPr>
          <a:xfrm>
            <a:off x="424310" y="5562600"/>
            <a:ext cx="10906768" cy="1015663"/>
          </a:xfrm>
          <a:prstGeom prst="rect">
            <a:avLst/>
          </a:prstGeom>
        </p:spPr>
        <p:txBody>
          <a:bodyPr wrap="none">
            <a:spAutoFit/>
          </a:bodyPr>
          <a:lstStyle/>
          <a:p>
            <a:r>
              <a:rPr lang="en-US" sz="2000" b="1" i="1" dirty="0">
                <a:solidFill>
                  <a:srgbClr val="FF0000"/>
                </a:solidFill>
                <a:ea typeface="Calibri"/>
                <a:cs typeface="Calibri"/>
                <a:sym typeface="Calibri"/>
              </a:rPr>
              <a:t>A Service Template can equal a Node (Template) via substitution mappings</a:t>
            </a:r>
          </a:p>
          <a:p>
            <a:r>
              <a:rPr lang="en-US" sz="2000" i="1" dirty="0">
                <a:solidFill>
                  <a:srgbClr val="FF0000"/>
                </a:solidFill>
                <a:ea typeface="Calibri"/>
                <a:cs typeface="Calibri"/>
                <a:sym typeface="Calibri"/>
              </a:rPr>
              <a:t>used indicate the Service Template’s Topology implements some Node Type (with Capabilities)</a:t>
            </a:r>
          </a:p>
          <a:p>
            <a:r>
              <a:rPr lang="mr-IN" sz="2000" i="1" dirty="0">
                <a:solidFill>
                  <a:srgbClr val="FF0000"/>
                </a:solidFill>
                <a:ea typeface="Calibri"/>
                <a:cs typeface="Calibri"/>
                <a:sym typeface="Calibri"/>
              </a:rPr>
              <a:t>…</a:t>
            </a:r>
            <a:r>
              <a:rPr lang="en-US" sz="2000" i="1" dirty="0">
                <a:solidFill>
                  <a:srgbClr val="FF0000"/>
                </a:solidFill>
                <a:ea typeface="Calibri"/>
                <a:cs typeface="Calibri"/>
                <a:sym typeface="Calibri"/>
              </a:rPr>
              <a:t> which can be used to “fulfill” an abstract Requirement in another Service Template (at deployment)!!!</a:t>
            </a:r>
            <a:endParaRPr lang="en-US" sz="2000" i="1" dirty="0">
              <a:solidFill>
                <a:srgbClr val="FF0000"/>
              </a:solidFill>
            </a:endParaRPr>
          </a:p>
        </p:txBody>
      </p:sp>
      <p:sp>
        <p:nvSpPr>
          <p:cNvPr id="6" name="Line Callout 2 (Border and Accent Bar) 5"/>
          <p:cNvSpPr/>
          <p:nvPr/>
        </p:nvSpPr>
        <p:spPr>
          <a:xfrm>
            <a:off x="8077200" y="1676400"/>
            <a:ext cx="3733800" cy="2514600"/>
          </a:xfrm>
          <a:prstGeom prst="accentBorderCallout2">
            <a:avLst>
              <a:gd name="adj1" fmla="val 38158"/>
              <a:gd name="adj2" fmla="val -3682"/>
              <a:gd name="adj3" fmla="val 38494"/>
              <a:gd name="adj4" fmla="val -15935"/>
              <a:gd name="adj5" fmla="val 63613"/>
              <a:gd name="adj6" fmla="val -131669"/>
            </a:avLst>
          </a:prstGeom>
          <a:solidFill>
            <a:srgbClr val="3F51B5">
              <a:alpha val="5000"/>
            </a:srgbClr>
          </a:solidFill>
          <a:ln>
            <a:solidFill>
              <a:srgbClr val="3F5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i="1" u="sng" dirty="0">
                <a:solidFill>
                  <a:srgbClr val="4F81BD">
                    <a:lumMod val="50000"/>
                  </a:srgbClr>
                </a:solidFill>
                <a:sym typeface="Verdana" charset="0"/>
              </a:rPr>
              <a:t>Declarative Workflow</a:t>
            </a:r>
          </a:p>
          <a:p>
            <a:pPr algn="ctr"/>
            <a:endParaRPr lang="en-US" altLang="zh-CN" sz="1400" b="1" i="1" u="sng" dirty="0">
              <a:solidFill>
                <a:srgbClr val="4F81BD">
                  <a:lumMod val="50000"/>
                </a:srgbClr>
              </a:solidFill>
              <a:sym typeface="Verdana" charset="0"/>
            </a:endParaRPr>
          </a:p>
          <a:p>
            <a:pPr marL="285750" indent="-285750">
              <a:buFont typeface="Arial" charset="0"/>
              <a:buChar char="•"/>
            </a:pPr>
            <a:r>
              <a:rPr lang="en-US" altLang="zh-CN" sz="1400" b="1" i="1" dirty="0">
                <a:solidFill>
                  <a:srgbClr val="4F81BD">
                    <a:lumMod val="50000"/>
                  </a:srgbClr>
                </a:solidFill>
                <a:sym typeface="Verdana" charset="0"/>
              </a:rPr>
              <a:t>Introduced in v1.1</a:t>
            </a:r>
          </a:p>
          <a:p>
            <a:pPr marL="285750" indent="-285750">
              <a:buFont typeface="Arial" charset="0"/>
              <a:buChar char="•"/>
            </a:pPr>
            <a:r>
              <a:rPr lang="en-US" altLang="zh-CN" sz="1400" b="1" i="1" dirty="0">
                <a:solidFill>
                  <a:srgbClr val="4F81BD">
                    <a:lumMod val="50000"/>
                  </a:srgbClr>
                </a:solidFill>
                <a:sym typeface="Verdana" charset="0"/>
              </a:rPr>
              <a:t>Designed to Support complex installs / Configurations.</a:t>
            </a:r>
          </a:p>
          <a:p>
            <a:pPr marL="285750" indent="-285750">
              <a:buFont typeface="Arial" charset="0"/>
              <a:buChar char="•"/>
            </a:pPr>
            <a:r>
              <a:rPr lang="en-US" altLang="zh-CN" sz="1400" b="1" i="1" dirty="0">
                <a:solidFill>
                  <a:srgbClr val="4F81BD">
                    <a:lumMod val="50000"/>
                  </a:srgbClr>
                </a:solidFill>
                <a:sym typeface="Verdana" charset="0"/>
              </a:rPr>
              <a:t>Preserve investment in legacy scripts</a:t>
            </a:r>
          </a:p>
          <a:p>
            <a:pPr marL="285750" indent="-285750">
              <a:buFont typeface="Arial" charset="0"/>
              <a:buChar char="•"/>
            </a:pPr>
            <a:r>
              <a:rPr lang="en-US" altLang="zh-CN" sz="1400" b="1" i="1" dirty="0">
                <a:solidFill>
                  <a:srgbClr val="4F81BD">
                    <a:lumMod val="50000"/>
                  </a:srgbClr>
                </a:solidFill>
                <a:sym typeface="Verdana" charset="0"/>
              </a:rPr>
              <a:t>Integrates with TOSCA Orchestrator (operations)</a:t>
            </a:r>
          </a:p>
          <a:p>
            <a:pPr marL="285750" indent="-285750">
              <a:buFont typeface="Arial" charset="0"/>
              <a:buChar char="•"/>
            </a:pPr>
            <a:r>
              <a:rPr lang="en-US" altLang="zh-CN" sz="1400" b="1" i="1" dirty="0">
                <a:solidFill>
                  <a:srgbClr val="4F81BD">
                    <a:lumMod val="50000"/>
                  </a:srgbClr>
                </a:solidFill>
                <a:sym typeface="Verdana" charset="0"/>
              </a:rPr>
              <a:t>Careful to take over at known state and return to known state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7461" y="84494"/>
            <a:ext cx="1687339" cy="499364"/>
          </a:xfrm>
          <a:prstGeom prst="rect">
            <a:avLst/>
          </a:prstGeom>
        </p:spPr>
      </p:pic>
    </p:spTree>
    <p:extLst>
      <p:ext uri="{BB962C8B-B14F-4D97-AF65-F5344CB8AC3E}">
        <p14:creationId xmlns:p14="http://schemas.microsoft.com/office/powerpoint/2010/main" val="276067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圆角矩形 3"/>
          <p:cNvSpPr>
            <a:spLocks noChangeArrowheads="1"/>
          </p:cNvSpPr>
          <p:nvPr/>
        </p:nvSpPr>
        <p:spPr bwMode="auto">
          <a:xfrm>
            <a:off x="9215828" y="3123189"/>
            <a:ext cx="2372250" cy="2210811"/>
          </a:xfrm>
          <a:prstGeom prst="roundRect">
            <a:avLst>
              <a:gd name="adj" fmla="val 16667"/>
            </a:avLst>
          </a:prstGeom>
          <a:gradFill rotWithShape="1">
            <a:gsLst>
              <a:gs pos="0">
                <a:schemeClr val="accent2">
                  <a:lumMod val="40000"/>
                  <a:lumOff val="60000"/>
                </a:schemeClr>
              </a:gs>
              <a:gs pos="35001">
                <a:schemeClr val="accent2">
                  <a:lumMod val="25000"/>
                  <a:lumOff val="75000"/>
                </a:schemeClr>
              </a:gs>
              <a:gs pos="100000">
                <a:schemeClr val="accent2">
                  <a:lumMod val="15000"/>
                  <a:lumOff val="85000"/>
                </a:schemeClr>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tIns="0"/>
          <a:lstStyle/>
          <a:p>
            <a:pPr algn="ctr">
              <a:defRPr/>
            </a:pPr>
            <a:r>
              <a:rPr lang="en-US" altLang="zh-CN" sz="1600" b="1" i="1" dirty="0">
                <a:solidFill>
                  <a:srgbClr val="000000"/>
                </a:solidFill>
              </a:rPr>
              <a:t>Analytics</a:t>
            </a:r>
          </a:p>
          <a:p>
            <a:pPr algn="ctr">
              <a:defRPr/>
            </a:pPr>
            <a:r>
              <a:rPr lang="en-US" altLang="zh-CN" sz="1600" b="1" i="1" dirty="0">
                <a:solidFill>
                  <a:srgbClr val="000000"/>
                </a:solidFill>
              </a:rPr>
              <a:t>Service</a:t>
            </a:r>
          </a:p>
          <a:p>
            <a:pPr algn="ctr">
              <a:defRPr/>
            </a:pPr>
            <a:r>
              <a:rPr lang="en-US" altLang="zh-CN" sz="1600" i="1" dirty="0">
                <a:solidFill>
                  <a:srgbClr val="000000"/>
                </a:solidFill>
              </a:rPr>
              <a:t>(Topology)</a:t>
            </a:r>
            <a:endParaRPr lang="zh-CN" altLang="en-US" sz="1600" i="1" dirty="0">
              <a:solidFill>
                <a:srgbClr val="000000"/>
              </a:solidFill>
            </a:endParaRPr>
          </a:p>
        </p:txBody>
      </p:sp>
      <p:sp>
        <p:nvSpPr>
          <p:cNvPr id="86" name="圆角矩形 3"/>
          <p:cNvSpPr>
            <a:spLocks noChangeArrowheads="1"/>
          </p:cNvSpPr>
          <p:nvPr/>
        </p:nvSpPr>
        <p:spPr bwMode="auto">
          <a:xfrm>
            <a:off x="653733" y="1295400"/>
            <a:ext cx="3637127" cy="3305490"/>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tIns="0"/>
          <a:lstStyle/>
          <a:p>
            <a:pPr algn="ctr">
              <a:defRPr/>
            </a:pPr>
            <a:r>
              <a:rPr lang="en-US" altLang="zh-CN" sz="1600" b="1" i="1" dirty="0">
                <a:solidFill>
                  <a:srgbClr val="000000"/>
                </a:solidFill>
              </a:rPr>
              <a:t>Cloud Application</a:t>
            </a:r>
          </a:p>
          <a:p>
            <a:pPr algn="ctr">
              <a:defRPr/>
            </a:pPr>
            <a:r>
              <a:rPr lang="en-US" altLang="zh-CN" sz="1600" i="1" dirty="0">
                <a:solidFill>
                  <a:srgbClr val="000000"/>
                </a:solidFill>
              </a:rPr>
              <a:t>(Topology)</a:t>
            </a:r>
            <a:endParaRPr lang="zh-CN" altLang="en-US" sz="1600" i="1" dirty="0">
              <a:solidFill>
                <a:srgbClr val="000000"/>
              </a:solidFill>
            </a:endParaRPr>
          </a:p>
        </p:txBody>
      </p:sp>
      <p:sp>
        <p:nvSpPr>
          <p:cNvPr id="2" name="Title 1"/>
          <p:cNvSpPr>
            <a:spLocks noGrp="1"/>
          </p:cNvSpPr>
          <p:nvPr>
            <p:ph type="title"/>
          </p:nvPr>
        </p:nvSpPr>
        <p:spPr/>
        <p:txBody>
          <a:bodyPr>
            <a:normAutofit fontScale="90000"/>
          </a:bodyPr>
          <a:lstStyle/>
          <a:p>
            <a:r>
              <a:rPr lang="en-US" dirty="0"/>
              <a:t>Composition – Substitution of Abstract Services</a:t>
            </a:r>
            <a:endParaRPr lang="en-US" sz="2200" b="0" i="1" dirty="0"/>
          </a:p>
        </p:txBody>
      </p:sp>
      <p:sp>
        <p:nvSpPr>
          <p:cNvPr id="21" name="TextBox 33"/>
          <p:cNvSpPr txBox="1">
            <a:spLocks noChangeArrowheads="1"/>
          </p:cNvSpPr>
          <p:nvPr/>
        </p:nvSpPr>
        <p:spPr bwMode="auto">
          <a:xfrm>
            <a:off x="318855" y="5363751"/>
            <a:ext cx="11201400" cy="1405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400">
                <a:solidFill>
                  <a:srgbClr val="000000"/>
                </a:solidFill>
                <a:latin typeface="Arial" charset="0"/>
                <a:ea typeface="宋体" charset="0"/>
                <a:cs typeface="宋体" charset="0"/>
                <a:sym typeface="Arial" charset="0"/>
              </a:defRPr>
            </a:lvl1pPr>
            <a:lvl2pPr marL="742950" indent="-285750">
              <a:defRPr sz="1400">
                <a:solidFill>
                  <a:srgbClr val="000000"/>
                </a:solidFill>
                <a:latin typeface="Arial" charset="0"/>
                <a:ea typeface="宋体" charset="0"/>
                <a:cs typeface="宋体" charset="0"/>
                <a:sym typeface="Arial" charset="0"/>
              </a:defRPr>
            </a:lvl2pPr>
            <a:lvl3pPr marL="1143000" indent="-228600">
              <a:defRPr sz="1400">
                <a:solidFill>
                  <a:srgbClr val="000000"/>
                </a:solidFill>
                <a:latin typeface="Arial" charset="0"/>
                <a:ea typeface="宋体" charset="0"/>
                <a:cs typeface="宋体" charset="0"/>
                <a:sym typeface="Arial" charset="0"/>
              </a:defRPr>
            </a:lvl3pPr>
            <a:lvl4pPr marL="1600200" indent="-228600">
              <a:defRPr sz="1400">
                <a:solidFill>
                  <a:srgbClr val="000000"/>
                </a:solidFill>
                <a:latin typeface="Arial" charset="0"/>
                <a:ea typeface="宋体" charset="0"/>
                <a:cs typeface="宋体" charset="0"/>
                <a:sym typeface="Arial" charset="0"/>
              </a:defRPr>
            </a:lvl4pPr>
            <a:lvl5pPr marL="2057400" indent="-228600">
              <a:defRPr sz="1400">
                <a:solidFill>
                  <a:srgbClr val="000000"/>
                </a:solidFill>
                <a:latin typeface="Arial" charset="0"/>
                <a:ea typeface="宋体" charset="0"/>
                <a:cs typeface="宋体"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9pPr>
          </a:lstStyle>
          <a:p>
            <a:r>
              <a:rPr lang="en-US" altLang="zh-CN" sz="2133" i="1" dirty="0">
                <a:solidFill>
                  <a:srgbClr val="000000">
                    <a:lumMod val="95000"/>
                    <a:lumOff val="5000"/>
                  </a:srgbClr>
                </a:solidFill>
                <a:sym typeface="Verdana" charset="0"/>
              </a:rPr>
              <a:t>Orchestrators can “</a:t>
            </a:r>
            <a:r>
              <a:rPr lang="en-US" altLang="zh-CN" sz="2133" b="1" i="1" dirty="0">
                <a:solidFill>
                  <a:srgbClr val="000000">
                    <a:lumMod val="95000"/>
                    <a:lumOff val="5000"/>
                  </a:srgbClr>
                </a:solidFill>
                <a:sym typeface="Verdana" charset="0"/>
              </a:rPr>
              <a:t>substitute</a:t>
            </a:r>
            <a:r>
              <a:rPr lang="en-US" altLang="zh-CN" sz="2133" i="1" dirty="0">
                <a:solidFill>
                  <a:srgbClr val="000000">
                    <a:lumMod val="95000"/>
                    <a:lumOff val="5000"/>
                  </a:srgbClr>
                </a:solidFill>
                <a:sym typeface="Verdana" charset="0"/>
              </a:rPr>
              <a:t>” for abstract nodes…</a:t>
            </a:r>
          </a:p>
          <a:p>
            <a:r>
              <a:rPr lang="en-US" altLang="zh-CN" sz="2133" i="1" dirty="0">
                <a:solidFill>
                  <a:srgbClr val="000000">
                    <a:lumMod val="95000"/>
                    <a:lumOff val="5000"/>
                  </a:srgbClr>
                </a:solidFill>
                <a:sym typeface="Verdana" charset="0"/>
              </a:rPr>
              <a:t>                                    … as long as all declared “</a:t>
            </a:r>
            <a:r>
              <a:rPr lang="en-US" altLang="zh-CN" sz="2133" b="1" i="1" dirty="0">
                <a:solidFill>
                  <a:srgbClr val="000000">
                    <a:lumMod val="95000"/>
                    <a:lumOff val="5000"/>
                  </a:srgbClr>
                </a:solidFill>
                <a:sym typeface="Verdana" charset="0"/>
              </a:rPr>
              <a:t>requirements</a:t>
            </a:r>
            <a:r>
              <a:rPr lang="en-US" altLang="zh-CN" sz="2133" i="1" dirty="0">
                <a:solidFill>
                  <a:srgbClr val="000000">
                    <a:lumMod val="95000"/>
                    <a:lumOff val="5000"/>
                  </a:srgbClr>
                </a:solidFill>
                <a:sym typeface="Verdana" charset="0"/>
              </a:rPr>
              <a:t>” are met:</a:t>
            </a:r>
          </a:p>
          <a:p>
            <a:pPr marL="342900" indent="-342900">
              <a:buFont typeface="Arial" charset="0"/>
              <a:buChar char="•"/>
            </a:pPr>
            <a:r>
              <a:rPr lang="en-US" altLang="zh-CN" sz="2133" b="1" i="1" dirty="0">
                <a:solidFill>
                  <a:srgbClr val="00A4A1">
                    <a:lumMod val="50000"/>
                  </a:srgbClr>
                </a:solidFill>
                <a:sym typeface="Verdana" charset="0"/>
              </a:rPr>
              <a:t>Monitoring Service </a:t>
            </a:r>
            <a:r>
              <a:rPr lang="en-US" altLang="zh-CN" sz="2133" i="1" dirty="0">
                <a:solidFill>
                  <a:srgbClr val="000000">
                    <a:lumMod val="95000"/>
                    <a:lumOff val="5000"/>
                  </a:srgbClr>
                </a:solidFill>
                <a:sym typeface="Verdana" charset="0"/>
              </a:rPr>
              <a:t>can be </a:t>
            </a:r>
            <a:r>
              <a:rPr lang="en-US" altLang="zh-CN" sz="2133" b="1" i="1" u="sng" dirty="0">
                <a:solidFill>
                  <a:srgbClr val="000000">
                    <a:lumMod val="95000"/>
                    <a:lumOff val="5000"/>
                  </a:srgbClr>
                </a:solidFill>
                <a:sym typeface="Verdana" charset="0"/>
              </a:rPr>
              <a:t>substituted</a:t>
            </a:r>
            <a:r>
              <a:rPr lang="en-US" altLang="zh-CN" sz="2133" b="1" i="1" dirty="0">
                <a:solidFill>
                  <a:srgbClr val="000000">
                    <a:lumMod val="95000"/>
                    <a:lumOff val="5000"/>
                  </a:srgbClr>
                </a:solidFill>
                <a:sym typeface="Verdana" charset="0"/>
              </a:rPr>
              <a:t>  </a:t>
            </a:r>
            <a:r>
              <a:rPr lang="en-US" altLang="zh-CN" sz="2133" i="1" dirty="0">
                <a:solidFill>
                  <a:srgbClr val="00A4A1">
                    <a:lumMod val="50000"/>
                  </a:srgbClr>
                </a:solidFill>
                <a:sym typeface="Verdana" charset="0"/>
              </a:rPr>
              <a:t>in </a:t>
            </a:r>
            <a:r>
              <a:rPr lang="en-US" altLang="zh-CN" sz="2133" b="1" i="1" dirty="0">
                <a:solidFill>
                  <a:srgbClr val="3F51B5"/>
                </a:solidFill>
                <a:sym typeface="Verdana" charset="0"/>
              </a:rPr>
              <a:t>Cloud</a:t>
            </a:r>
            <a:r>
              <a:rPr lang="en-US" altLang="zh-CN" sz="2133" i="1" dirty="0">
                <a:solidFill>
                  <a:srgbClr val="3F51B5"/>
                </a:solidFill>
                <a:sym typeface="Verdana" charset="0"/>
              </a:rPr>
              <a:t> </a:t>
            </a:r>
            <a:r>
              <a:rPr lang="en-US" altLang="zh-CN" sz="2133" b="1" i="1" dirty="0">
                <a:solidFill>
                  <a:srgbClr val="3F51B5"/>
                </a:solidFill>
                <a:sym typeface="Verdana" charset="0"/>
              </a:rPr>
              <a:t>Application </a:t>
            </a:r>
          </a:p>
          <a:p>
            <a:pPr marL="342900" indent="-342900">
              <a:buFont typeface="Arial" charset="0"/>
              <a:buChar char="•"/>
            </a:pPr>
            <a:r>
              <a:rPr lang="en-US" altLang="zh-CN" sz="2133" b="1" i="1" dirty="0">
                <a:solidFill>
                  <a:srgbClr val="C00000"/>
                </a:solidFill>
                <a:sym typeface="Verdana" charset="0"/>
              </a:rPr>
              <a:t>Analytics Service </a:t>
            </a:r>
            <a:r>
              <a:rPr lang="en-US" altLang="zh-CN" sz="2133" i="1" dirty="0">
                <a:solidFill>
                  <a:srgbClr val="000000">
                    <a:lumMod val="95000"/>
                    <a:lumOff val="5000"/>
                  </a:srgbClr>
                </a:solidFill>
                <a:sym typeface="Verdana" charset="0"/>
              </a:rPr>
              <a:t>can be </a:t>
            </a:r>
            <a:r>
              <a:rPr lang="en-US" altLang="zh-CN" sz="2133" b="1" i="1" u="sng" dirty="0">
                <a:solidFill>
                  <a:srgbClr val="000000">
                    <a:lumMod val="95000"/>
                    <a:lumOff val="5000"/>
                  </a:srgbClr>
                </a:solidFill>
                <a:sym typeface="Verdana" charset="0"/>
              </a:rPr>
              <a:t>substituted</a:t>
            </a:r>
            <a:r>
              <a:rPr lang="en-US" altLang="zh-CN" sz="2133" b="1" i="1" dirty="0">
                <a:solidFill>
                  <a:srgbClr val="000000">
                    <a:lumMod val="95000"/>
                    <a:lumOff val="5000"/>
                  </a:srgbClr>
                </a:solidFill>
                <a:sym typeface="Verdana" charset="0"/>
              </a:rPr>
              <a:t> </a:t>
            </a:r>
            <a:r>
              <a:rPr lang="en-US" altLang="zh-CN" sz="2133" i="1" dirty="0">
                <a:solidFill>
                  <a:srgbClr val="000000">
                    <a:lumMod val="95000"/>
                    <a:lumOff val="5000"/>
                  </a:srgbClr>
                </a:solidFill>
                <a:sym typeface="Verdana" charset="0"/>
              </a:rPr>
              <a:t>in </a:t>
            </a:r>
            <a:r>
              <a:rPr lang="en-US" altLang="zh-CN" sz="2133" b="1" i="1" dirty="0">
                <a:solidFill>
                  <a:srgbClr val="00A4A1">
                    <a:lumMod val="50000"/>
                  </a:srgbClr>
                </a:solidFill>
                <a:sym typeface="Verdana" charset="0"/>
              </a:rPr>
              <a:t>Monitoring Service </a:t>
            </a:r>
            <a:endParaRPr lang="zh-CN" altLang="en-US" sz="2133" b="1" i="1" dirty="0">
              <a:solidFill>
                <a:srgbClr val="00A4A1">
                  <a:lumMod val="50000"/>
                </a:srgbClr>
              </a:solidFill>
              <a:sym typeface="Verdana" charset="0"/>
            </a:endParaRPr>
          </a:p>
        </p:txBody>
      </p:sp>
      <p:sp>
        <p:nvSpPr>
          <p:cNvPr id="28" name="矩形 2"/>
          <p:cNvSpPr>
            <a:spLocks noChangeArrowheads="1"/>
          </p:cNvSpPr>
          <p:nvPr/>
        </p:nvSpPr>
        <p:spPr bwMode="auto">
          <a:xfrm>
            <a:off x="309036" y="734896"/>
            <a:ext cx="1129241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buClr>
                <a:srgbClr val="444445"/>
              </a:buClr>
              <a:buSzPct val="25000"/>
            </a:pPr>
            <a:r>
              <a:rPr lang="en-US" altLang="zh-CN" sz="2400" b="1" i="1" dirty="0">
                <a:solidFill>
                  <a:srgbClr val="3F51B5"/>
                </a:solidFill>
              </a:rPr>
              <a:t>Abstract nodes in one TOSCA topology can be substituted </a:t>
            </a:r>
            <a:r>
              <a:rPr lang="en-US" altLang="zh-CN" sz="2400" b="1" i="1">
                <a:solidFill>
                  <a:srgbClr val="3F51B5"/>
                </a:solidFill>
              </a:rPr>
              <a:t>with another topology</a:t>
            </a:r>
            <a:endParaRPr lang="zh-CN" altLang="en-US" sz="2400" b="1" dirty="0">
              <a:solidFill>
                <a:srgbClr val="3F51B5"/>
              </a:solidFill>
            </a:endParaRPr>
          </a:p>
        </p:txBody>
      </p:sp>
      <p:cxnSp>
        <p:nvCxnSpPr>
          <p:cNvPr id="46" name="Straight Connector 12"/>
          <p:cNvCxnSpPr>
            <a:cxnSpLocks noChangeShapeType="1"/>
            <a:stCxn id="47" idx="1"/>
            <a:endCxn id="42" idx="3"/>
          </p:cNvCxnSpPr>
          <p:nvPr/>
        </p:nvCxnSpPr>
        <p:spPr bwMode="auto">
          <a:xfrm rot="10800000" flipV="1">
            <a:off x="2773820" y="2591530"/>
            <a:ext cx="139124" cy="590457"/>
          </a:xfrm>
          <a:prstGeom prst="bentConnector3">
            <a:avLst>
              <a:gd name="adj1" fmla="val 50000"/>
            </a:avLst>
          </a:prstGeom>
          <a:noFill/>
          <a:ln w="190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a14="http://schemas.microsoft.com/office/drawing/2010/main" xmlns="">
                <a:noFill/>
              </a14:hiddenFill>
            </a:ext>
          </a:extLst>
        </p:spPr>
      </p:cxnSp>
      <p:grpSp>
        <p:nvGrpSpPr>
          <p:cNvPr id="66" name="Group 65"/>
          <p:cNvGrpSpPr/>
          <p:nvPr/>
        </p:nvGrpSpPr>
        <p:grpSpPr>
          <a:xfrm>
            <a:off x="2912944" y="2056147"/>
            <a:ext cx="1223618" cy="979792"/>
            <a:chOff x="4487334" y="2413350"/>
            <a:chExt cx="1337565" cy="1071033"/>
          </a:xfrm>
        </p:grpSpPr>
        <p:sp>
          <p:nvSpPr>
            <p:cNvPr id="39" name="Web Server Tier"/>
            <p:cNvSpPr>
              <a:spLocks noChangeArrowheads="1"/>
            </p:cNvSpPr>
            <p:nvPr/>
          </p:nvSpPr>
          <p:spPr bwMode="auto">
            <a:xfrm>
              <a:off x="4595284" y="2413350"/>
              <a:ext cx="1229615" cy="1071033"/>
            </a:xfrm>
            <a:prstGeom prst="roundRect">
              <a:avLst>
                <a:gd name="adj" fmla="val 16667"/>
              </a:avLst>
            </a:prstGeom>
            <a:solidFill>
              <a:schemeClr val="accent3">
                <a:lumMod val="20000"/>
                <a:lumOff val="80000"/>
              </a:schemeClr>
            </a:solidFill>
            <a:ln w="15875">
              <a:solidFill>
                <a:srgbClr val="4A7EBB"/>
              </a:solidFill>
              <a:prstDash val="dash"/>
              <a:round/>
              <a:headEnd/>
              <a:tailEnd/>
            </a:ln>
            <a:effectLst>
              <a:outerShdw blurRad="63500" dist="20000" dir="5400000" rotWithShape="0">
                <a:srgbClr val="000000">
                  <a:alpha val="37999"/>
                </a:srgbClr>
              </a:outerShdw>
            </a:effectLst>
          </p:spPr>
          <p:txBody>
            <a:bodyPr wrap="none" t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400" b="1" i="1" dirty="0">
                  <a:solidFill>
                    <a:srgbClr val="00A4A1">
                      <a:lumMod val="50000"/>
                    </a:srgbClr>
                  </a:solidFill>
                  <a:latin typeface="Calibri" panose="020F0502020204030204"/>
                  <a:ea typeface="宋体" pitchFamily="2" charset="-122"/>
                  <a:sym typeface="Arial" pitchFamily="34" charset="0"/>
                </a:rPr>
                <a:t>Monitoring</a:t>
              </a:r>
            </a:p>
            <a:p>
              <a:pPr algn="ctr" eaLnBrk="1" hangingPunct="1">
                <a:spcBef>
                  <a:spcPct val="0"/>
                </a:spcBef>
                <a:buFontTx/>
                <a:buNone/>
                <a:defRPr/>
              </a:pPr>
              <a:r>
                <a:rPr lang="en-US" altLang="en-US" sz="1400" b="1" i="1" dirty="0">
                  <a:solidFill>
                    <a:srgbClr val="00A4A1">
                      <a:lumMod val="50000"/>
                    </a:srgbClr>
                  </a:solidFill>
                  <a:latin typeface="Calibri" panose="020F0502020204030204"/>
                  <a:ea typeface="宋体" pitchFamily="2" charset="-122"/>
                  <a:sym typeface="Arial" pitchFamily="34" charset="0"/>
                </a:rPr>
                <a:t>Service</a:t>
              </a:r>
            </a:p>
            <a:p>
              <a:pPr algn="ctr" eaLnBrk="1" hangingPunct="1">
                <a:spcBef>
                  <a:spcPct val="0"/>
                </a:spcBef>
                <a:buFontTx/>
                <a:buNone/>
                <a:defRPr/>
              </a:pPr>
              <a:r>
                <a:rPr lang="en-US" altLang="en-US" sz="1400" b="1" i="1" dirty="0">
                  <a:solidFill>
                    <a:srgbClr val="00A4A1">
                      <a:lumMod val="50000"/>
                    </a:srgbClr>
                  </a:solidFill>
                  <a:latin typeface="Calibri" panose="020F0502020204030204"/>
                  <a:ea typeface="宋体" pitchFamily="2" charset="-122"/>
                  <a:sym typeface="Arial" pitchFamily="34" charset="0"/>
                </a:rPr>
                <a:t>(Abstract)</a:t>
              </a:r>
            </a:p>
          </p:txBody>
        </p:sp>
        <p:sp>
          <p:nvSpPr>
            <p:cNvPr id="47" name="Rectangle 14"/>
            <p:cNvSpPr>
              <a:spLocks noChangeArrowheads="1"/>
            </p:cNvSpPr>
            <p:nvPr/>
          </p:nvSpPr>
          <p:spPr bwMode="auto">
            <a:xfrm>
              <a:off x="4487334" y="2852540"/>
              <a:ext cx="213784" cy="292100"/>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A4A1">
                    <a:lumMod val="50000"/>
                  </a:srgbClr>
                </a:solidFill>
                <a:cs typeface="Arial" charset="0"/>
              </a:endParaRPr>
            </a:p>
          </p:txBody>
        </p:sp>
      </p:grpSp>
      <p:grpSp>
        <p:nvGrpSpPr>
          <p:cNvPr id="71" name="Group 70"/>
          <p:cNvGrpSpPr/>
          <p:nvPr/>
        </p:nvGrpSpPr>
        <p:grpSpPr>
          <a:xfrm>
            <a:off x="999537" y="1936901"/>
            <a:ext cx="1101007" cy="656878"/>
            <a:chOff x="2133600" y="2133600"/>
            <a:chExt cx="1101007" cy="656878"/>
          </a:xfrm>
        </p:grpSpPr>
        <p:sp>
          <p:nvSpPr>
            <p:cNvPr id="72" name="Web Server Tier"/>
            <p:cNvSpPr>
              <a:spLocks noChangeArrowheads="1"/>
            </p:cNvSpPr>
            <p:nvPr/>
          </p:nvSpPr>
          <p:spPr bwMode="auto">
            <a:xfrm>
              <a:off x="2133600" y="2133600"/>
              <a:ext cx="1031159" cy="656878"/>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Java</a:t>
              </a:r>
            </a:p>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Application</a:t>
              </a:r>
            </a:p>
          </p:txBody>
        </p:sp>
        <p:sp>
          <p:nvSpPr>
            <p:cNvPr id="73" name="Rectangle 14"/>
            <p:cNvSpPr>
              <a:spLocks noChangeArrowheads="1"/>
            </p:cNvSpPr>
            <p:nvPr/>
          </p:nvSpPr>
          <p:spPr bwMode="auto">
            <a:xfrm>
              <a:off x="3039874" y="2366054"/>
              <a:ext cx="194733" cy="292100"/>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grpSp>
      <p:grpSp>
        <p:nvGrpSpPr>
          <p:cNvPr id="76" name="Group 75"/>
          <p:cNvGrpSpPr/>
          <p:nvPr/>
        </p:nvGrpSpPr>
        <p:grpSpPr>
          <a:xfrm>
            <a:off x="1499928" y="2853549"/>
            <a:ext cx="1273892" cy="730830"/>
            <a:chOff x="2002708" y="2133600"/>
            <a:chExt cx="1273892" cy="730830"/>
          </a:xfrm>
        </p:grpSpPr>
        <p:sp>
          <p:nvSpPr>
            <p:cNvPr id="33" name="Web Server Tier"/>
            <p:cNvSpPr>
              <a:spLocks noChangeArrowheads="1"/>
            </p:cNvSpPr>
            <p:nvPr/>
          </p:nvSpPr>
          <p:spPr bwMode="auto">
            <a:xfrm>
              <a:off x="2133600" y="2133600"/>
              <a:ext cx="1031159" cy="656878"/>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nchor="t"/>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Web</a:t>
              </a:r>
            </a:p>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Application</a:t>
              </a:r>
            </a:p>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Server</a:t>
              </a:r>
            </a:p>
          </p:txBody>
        </p:sp>
        <p:sp>
          <p:nvSpPr>
            <p:cNvPr id="42" name="Rectangle 14"/>
            <p:cNvSpPr>
              <a:spLocks noChangeArrowheads="1"/>
            </p:cNvSpPr>
            <p:nvPr/>
          </p:nvSpPr>
          <p:spPr bwMode="auto">
            <a:xfrm>
              <a:off x="3081867" y="2315989"/>
              <a:ext cx="194733" cy="292100"/>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t"/>
            <a:lstStyle/>
            <a:p>
              <a:pPr algn="ctr">
                <a:defRPr/>
              </a:pPr>
              <a:endParaRPr lang="en-US" altLang="zh-CN" sz="1333">
                <a:solidFill>
                  <a:srgbClr val="000000"/>
                </a:solidFill>
                <a:cs typeface="Arial" charset="0"/>
              </a:endParaRPr>
            </a:p>
          </p:txBody>
        </p:sp>
        <p:sp>
          <p:nvSpPr>
            <p:cNvPr id="74" name="Rectangle 14"/>
            <p:cNvSpPr>
              <a:spLocks noChangeArrowheads="1"/>
            </p:cNvSpPr>
            <p:nvPr/>
          </p:nvSpPr>
          <p:spPr bwMode="auto">
            <a:xfrm>
              <a:off x="2002708" y="2321700"/>
              <a:ext cx="194733" cy="292100"/>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t"/>
            <a:lstStyle/>
            <a:p>
              <a:pPr algn="ctr">
                <a:defRPr/>
              </a:pPr>
              <a:endParaRPr lang="en-US" altLang="zh-CN" sz="1333">
                <a:solidFill>
                  <a:srgbClr val="000000"/>
                </a:solidFill>
                <a:cs typeface="Arial" charset="0"/>
              </a:endParaRPr>
            </a:p>
          </p:txBody>
        </p:sp>
        <p:sp>
          <p:nvSpPr>
            <p:cNvPr id="75" name="Rectangle 14"/>
            <p:cNvSpPr>
              <a:spLocks noChangeArrowheads="1"/>
            </p:cNvSpPr>
            <p:nvPr/>
          </p:nvSpPr>
          <p:spPr bwMode="auto">
            <a:xfrm>
              <a:off x="2551812" y="2699269"/>
              <a:ext cx="197740" cy="165161"/>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t"/>
            <a:lstStyle/>
            <a:p>
              <a:pPr algn="ctr">
                <a:defRPr/>
              </a:pPr>
              <a:endParaRPr lang="en-US" altLang="zh-CN" sz="1333">
                <a:solidFill>
                  <a:srgbClr val="000000"/>
                </a:solidFill>
                <a:cs typeface="Arial" charset="0"/>
              </a:endParaRPr>
            </a:p>
          </p:txBody>
        </p:sp>
      </p:grpSp>
      <p:cxnSp>
        <p:nvCxnSpPr>
          <p:cNvPr id="79" name="Straight Connector 12"/>
          <p:cNvCxnSpPr>
            <a:cxnSpLocks noChangeShapeType="1"/>
            <a:stCxn id="74" idx="1"/>
            <a:endCxn id="73" idx="3"/>
          </p:cNvCxnSpPr>
          <p:nvPr/>
        </p:nvCxnSpPr>
        <p:spPr bwMode="auto">
          <a:xfrm rot="10800000" flipH="1">
            <a:off x="1499928" y="2315405"/>
            <a:ext cx="600616" cy="872294"/>
          </a:xfrm>
          <a:prstGeom prst="bentConnector5">
            <a:avLst>
              <a:gd name="adj1" fmla="val -38061"/>
              <a:gd name="adj2" fmla="val 50000"/>
              <a:gd name="adj3" fmla="val 138061"/>
            </a:avLst>
          </a:prstGeom>
          <a:noFill/>
          <a:ln w="190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a14="http://schemas.microsoft.com/office/drawing/2010/main" xmlns="">
                <a:noFill/>
              </a14:hiddenFill>
            </a:ext>
          </a:extLst>
        </p:spPr>
      </p:cxnSp>
      <p:cxnSp>
        <p:nvCxnSpPr>
          <p:cNvPr id="82" name="Straight Connector 12"/>
          <p:cNvCxnSpPr>
            <a:cxnSpLocks noChangeShapeType="1"/>
            <a:stCxn id="89" idx="0"/>
            <a:endCxn id="75" idx="2"/>
          </p:cNvCxnSpPr>
          <p:nvPr/>
        </p:nvCxnSpPr>
        <p:spPr bwMode="auto">
          <a:xfrm rot="5400000" flipH="1" flipV="1">
            <a:off x="1882952" y="3459690"/>
            <a:ext cx="140260" cy="389639"/>
          </a:xfrm>
          <a:prstGeom prst="bentConnector3">
            <a:avLst>
              <a:gd name="adj1" fmla="val 50000"/>
            </a:avLst>
          </a:prstGeom>
          <a:noFill/>
          <a:ln w="190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a14="http://schemas.microsoft.com/office/drawing/2010/main" xmlns="">
                <a:noFill/>
              </a14:hiddenFill>
            </a:ext>
          </a:extLst>
        </p:spPr>
      </p:cxnSp>
      <p:grpSp>
        <p:nvGrpSpPr>
          <p:cNvPr id="87" name="Group 86"/>
          <p:cNvGrpSpPr/>
          <p:nvPr/>
        </p:nvGrpSpPr>
        <p:grpSpPr>
          <a:xfrm>
            <a:off x="1249731" y="3724639"/>
            <a:ext cx="1031159" cy="644895"/>
            <a:chOff x="2133600" y="2074603"/>
            <a:chExt cx="1031159" cy="644895"/>
          </a:xfrm>
        </p:grpSpPr>
        <p:sp>
          <p:nvSpPr>
            <p:cNvPr id="88" name="Web Server Tier"/>
            <p:cNvSpPr>
              <a:spLocks noChangeArrowheads="1"/>
            </p:cNvSpPr>
            <p:nvPr/>
          </p:nvSpPr>
          <p:spPr bwMode="auto">
            <a:xfrm>
              <a:off x="2133600" y="2162943"/>
              <a:ext cx="1031159" cy="556555"/>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nchor="b"/>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a:solidFill>
                    <a:srgbClr val="000000"/>
                  </a:solidFill>
                  <a:latin typeface="Calibri" panose="020F0502020204030204"/>
                  <a:ea typeface="宋体" pitchFamily="2" charset="-122"/>
                  <a:sym typeface="Arial" pitchFamily="34" charset="0"/>
                </a:rPr>
                <a:t>SQL</a:t>
              </a:r>
              <a:endParaRPr lang="en-US" altLang="en-US" sz="1200" i="1" dirty="0">
                <a:solidFill>
                  <a:srgbClr val="000000"/>
                </a:solidFill>
                <a:latin typeface="Calibri" panose="020F0502020204030204"/>
                <a:ea typeface="宋体" pitchFamily="2" charset="-122"/>
                <a:sym typeface="Arial" pitchFamily="34" charset="0"/>
              </a:endParaRPr>
            </a:p>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Datastore</a:t>
              </a:r>
            </a:p>
          </p:txBody>
        </p:sp>
        <p:sp>
          <p:nvSpPr>
            <p:cNvPr id="89" name="Rectangle 14"/>
            <p:cNvSpPr>
              <a:spLocks noChangeArrowheads="1"/>
            </p:cNvSpPr>
            <p:nvPr/>
          </p:nvSpPr>
          <p:spPr bwMode="auto">
            <a:xfrm>
              <a:off x="2494583" y="2074603"/>
              <a:ext cx="295097" cy="164540"/>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grpSp>
      <p:sp>
        <p:nvSpPr>
          <p:cNvPr id="17" name="左大括号 28"/>
          <p:cNvSpPr/>
          <p:nvPr/>
        </p:nvSpPr>
        <p:spPr>
          <a:xfrm>
            <a:off x="4081816" y="2299584"/>
            <a:ext cx="706131" cy="2459029"/>
          </a:xfrm>
          <a:prstGeom prst="leftBrace">
            <a:avLst>
              <a:gd name="adj1" fmla="val 11623"/>
              <a:gd name="adj2" fmla="val 15077"/>
            </a:avLst>
          </a:prstGeom>
          <a:ln w="22225">
            <a:solidFill>
              <a:schemeClr val="accent3">
                <a:lumMod val="50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solidFill>
                <a:srgbClr val="000000"/>
              </a:solidFill>
              <a:latin typeface="Arial" charset="0"/>
              <a:ea typeface="宋体" charset="0"/>
              <a:cs typeface="宋体" charset="0"/>
            </a:endParaRPr>
          </a:p>
        </p:txBody>
      </p:sp>
      <p:sp>
        <p:nvSpPr>
          <p:cNvPr id="92" name="圆角矩形 3"/>
          <p:cNvSpPr>
            <a:spLocks noChangeArrowheads="1"/>
          </p:cNvSpPr>
          <p:nvPr/>
        </p:nvSpPr>
        <p:spPr bwMode="auto">
          <a:xfrm>
            <a:off x="5069750" y="2088887"/>
            <a:ext cx="3239266" cy="2798063"/>
          </a:xfrm>
          <a:prstGeom prst="roundRect">
            <a:avLst>
              <a:gd name="adj" fmla="val 16667"/>
            </a:avLst>
          </a:prstGeom>
          <a:gradFill rotWithShape="1">
            <a:gsLst>
              <a:gs pos="0">
                <a:schemeClr val="accent3">
                  <a:lumMod val="41000"/>
                  <a:lumOff val="59000"/>
                </a:schemeClr>
              </a:gs>
              <a:gs pos="35001">
                <a:schemeClr val="accent3">
                  <a:lumMod val="32000"/>
                  <a:lumOff val="68000"/>
                </a:schemeClr>
              </a:gs>
              <a:gs pos="100000">
                <a:schemeClr val="accent3">
                  <a:lumMod val="12000"/>
                  <a:lumOff val="88000"/>
                </a:schemeClr>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tIns="0"/>
          <a:lstStyle/>
          <a:p>
            <a:pPr algn="ctr">
              <a:defRPr/>
            </a:pPr>
            <a:r>
              <a:rPr lang="en-US" altLang="zh-CN" sz="1600" b="1" i="1" dirty="0">
                <a:solidFill>
                  <a:srgbClr val="000000"/>
                </a:solidFill>
              </a:rPr>
              <a:t>Monitoring Service</a:t>
            </a:r>
          </a:p>
          <a:p>
            <a:pPr algn="ctr">
              <a:defRPr/>
            </a:pPr>
            <a:r>
              <a:rPr lang="en-US" altLang="zh-CN" sz="1600" i="1" dirty="0">
                <a:solidFill>
                  <a:srgbClr val="000000"/>
                </a:solidFill>
              </a:rPr>
              <a:t>(Topology)</a:t>
            </a:r>
            <a:endParaRPr lang="zh-CN" altLang="en-US" sz="1600" i="1" dirty="0">
              <a:solidFill>
                <a:srgbClr val="000000"/>
              </a:solidFill>
            </a:endParaRPr>
          </a:p>
        </p:txBody>
      </p:sp>
      <p:sp>
        <p:nvSpPr>
          <p:cNvPr id="93" name="左大括号 28"/>
          <p:cNvSpPr/>
          <p:nvPr/>
        </p:nvSpPr>
        <p:spPr>
          <a:xfrm>
            <a:off x="8229600" y="3099514"/>
            <a:ext cx="691660" cy="1935356"/>
          </a:xfrm>
          <a:prstGeom prst="leftBrace">
            <a:avLst>
              <a:gd name="adj1" fmla="val 11623"/>
              <a:gd name="adj2" fmla="val 18269"/>
            </a:avLst>
          </a:prstGeom>
          <a:ln w="2222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2400">
              <a:solidFill>
                <a:srgbClr val="000000"/>
              </a:solidFill>
              <a:latin typeface="Arial" charset="0"/>
              <a:ea typeface="宋体" charset="0"/>
              <a:cs typeface="宋体" charset="0"/>
            </a:endParaRPr>
          </a:p>
        </p:txBody>
      </p:sp>
      <p:cxnSp>
        <p:nvCxnSpPr>
          <p:cNvPr id="94" name="Straight Connector 12"/>
          <p:cNvCxnSpPr>
            <a:cxnSpLocks noChangeShapeType="1"/>
            <a:stCxn id="138" idx="1"/>
            <a:endCxn id="137" idx="3"/>
          </p:cNvCxnSpPr>
          <p:nvPr/>
        </p:nvCxnSpPr>
        <p:spPr bwMode="auto">
          <a:xfrm rot="10800000" flipV="1">
            <a:off x="6597144" y="3474582"/>
            <a:ext cx="548708" cy="292100"/>
          </a:xfrm>
          <a:prstGeom prst="bentConnector3">
            <a:avLst>
              <a:gd name="adj1" fmla="val 50000"/>
            </a:avLst>
          </a:prstGeom>
          <a:noFill/>
          <a:ln w="190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a14="http://schemas.microsoft.com/office/drawing/2010/main" xmlns="">
                <a:noFill/>
              </a14:hiddenFill>
            </a:ext>
          </a:extLst>
        </p:spPr>
      </p:cxnSp>
      <p:cxnSp>
        <p:nvCxnSpPr>
          <p:cNvPr id="107" name="Straight Connector 12"/>
          <p:cNvCxnSpPr>
            <a:cxnSpLocks noChangeShapeType="1"/>
            <a:stCxn id="134" idx="0"/>
            <a:endCxn id="128" idx="2"/>
          </p:cNvCxnSpPr>
          <p:nvPr/>
        </p:nvCxnSpPr>
        <p:spPr bwMode="auto">
          <a:xfrm rot="5400000" flipH="1" flipV="1">
            <a:off x="5915816" y="4154969"/>
            <a:ext cx="172367" cy="20363"/>
          </a:xfrm>
          <a:prstGeom prst="bentConnector3">
            <a:avLst>
              <a:gd name="adj1" fmla="val 50000"/>
            </a:avLst>
          </a:prstGeom>
          <a:noFill/>
          <a:ln w="190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a14="http://schemas.microsoft.com/office/drawing/2010/main" xmlns="">
                <a:noFill/>
              </a14:hiddenFill>
            </a:ext>
          </a:extLst>
        </p:spPr>
      </p:cxnSp>
      <p:cxnSp>
        <p:nvCxnSpPr>
          <p:cNvPr id="118" name="Straight Connector 12"/>
          <p:cNvCxnSpPr>
            <a:cxnSpLocks noChangeShapeType="1"/>
            <a:stCxn id="104" idx="1"/>
            <a:endCxn id="117" idx="3"/>
          </p:cNvCxnSpPr>
          <p:nvPr/>
        </p:nvCxnSpPr>
        <p:spPr bwMode="auto">
          <a:xfrm rot="10800000">
            <a:off x="5186301" y="3099515"/>
            <a:ext cx="236944" cy="645083"/>
          </a:xfrm>
          <a:prstGeom prst="bentConnector3">
            <a:avLst>
              <a:gd name="adj1" fmla="val 50000"/>
            </a:avLst>
          </a:prstGeom>
          <a:noFill/>
          <a:ln w="190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a14="http://schemas.microsoft.com/office/drawing/2010/main" xmlns="">
                <a:noFill/>
              </a14:hiddenFill>
            </a:ext>
          </a:extLst>
        </p:spPr>
      </p:cxnSp>
      <p:grpSp>
        <p:nvGrpSpPr>
          <p:cNvPr id="141" name="Group 140"/>
          <p:cNvGrpSpPr/>
          <p:nvPr/>
        </p:nvGrpSpPr>
        <p:grpSpPr>
          <a:xfrm>
            <a:off x="5628012" y="2797228"/>
            <a:ext cx="780965" cy="618930"/>
            <a:chOff x="6226145" y="3038670"/>
            <a:chExt cx="780965" cy="618930"/>
          </a:xfrm>
        </p:grpSpPr>
        <p:sp>
          <p:nvSpPr>
            <p:cNvPr id="99" name="Web Server Tier"/>
            <p:cNvSpPr>
              <a:spLocks noChangeArrowheads="1"/>
            </p:cNvSpPr>
            <p:nvPr/>
          </p:nvSpPr>
          <p:spPr bwMode="auto">
            <a:xfrm>
              <a:off x="6226145" y="3038670"/>
              <a:ext cx="780965" cy="370000"/>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Collector</a:t>
              </a:r>
            </a:p>
          </p:txBody>
        </p:sp>
        <p:sp>
          <p:nvSpPr>
            <p:cNvPr id="116" name="Rectangle 14"/>
            <p:cNvSpPr>
              <a:spLocks noChangeArrowheads="1"/>
            </p:cNvSpPr>
            <p:nvPr/>
          </p:nvSpPr>
          <p:spPr bwMode="auto">
            <a:xfrm>
              <a:off x="6477000" y="3352801"/>
              <a:ext cx="215976" cy="129408"/>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cxnSp>
          <p:nvCxnSpPr>
            <p:cNvPr id="121" name="Straight Connector 12"/>
            <p:cNvCxnSpPr>
              <a:cxnSpLocks noChangeShapeType="1"/>
              <a:stCxn id="126" idx="0"/>
              <a:endCxn id="116" idx="2"/>
            </p:cNvCxnSpPr>
            <p:nvPr/>
          </p:nvCxnSpPr>
          <p:spPr bwMode="auto">
            <a:xfrm rot="16200000" flipV="1">
              <a:off x="6510975" y="3556223"/>
              <a:ext cx="175391" cy="27364"/>
            </a:xfrm>
            <a:prstGeom prst="bentConnector3">
              <a:avLst>
                <a:gd name="adj1" fmla="val 50000"/>
              </a:avLst>
            </a:prstGeom>
            <a:noFill/>
            <a:ln w="190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a14="http://schemas.microsoft.com/office/drawing/2010/main" xmlns="">
                  <a:noFill/>
                </a14:hiddenFill>
              </a:ext>
            </a:extLst>
          </p:spPr>
        </p:cxnSp>
      </p:grpSp>
      <p:sp>
        <p:nvSpPr>
          <p:cNvPr id="117" name="Rectangle 14"/>
          <p:cNvSpPr>
            <a:spLocks noChangeArrowheads="1"/>
          </p:cNvSpPr>
          <p:nvPr/>
        </p:nvSpPr>
        <p:spPr bwMode="auto">
          <a:xfrm>
            <a:off x="4956778" y="2880950"/>
            <a:ext cx="229523" cy="437128"/>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grpSp>
        <p:nvGrpSpPr>
          <p:cNvPr id="142" name="Group 141"/>
          <p:cNvGrpSpPr/>
          <p:nvPr/>
        </p:nvGrpSpPr>
        <p:grpSpPr>
          <a:xfrm>
            <a:off x="5551849" y="4251333"/>
            <a:ext cx="852741" cy="423269"/>
            <a:chOff x="6149982" y="4492775"/>
            <a:chExt cx="852741" cy="423269"/>
          </a:xfrm>
        </p:grpSpPr>
        <p:sp>
          <p:nvSpPr>
            <p:cNvPr id="109" name="Web Server Tier"/>
            <p:cNvSpPr>
              <a:spLocks noChangeArrowheads="1"/>
            </p:cNvSpPr>
            <p:nvPr/>
          </p:nvSpPr>
          <p:spPr bwMode="auto">
            <a:xfrm>
              <a:off x="6149982" y="4555441"/>
              <a:ext cx="852741" cy="360603"/>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nchor="b"/>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Logger</a:t>
              </a:r>
            </a:p>
          </p:txBody>
        </p:sp>
        <p:sp>
          <p:nvSpPr>
            <p:cNvPr id="134" name="Rectangle 14"/>
            <p:cNvSpPr>
              <a:spLocks noChangeArrowheads="1"/>
            </p:cNvSpPr>
            <p:nvPr/>
          </p:nvSpPr>
          <p:spPr bwMode="auto">
            <a:xfrm>
              <a:off x="6481963" y="4492775"/>
              <a:ext cx="215976" cy="129408"/>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grpSp>
      <p:grpSp>
        <p:nvGrpSpPr>
          <p:cNvPr id="144" name="Group 143"/>
          <p:cNvGrpSpPr/>
          <p:nvPr/>
        </p:nvGrpSpPr>
        <p:grpSpPr>
          <a:xfrm>
            <a:off x="5423245" y="3416158"/>
            <a:ext cx="1173899" cy="662808"/>
            <a:chOff x="6021378" y="3657600"/>
            <a:chExt cx="1173899" cy="662808"/>
          </a:xfrm>
        </p:grpSpPr>
        <p:sp>
          <p:nvSpPr>
            <p:cNvPr id="102" name="Web Server Tier"/>
            <p:cNvSpPr>
              <a:spLocks noChangeArrowheads="1"/>
            </p:cNvSpPr>
            <p:nvPr/>
          </p:nvSpPr>
          <p:spPr bwMode="auto">
            <a:xfrm>
              <a:off x="6096000" y="3737691"/>
              <a:ext cx="1031159" cy="529509"/>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Monitoring</a:t>
              </a:r>
            </a:p>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Framework</a:t>
              </a:r>
            </a:p>
          </p:txBody>
        </p:sp>
        <p:sp>
          <p:nvSpPr>
            <p:cNvPr id="126" name="Rectangle 14"/>
            <p:cNvSpPr>
              <a:spLocks noChangeArrowheads="1"/>
            </p:cNvSpPr>
            <p:nvPr/>
          </p:nvSpPr>
          <p:spPr bwMode="auto">
            <a:xfrm>
              <a:off x="6504364" y="3657600"/>
              <a:ext cx="215976" cy="129408"/>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sp>
          <p:nvSpPr>
            <p:cNvPr id="128" name="Rectangle 14"/>
            <p:cNvSpPr>
              <a:spLocks noChangeArrowheads="1"/>
            </p:cNvSpPr>
            <p:nvPr/>
          </p:nvSpPr>
          <p:spPr bwMode="auto">
            <a:xfrm>
              <a:off x="6502326" y="4191000"/>
              <a:ext cx="215976" cy="129408"/>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sp>
          <p:nvSpPr>
            <p:cNvPr id="104" name="Rectangle 14"/>
            <p:cNvSpPr>
              <a:spLocks noChangeArrowheads="1"/>
            </p:cNvSpPr>
            <p:nvPr/>
          </p:nvSpPr>
          <p:spPr bwMode="auto">
            <a:xfrm>
              <a:off x="6021378" y="3892063"/>
              <a:ext cx="149244" cy="187952"/>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sp>
          <p:nvSpPr>
            <p:cNvPr id="137" name="Rectangle 14"/>
            <p:cNvSpPr>
              <a:spLocks noChangeArrowheads="1"/>
            </p:cNvSpPr>
            <p:nvPr/>
          </p:nvSpPr>
          <p:spPr bwMode="auto">
            <a:xfrm>
              <a:off x="7046033" y="3914148"/>
              <a:ext cx="149244" cy="187952"/>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grpSp>
      <p:grpSp>
        <p:nvGrpSpPr>
          <p:cNvPr id="143" name="Group 142"/>
          <p:cNvGrpSpPr/>
          <p:nvPr/>
        </p:nvGrpSpPr>
        <p:grpSpPr>
          <a:xfrm>
            <a:off x="7145852" y="3042456"/>
            <a:ext cx="1035659" cy="830902"/>
            <a:chOff x="7743985" y="3283898"/>
            <a:chExt cx="1035659" cy="830902"/>
          </a:xfrm>
          <a:solidFill>
            <a:schemeClr val="accent2">
              <a:lumMod val="20000"/>
              <a:lumOff val="80000"/>
            </a:schemeClr>
          </a:solidFill>
        </p:grpSpPr>
        <p:sp>
          <p:nvSpPr>
            <p:cNvPr id="96" name="Web Server Tier"/>
            <p:cNvSpPr>
              <a:spLocks noChangeArrowheads="1"/>
            </p:cNvSpPr>
            <p:nvPr/>
          </p:nvSpPr>
          <p:spPr bwMode="auto">
            <a:xfrm>
              <a:off x="7807521" y="3283898"/>
              <a:ext cx="972123" cy="830902"/>
            </a:xfrm>
            <a:prstGeom prst="roundRect">
              <a:avLst>
                <a:gd name="adj" fmla="val 16667"/>
              </a:avLst>
            </a:prstGeom>
            <a:grpFill/>
            <a:ln w="15875">
              <a:solidFill>
                <a:schemeClr val="accent2">
                  <a:lumMod val="75000"/>
                </a:schemeClr>
              </a:solidFill>
              <a:prstDash val="dash"/>
              <a:round/>
              <a:headEnd/>
              <a:tailEnd/>
            </a:ln>
            <a:effectLst>
              <a:outerShdw blurRad="63500" dist="20000" dir="5400000" rotWithShape="0">
                <a:srgbClr val="000000">
                  <a:alpha val="37999"/>
                </a:srgbClr>
              </a:outerShdw>
            </a:effectLst>
          </p:spPr>
          <p:txBody>
            <a:bodyPr wrap="none" t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400" b="1" i="1" dirty="0">
                  <a:solidFill>
                    <a:srgbClr val="00A4A1">
                      <a:lumMod val="50000"/>
                    </a:srgbClr>
                  </a:solidFill>
                  <a:latin typeface="Calibri" panose="020F0502020204030204"/>
                  <a:ea typeface="宋体" pitchFamily="2" charset="-122"/>
                  <a:sym typeface="Arial" pitchFamily="34" charset="0"/>
                </a:rPr>
                <a:t>Analytics</a:t>
              </a:r>
            </a:p>
            <a:p>
              <a:pPr algn="ctr" eaLnBrk="1" hangingPunct="1">
                <a:spcBef>
                  <a:spcPct val="0"/>
                </a:spcBef>
                <a:buFontTx/>
                <a:buNone/>
                <a:defRPr/>
              </a:pPr>
              <a:r>
                <a:rPr lang="en-US" altLang="en-US" sz="1400" b="1" i="1" dirty="0">
                  <a:solidFill>
                    <a:srgbClr val="00A4A1">
                      <a:lumMod val="50000"/>
                    </a:srgbClr>
                  </a:solidFill>
                  <a:latin typeface="Calibri" panose="020F0502020204030204"/>
                  <a:ea typeface="宋体" pitchFamily="2" charset="-122"/>
                  <a:sym typeface="Arial" pitchFamily="34" charset="0"/>
                </a:rPr>
                <a:t>Service</a:t>
              </a:r>
            </a:p>
            <a:p>
              <a:pPr algn="ctr" eaLnBrk="1" hangingPunct="1">
                <a:spcBef>
                  <a:spcPct val="0"/>
                </a:spcBef>
                <a:buFontTx/>
                <a:buNone/>
                <a:defRPr/>
              </a:pPr>
              <a:r>
                <a:rPr lang="en-US" altLang="en-US" sz="1400" b="1" i="1" dirty="0">
                  <a:solidFill>
                    <a:srgbClr val="00A4A1">
                      <a:lumMod val="50000"/>
                    </a:srgbClr>
                  </a:solidFill>
                  <a:latin typeface="Calibri" panose="020F0502020204030204"/>
                  <a:ea typeface="宋体" pitchFamily="2" charset="-122"/>
                  <a:sym typeface="Arial" pitchFamily="34" charset="0"/>
                </a:rPr>
                <a:t>(Abstract)</a:t>
              </a:r>
            </a:p>
          </p:txBody>
        </p:sp>
        <p:sp>
          <p:nvSpPr>
            <p:cNvPr id="138" name="Rectangle 14"/>
            <p:cNvSpPr>
              <a:spLocks noChangeArrowheads="1"/>
            </p:cNvSpPr>
            <p:nvPr/>
          </p:nvSpPr>
          <p:spPr bwMode="auto">
            <a:xfrm>
              <a:off x="7743985" y="3622048"/>
              <a:ext cx="149244" cy="187952"/>
            </a:xfrm>
            <a:prstGeom prst="rect">
              <a:avLst/>
            </a:prstGeom>
            <a:grpFill/>
            <a:ln w="9525">
              <a:solidFill>
                <a:schemeClr val="accent2">
                  <a:lumMod val="75000"/>
                </a:schemeClr>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grpSp>
      <p:pic>
        <p:nvPicPr>
          <p:cNvPr id="145" name="Shape 868"/>
          <p:cNvPicPr preferRelativeResize="0"/>
          <p:nvPr/>
        </p:nvPicPr>
        <p:blipFill rotWithShape="1">
          <a:blip r:embed="rId3">
            <a:alphaModFix/>
          </a:blip>
          <a:srcRect/>
          <a:stretch/>
        </p:blipFill>
        <p:spPr>
          <a:xfrm>
            <a:off x="304800" y="1480582"/>
            <a:ext cx="635067" cy="725253"/>
          </a:xfrm>
          <a:prstGeom prst="rect">
            <a:avLst/>
          </a:prstGeom>
          <a:noFill/>
          <a:ln>
            <a:noFill/>
          </a:ln>
        </p:spPr>
      </p:pic>
      <p:pic>
        <p:nvPicPr>
          <p:cNvPr id="146" name="Shape 868"/>
          <p:cNvPicPr preferRelativeResize="0"/>
          <p:nvPr/>
        </p:nvPicPr>
        <p:blipFill rotWithShape="1">
          <a:blip r:embed="rId3">
            <a:alphaModFix/>
          </a:blip>
          <a:srcRect/>
          <a:stretch/>
        </p:blipFill>
        <p:spPr>
          <a:xfrm>
            <a:off x="4807871" y="1984179"/>
            <a:ext cx="635067" cy="725253"/>
          </a:xfrm>
          <a:prstGeom prst="rect">
            <a:avLst/>
          </a:prstGeom>
          <a:noFill/>
          <a:ln>
            <a:noFill/>
          </a:ln>
        </p:spPr>
      </p:pic>
      <p:pic>
        <p:nvPicPr>
          <p:cNvPr id="147" name="Shape 868"/>
          <p:cNvPicPr preferRelativeResize="0"/>
          <p:nvPr/>
        </p:nvPicPr>
        <p:blipFill rotWithShape="1">
          <a:blip r:embed="rId3">
            <a:alphaModFix/>
          </a:blip>
          <a:srcRect/>
          <a:stretch/>
        </p:blipFill>
        <p:spPr>
          <a:xfrm>
            <a:off x="8958616" y="2822379"/>
            <a:ext cx="635067" cy="725253"/>
          </a:xfrm>
          <a:prstGeom prst="rect">
            <a:avLst/>
          </a:prstGeom>
          <a:noFill/>
          <a:ln>
            <a:noFill/>
          </a:ln>
        </p:spPr>
      </p:pic>
      <p:cxnSp>
        <p:nvCxnSpPr>
          <p:cNvPr id="149" name="Straight Connector 12"/>
          <p:cNvCxnSpPr>
            <a:cxnSpLocks noChangeShapeType="1"/>
            <a:stCxn id="155" idx="1"/>
            <a:endCxn id="150" idx="3"/>
          </p:cNvCxnSpPr>
          <p:nvPr/>
        </p:nvCxnSpPr>
        <p:spPr bwMode="auto">
          <a:xfrm rot="10800000">
            <a:off x="9336286" y="3877048"/>
            <a:ext cx="236944" cy="409901"/>
          </a:xfrm>
          <a:prstGeom prst="bentConnector3">
            <a:avLst>
              <a:gd name="adj1" fmla="val 50000"/>
            </a:avLst>
          </a:prstGeom>
          <a:noFill/>
          <a:ln w="190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a14="http://schemas.microsoft.com/office/drawing/2010/main" xmlns="">
                <a:noFill/>
              </a14:hiddenFill>
            </a:ext>
          </a:extLst>
        </p:spPr>
      </p:cxnSp>
      <p:sp>
        <p:nvSpPr>
          <p:cNvPr id="150" name="Rectangle 14"/>
          <p:cNvSpPr>
            <a:spLocks noChangeArrowheads="1"/>
          </p:cNvSpPr>
          <p:nvPr/>
        </p:nvSpPr>
        <p:spPr bwMode="auto">
          <a:xfrm>
            <a:off x="9106763" y="3658483"/>
            <a:ext cx="229523" cy="437128"/>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grpSp>
        <p:nvGrpSpPr>
          <p:cNvPr id="151" name="Group 150"/>
          <p:cNvGrpSpPr/>
          <p:nvPr/>
        </p:nvGrpSpPr>
        <p:grpSpPr>
          <a:xfrm>
            <a:off x="9573230" y="4038600"/>
            <a:ext cx="1105781" cy="582717"/>
            <a:chOff x="6021378" y="3737691"/>
            <a:chExt cx="1105781" cy="582717"/>
          </a:xfrm>
        </p:grpSpPr>
        <p:sp>
          <p:nvSpPr>
            <p:cNvPr id="152" name="Web Server Tier"/>
            <p:cNvSpPr>
              <a:spLocks noChangeArrowheads="1"/>
            </p:cNvSpPr>
            <p:nvPr/>
          </p:nvSpPr>
          <p:spPr bwMode="auto">
            <a:xfrm>
              <a:off x="6096000" y="3737691"/>
              <a:ext cx="1031159" cy="529509"/>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Analytics</a:t>
              </a:r>
            </a:p>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Engine</a:t>
              </a:r>
            </a:p>
          </p:txBody>
        </p:sp>
        <p:sp>
          <p:nvSpPr>
            <p:cNvPr id="154" name="Rectangle 14"/>
            <p:cNvSpPr>
              <a:spLocks noChangeArrowheads="1"/>
            </p:cNvSpPr>
            <p:nvPr/>
          </p:nvSpPr>
          <p:spPr bwMode="auto">
            <a:xfrm>
              <a:off x="6502326" y="4191000"/>
              <a:ext cx="215976" cy="129408"/>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sp>
          <p:nvSpPr>
            <p:cNvPr id="155" name="Rectangle 14"/>
            <p:cNvSpPr>
              <a:spLocks noChangeArrowheads="1"/>
            </p:cNvSpPr>
            <p:nvPr/>
          </p:nvSpPr>
          <p:spPr bwMode="auto">
            <a:xfrm>
              <a:off x="6021378" y="3892063"/>
              <a:ext cx="149244" cy="187952"/>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grpSp>
      <p:grpSp>
        <p:nvGrpSpPr>
          <p:cNvPr id="159" name="Group 158"/>
          <p:cNvGrpSpPr/>
          <p:nvPr/>
        </p:nvGrpSpPr>
        <p:grpSpPr>
          <a:xfrm>
            <a:off x="10177950" y="4758331"/>
            <a:ext cx="852741" cy="423269"/>
            <a:chOff x="6149982" y="4492775"/>
            <a:chExt cx="852741" cy="423269"/>
          </a:xfrm>
        </p:grpSpPr>
        <p:sp>
          <p:nvSpPr>
            <p:cNvPr id="160" name="Web Server Tier"/>
            <p:cNvSpPr>
              <a:spLocks noChangeArrowheads="1"/>
            </p:cNvSpPr>
            <p:nvPr/>
          </p:nvSpPr>
          <p:spPr bwMode="auto">
            <a:xfrm>
              <a:off x="6149982" y="4555441"/>
              <a:ext cx="852741" cy="360603"/>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nchor="b"/>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Hadoop</a:t>
              </a:r>
            </a:p>
          </p:txBody>
        </p:sp>
        <p:sp>
          <p:nvSpPr>
            <p:cNvPr id="161" name="Rectangle 14"/>
            <p:cNvSpPr>
              <a:spLocks noChangeArrowheads="1"/>
            </p:cNvSpPr>
            <p:nvPr/>
          </p:nvSpPr>
          <p:spPr bwMode="auto">
            <a:xfrm>
              <a:off x="6481963" y="4492775"/>
              <a:ext cx="215976" cy="129408"/>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grpSp>
      <p:cxnSp>
        <p:nvCxnSpPr>
          <p:cNvPr id="162" name="Straight Connector 12"/>
          <p:cNvCxnSpPr>
            <a:cxnSpLocks noChangeShapeType="1"/>
            <a:stCxn id="161" idx="0"/>
          </p:cNvCxnSpPr>
          <p:nvPr/>
        </p:nvCxnSpPr>
        <p:spPr bwMode="auto">
          <a:xfrm rot="16200000" flipV="1">
            <a:off x="10339047" y="4479458"/>
            <a:ext cx="101993" cy="455753"/>
          </a:xfrm>
          <a:prstGeom prst="bentConnector3">
            <a:avLst>
              <a:gd name="adj1" fmla="val 50000"/>
            </a:avLst>
          </a:prstGeom>
          <a:noFill/>
          <a:ln w="190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a14="http://schemas.microsoft.com/office/drawing/2010/main" xmlns="">
                <a:noFill/>
              </a14:hiddenFill>
            </a:ext>
          </a:extLst>
        </p:spPr>
      </p:cxnSp>
      <p:sp>
        <p:nvSpPr>
          <p:cNvPr id="165" name="Rectangle 164"/>
          <p:cNvSpPr/>
          <p:nvPr/>
        </p:nvSpPr>
        <p:spPr>
          <a:xfrm>
            <a:off x="1413894" y="4594088"/>
            <a:ext cx="1925335" cy="369332"/>
          </a:xfrm>
          <a:prstGeom prst="rect">
            <a:avLst/>
          </a:prstGeom>
        </p:spPr>
        <p:txBody>
          <a:bodyPr wrap="none">
            <a:spAutoFit/>
          </a:bodyPr>
          <a:lstStyle/>
          <a:p>
            <a:r>
              <a:rPr lang="en-US" altLang="zh-CN" i="1" dirty="0">
                <a:solidFill>
                  <a:srgbClr val="000000"/>
                </a:solidFill>
              </a:rPr>
              <a:t>Service Template 1</a:t>
            </a:r>
            <a:endParaRPr lang="en-US" dirty="0">
              <a:solidFill>
                <a:srgbClr val="000000"/>
              </a:solidFill>
            </a:endParaRPr>
          </a:p>
        </p:txBody>
      </p:sp>
      <p:sp>
        <p:nvSpPr>
          <p:cNvPr id="166" name="Rectangle 165"/>
          <p:cNvSpPr/>
          <p:nvPr/>
        </p:nvSpPr>
        <p:spPr>
          <a:xfrm>
            <a:off x="5712183" y="4880150"/>
            <a:ext cx="1925335" cy="369332"/>
          </a:xfrm>
          <a:prstGeom prst="rect">
            <a:avLst/>
          </a:prstGeom>
        </p:spPr>
        <p:txBody>
          <a:bodyPr wrap="none">
            <a:spAutoFit/>
          </a:bodyPr>
          <a:lstStyle/>
          <a:p>
            <a:r>
              <a:rPr lang="en-US" altLang="zh-CN" i="1" dirty="0">
                <a:solidFill>
                  <a:srgbClr val="000000"/>
                </a:solidFill>
              </a:rPr>
              <a:t>Service Template 2</a:t>
            </a:r>
            <a:endParaRPr lang="en-US" dirty="0">
              <a:solidFill>
                <a:srgbClr val="000000"/>
              </a:solidFill>
            </a:endParaRPr>
          </a:p>
        </p:txBody>
      </p:sp>
      <p:sp>
        <p:nvSpPr>
          <p:cNvPr id="167" name="Rectangle 166"/>
          <p:cNvSpPr/>
          <p:nvPr/>
        </p:nvSpPr>
        <p:spPr>
          <a:xfrm>
            <a:off x="9454758" y="5319712"/>
            <a:ext cx="1925335" cy="369332"/>
          </a:xfrm>
          <a:prstGeom prst="rect">
            <a:avLst/>
          </a:prstGeom>
        </p:spPr>
        <p:txBody>
          <a:bodyPr wrap="none">
            <a:spAutoFit/>
          </a:bodyPr>
          <a:lstStyle/>
          <a:p>
            <a:r>
              <a:rPr lang="en-US" altLang="zh-CN" i="1" dirty="0">
                <a:solidFill>
                  <a:srgbClr val="000000"/>
                </a:solidFill>
              </a:rPr>
              <a:t>Service Template 3</a:t>
            </a:r>
            <a:endParaRPr lang="en-US" dirty="0">
              <a:solidFill>
                <a:srgbClr val="000000"/>
              </a:solidFill>
            </a:endParaRPr>
          </a:p>
        </p:txBody>
      </p:sp>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7461" y="84494"/>
            <a:ext cx="1687339" cy="499364"/>
          </a:xfrm>
          <a:prstGeom prst="rect">
            <a:avLst/>
          </a:prstGeom>
        </p:spPr>
      </p:pic>
    </p:spTree>
    <p:extLst>
      <p:ext uri="{BB962C8B-B14F-4D97-AF65-F5344CB8AC3E}">
        <p14:creationId xmlns:p14="http://schemas.microsoft.com/office/powerpoint/2010/main" val="91247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TOSCA Node Type</a:t>
            </a:r>
          </a:p>
        </p:txBody>
      </p:sp>
      <p:sp>
        <p:nvSpPr>
          <p:cNvPr id="9" name="Rectangle 8"/>
          <p:cNvSpPr/>
          <p:nvPr/>
        </p:nvSpPr>
        <p:spPr>
          <a:xfrm>
            <a:off x="304800" y="762903"/>
            <a:ext cx="9339929" cy="400110"/>
          </a:xfrm>
          <a:prstGeom prst="rect">
            <a:avLst/>
          </a:prstGeom>
        </p:spPr>
        <p:txBody>
          <a:bodyPr wrap="none">
            <a:spAutoFit/>
          </a:bodyPr>
          <a:lstStyle/>
          <a:p>
            <a:r>
              <a:rPr lang="en-US" sz="2000" dirty="0">
                <a:solidFill>
                  <a:srgbClr val="3F51B5"/>
                </a:solidFill>
                <a:ea typeface="Calibri"/>
                <a:cs typeface="Calibri"/>
                <a:sym typeface="Calibri"/>
              </a:rPr>
              <a:t>Anatomy of a Node Type (grammar) with focus on Requirements &amp; Capability Definitions</a:t>
            </a:r>
            <a:endParaRPr lang="en-US" sz="2000" dirty="0">
              <a:solidFill>
                <a:srgbClr val="000000"/>
              </a:solidFill>
            </a:endParaRPr>
          </a:p>
        </p:txBody>
      </p:sp>
      <p:sp>
        <p:nvSpPr>
          <p:cNvPr id="5" name="Rectangle 4"/>
          <p:cNvSpPr/>
          <p:nvPr/>
        </p:nvSpPr>
        <p:spPr>
          <a:xfrm>
            <a:off x="6858000" y="2398048"/>
            <a:ext cx="4037641" cy="1815882"/>
          </a:xfrm>
          <a:prstGeom prst="rect">
            <a:avLst/>
          </a:prstGeom>
          <a:solidFill>
            <a:schemeClr val="accent1">
              <a:lumMod val="20000"/>
              <a:lumOff val="80000"/>
            </a:schemeClr>
          </a:solidFill>
        </p:spPr>
        <p:txBody>
          <a:bodyPr wrap="square">
            <a:spAutoFit/>
          </a:bodyPr>
          <a:lstStyle/>
          <a:p>
            <a:r>
              <a:rPr lang="en-US" sz="1200" dirty="0">
                <a:solidFill>
                  <a:srgbClr val="000000"/>
                </a:solidFill>
                <a:latin typeface="Consolas" charset="0"/>
                <a:ea typeface="Calibri" charset="0"/>
                <a:cs typeface="Times New Roman" charset="0"/>
              </a:rPr>
              <a:t>&lt;</a:t>
            </a:r>
            <a:r>
              <a:rPr lang="en-US" sz="1200" u="sng" dirty="0">
                <a:solidFill>
                  <a:srgbClr val="0432FF"/>
                </a:solidFill>
                <a:latin typeface="Consolas" charset="0"/>
                <a:ea typeface="Calibri" charset="0"/>
                <a:cs typeface="Times New Roman" charset="0"/>
                <a:hlinkClick r:id="rId2" action="ppaction://hlinkfile"/>
              </a:rPr>
              <a:t>capability_type_name</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derived_from: &lt;</a:t>
            </a:r>
            <a:r>
              <a:rPr lang="en-US" sz="1200" u="sng" dirty="0">
                <a:solidFill>
                  <a:srgbClr val="0432FF"/>
                </a:solidFill>
                <a:latin typeface="Consolas" charset="0"/>
                <a:ea typeface="Calibri" charset="0"/>
                <a:cs typeface="Times New Roman" charset="0"/>
                <a:hlinkClick r:id="rId2" action="ppaction://hlinkfile"/>
              </a:rPr>
              <a:t>parent_capability_type_name</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version: &lt;</a:t>
            </a:r>
            <a:r>
              <a:rPr lang="en-US" sz="1200" u="sng" dirty="0">
                <a:solidFill>
                  <a:srgbClr val="0432FF"/>
                </a:solidFill>
                <a:latin typeface="Consolas" charset="0"/>
                <a:ea typeface="Calibri" charset="0"/>
                <a:cs typeface="Times New Roman" charset="0"/>
                <a:hlinkClick r:id="rId3" action="ppaction://hlinkfile"/>
              </a:rPr>
              <a:t>version_number</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description: &lt;</a:t>
            </a:r>
            <a:r>
              <a:rPr lang="en-US" sz="1200" u="sng" dirty="0">
                <a:solidFill>
                  <a:srgbClr val="0432FF"/>
                </a:solidFill>
                <a:latin typeface="Consolas" charset="0"/>
                <a:ea typeface="Calibri" charset="0"/>
                <a:cs typeface="Times New Roman" charset="0"/>
                <a:hlinkClick r:id="rId4" action="ppaction://hlinkfile"/>
              </a:rPr>
              <a:t>capability_description</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properties:</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&lt;</a:t>
            </a:r>
            <a:r>
              <a:rPr lang="en-US" sz="1200" u="sng" dirty="0">
                <a:solidFill>
                  <a:srgbClr val="0432FF"/>
                </a:solidFill>
                <a:latin typeface="Consolas" charset="0"/>
                <a:ea typeface="Calibri" charset="0"/>
                <a:cs typeface="Times New Roman" charset="0"/>
                <a:hlinkClick r:id="rId5" action="ppaction://hlinkfile"/>
              </a:rPr>
              <a:t>property_definitions</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attributes:</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&lt;</a:t>
            </a:r>
            <a:r>
              <a:rPr lang="en-US" sz="1200" u="sng" dirty="0">
                <a:solidFill>
                  <a:srgbClr val="0432FF"/>
                </a:solidFill>
                <a:latin typeface="Consolas" charset="0"/>
                <a:ea typeface="Calibri" charset="0"/>
                <a:cs typeface="Times New Roman" charset="0"/>
                <a:hlinkClick r:id="rId6" action="ppaction://hlinkfile"/>
              </a:rPr>
              <a:t>attribute_definitions</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a:t>
            </a:r>
            <a:r>
              <a:rPr lang="en-US" sz="1200" dirty="0" err="1">
                <a:solidFill>
                  <a:srgbClr val="000000"/>
                </a:solidFill>
                <a:latin typeface="Consolas" charset="0"/>
                <a:ea typeface="Calibri" charset="0"/>
                <a:cs typeface="Times New Roman" charset="0"/>
              </a:rPr>
              <a:t>valid_source_types</a:t>
            </a:r>
            <a:r>
              <a:rPr lang="en-US" sz="1200" dirty="0">
                <a:solidFill>
                  <a:srgbClr val="000000"/>
                </a:solidFill>
                <a:latin typeface="Consolas" charset="0"/>
                <a:ea typeface="Calibri" charset="0"/>
                <a:cs typeface="Times New Roman" charset="0"/>
              </a:rPr>
              <a:t>: [ &lt;</a:t>
            </a:r>
            <a:r>
              <a:rPr lang="en-US" sz="1200" u="sng" dirty="0">
                <a:solidFill>
                  <a:srgbClr val="0432FF"/>
                </a:solidFill>
                <a:latin typeface="Consolas" charset="0"/>
                <a:ea typeface="Calibri" charset="0"/>
                <a:cs typeface="Times New Roman" charset="0"/>
                <a:hlinkClick r:id="rId2" action="ppaction://hlinkfile"/>
              </a:rPr>
              <a:t>node type_names</a:t>
            </a:r>
            <a:r>
              <a:rPr lang="en-US" sz="1200" dirty="0">
                <a:solidFill>
                  <a:srgbClr val="000000"/>
                </a:solidFill>
                <a:latin typeface="Consolas" charset="0"/>
                <a:ea typeface="Calibri" charset="0"/>
                <a:cs typeface="Times New Roman" charset="0"/>
              </a:rPr>
              <a:t>&gt; ]</a:t>
            </a:r>
            <a:r>
              <a:rPr lang="en-US" sz="1200" dirty="0">
                <a:solidFill>
                  <a:srgbClr val="000000"/>
                </a:solidFill>
              </a:rPr>
              <a:t> </a:t>
            </a:r>
          </a:p>
        </p:txBody>
      </p:sp>
      <p:sp>
        <p:nvSpPr>
          <p:cNvPr id="3" name="Rectangle 2"/>
          <p:cNvSpPr/>
          <p:nvPr/>
        </p:nvSpPr>
        <p:spPr>
          <a:xfrm>
            <a:off x="228600" y="5950803"/>
            <a:ext cx="9307398" cy="830997"/>
          </a:xfrm>
          <a:prstGeom prst="rect">
            <a:avLst/>
          </a:prstGeom>
        </p:spPr>
        <p:txBody>
          <a:bodyPr wrap="square">
            <a:spAutoFit/>
          </a:bodyPr>
          <a:lstStyle/>
          <a:p>
            <a:pPr>
              <a:buSzPct val="100000"/>
            </a:pPr>
            <a:r>
              <a:rPr lang="en-US" sz="2400" b="1" i="1" dirty="0">
                <a:solidFill>
                  <a:srgbClr val="000000"/>
                </a:solidFill>
              </a:rPr>
              <a:t>Requirement definitions are expressed using Capability Types</a:t>
            </a:r>
          </a:p>
          <a:p>
            <a:pPr marL="692150" lvl="1" indent="-234950">
              <a:buSzPct val="100000"/>
              <a:buFont typeface="Arial" charset="0"/>
              <a:buChar char="•"/>
            </a:pPr>
            <a:r>
              <a:rPr lang="en-US" sz="2400" b="1" i="1" u="sng" dirty="0">
                <a:solidFill>
                  <a:srgbClr val="FF0000"/>
                </a:solidFill>
              </a:rPr>
              <a:t>There are no Requirement Types in TOSCA</a:t>
            </a:r>
          </a:p>
        </p:txBody>
      </p:sp>
      <p:sp>
        <p:nvSpPr>
          <p:cNvPr id="11" name="Rectangle 10"/>
          <p:cNvSpPr/>
          <p:nvPr/>
        </p:nvSpPr>
        <p:spPr>
          <a:xfrm>
            <a:off x="336970" y="1609037"/>
            <a:ext cx="3505200" cy="3416320"/>
          </a:xfrm>
          <a:prstGeom prst="rect">
            <a:avLst/>
          </a:prstGeom>
          <a:solidFill>
            <a:schemeClr val="bg1">
              <a:lumMod val="95000"/>
            </a:schemeClr>
          </a:solidFill>
        </p:spPr>
        <p:txBody>
          <a:bodyPr wrap="square">
            <a:spAutoFit/>
          </a:bodyPr>
          <a:lstStyle/>
          <a:p>
            <a:r>
              <a:rPr lang="mr-IN" sz="1200" dirty="0">
                <a:solidFill>
                  <a:srgbClr val="000000"/>
                </a:solidFill>
                <a:latin typeface="Consolas" charset="0"/>
              </a:rPr>
              <a:t>&lt;</a:t>
            </a:r>
            <a:r>
              <a:rPr lang="en-US" sz="1200" u="sng" dirty="0">
                <a:solidFill>
                  <a:srgbClr val="0432FF"/>
                </a:solidFill>
                <a:latin typeface="Consolas" charset="0"/>
                <a:hlinkClick r:id="" action="ppaction://noaction"/>
              </a:rPr>
              <a:t>node_type_name</a:t>
            </a:r>
            <a:r>
              <a:rPr lang="mr-IN" sz="1200" dirty="0">
                <a:solidFill>
                  <a:srgbClr val="0432FF"/>
                </a:solidFill>
                <a:latin typeface="Consolas" charset="0"/>
                <a:hlinkClick r:id="" action="ppaction://noaction"/>
              </a:rPr>
              <a:t>&gt;:  </a:t>
            </a:r>
          </a:p>
          <a:p>
            <a:r>
              <a:rPr lang="en-US" sz="1200" dirty="0">
                <a:solidFill>
                  <a:srgbClr val="000000"/>
                </a:solidFill>
                <a:latin typeface="Consolas" charset="0"/>
              </a:rPr>
              <a:t>  derived_from: &lt;</a:t>
            </a:r>
            <a:r>
              <a:rPr lang="en-US" sz="1200" u="sng" dirty="0">
                <a:solidFill>
                  <a:srgbClr val="0432FF"/>
                </a:solidFill>
                <a:latin typeface="Consolas" charset="0"/>
                <a:hlinkClick r:id="" action="ppaction://noaction"/>
              </a:rPr>
              <a:t>parent_node_type_name</a:t>
            </a:r>
            <a:r>
              <a:rPr lang="mr-IN" sz="1200" dirty="0">
                <a:solidFill>
                  <a:srgbClr val="0432FF"/>
                </a:solidFill>
                <a:latin typeface="Consolas" charset="0"/>
                <a:hlinkClick r:id="" action="ppaction://noaction"/>
              </a:rPr>
              <a:t>&gt; </a:t>
            </a:r>
          </a:p>
          <a:p>
            <a:r>
              <a:rPr lang="en-US" sz="1200" dirty="0">
                <a:solidFill>
                  <a:srgbClr val="000000"/>
                </a:solidFill>
                <a:latin typeface="Consolas" charset="0"/>
              </a:rPr>
              <a:t>  version: &lt;</a:t>
            </a:r>
            <a:r>
              <a:rPr lang="en-US" sz="1200" u="sng" dirty="0">
                <a:solidFill>
                  <a:srgbClr val="0432FF"/>
                </a:solidFill>
                <a:latin typeface="Consolas" charset="0"/>
                <a:hlinkClick r:id="" action="ppaction://noaction"/>
              </a:rPr>
              <a:t>version_number</a:t>
            </a:r>
            <a:r>
              <a:rPr lang="mr-IN" sz="1200" dirty="0">
                <a:solidFill>
                  <a:srgbClr val="0432FF"/>
                </a:solidFill>
                <a:latin typeface="Consolas" charset="0"/>
                <a:hlinkClick r:id="" action="ppaction://noaction"/>
              </a:rPr>
              <a:t>&gt;</a:t>
            </a:r>
          </a:p>
          <a:p>
            <a:r>
              <a:rPr lang="en-US" sz="1200" dirty="0">
                <a:solidFill>
                  <a:srgbClr val="000000"/>
                </a:solidFill>
                <a:latin typeface="Consolas" charset="0"/>
              </a:rPr>
              <a:t>  metadata: </a:t>
            </a:r>
          </a:p>
          <a:p>
            <a:r>
              <a:rPr lang="mr-IN" sz="1200" dirty="0">
                <a:solidFill>
                  <a:srgbClr val="000000"/>
                </a:solidFill>
                <a:latin typeface="Consolas" charset="0"/>
              </a:rPr>
              <a:t>    &lt;</a:t>
            </a:r>
            <a:r>
              <a:rPr lang="en-US" sz="1200" u="sng" dirty="0">
                <a:solidFill>
                  <a:srgbClr val="0432FF"/>
                </a:solidFill>
                <a:latin typeface="Consolas" charset="0"/>
                <a:hlinkClick r:id="" action="ppaction://noaction"/>
              </a:rPr>
              <a:t>map</a:t>
            </a:r>
            <a:r>
              <a:rPr lang="en-US" sz="1200" dirty="0">
                <a:solidFill>
                  <a:srgbClr val="0432FF"/>
                </a:solidFill>
                <a:latin typeface="Consolas" charset="0"/>
                <a:hlinkClick r:id="" action="ppaction://noaction"/>
              </a:rPr>
              <a:t> of </a:t>
            </a:r>
            <a:r>
              <a:rPr lang="en-US" sz="1200" u="sng" dirty="0">
                <a:solidFill>
                  <a:srgbClr val="0432FF"/>
                </a:solidFill>
                <a:latin typeface="Consolas" charset="0"/>
                <a:hlinkClick r:id="" action="ppaction://noaction"/>
              </a:rPr>
              <a:t>string</a:t>
            </a:r>
            <a:r>
              <a:rPr lang="mr-IN" sz="1200" dirty="0">
                <a:solidFill>
                  <a:srgbClr val="0432FF"/>
                </a:solidFill>
                <a:latin typeface="Consolas" charset="0"/>
                <a:hlinkClick r:id="" action="ppaction://noaction"/>
              </a:rPr>
              <a:t>&gt;</a:t>
            </a:r>
          </a:p>
          <a:p>
            <a:r>
              <a:rPr lang="en-US" sz="1200" dirty="0">
                <a:solidFill>
                  <a:srgbClr val="000000"/>
                </a:solidFill>
                <a:latin typeface="Consolas" charset="0"/>
              </a:rPr>
              <a:t>  description: &lt;</a:t>
            </a:r>
            <a:r>
              <a:rPr lang="en-US" sz="1200" u="sng" dirty="0">
                <a:solidFill>
                  <a:srgbClr val="0432FF"/>
                </a:solidFill>
                <a:latin typeface="Consolas" charset="0"/>
                <a:hlinkClick r:id="" action="ppaction://noaction"/>
              </a:rPr>
              <a:t>node_type_description</a:t>
            </a:r>
            <a:r>
              <a:rPr lang="mr-IN" sz="1200" dirty="0">
                <a:solidFill>
                  <a:srgbClr val="0432FF"/>
                </a:solidFill>
                <a:latin typeface="Consolas" charset="0"/>
                <a:hlinkClick r:id="" action="ppaction://noaction"/>
              </a:rPr>
              <a:t>&gt;</a:t>
            </a:r>
          </a:p>
          <a:p>
            <a:r>
              <a:rPr lang="en-US" sz="1200" dirty="0">
                <a:solidFill>
                  <a:srgbClr val="000000"/>
                </a:solidFill>
                <a:latin typeface="Consolas" charset="0"/>
              </a:rPr>
              <a:t>  attributes:</a:t>
            </a:r>
          </a:p>
          <a:p>
            <a:r>
              <a:rPr lang="mr-IN" sz="1200" dirty="0">
                <a:solidFill>
                  <a:srgbClr val="000000"/>
                </a:solidFill>
                <a:latin typeface="Consolas" charset="0"/>
              </a:rPr>
              <a:t>    &lt;</a:t>
            </a:r>
            <a:r>
              <a:rPr lang="en-US" sz="1200" u="sng" dirty="0">
                <a:solidFill>
                  <a:srgbClr val="0432FF"/>
                </a:solidFill>
                <a:latin typeface="Consolas" charset="0"/>
                <a:hlinkClick r:id="" action="ppaction://noaction"/>
              </a:rPr>
              <a:t>attribute_definitions</a:t>
            </a:r>
            <a:r>
              <a:rPr lang="mr-IN" sz="1200" dirty="0">
                <a:solidFill>
                  <a:srgbClr val="0432FF"/>
                </a:solidFill>
                <a:latin typeface="Consolas" charset="0"/>
                <a:hlinkClick r:id="" action="ppaction://noaction"/>
              </a:rPr>
              <a:t>&gt;</a:t>
            </a:r>
          </a:p>
          <a:p>
            <a:r>
              <a:rPr lang="en-US" sz="1200" dirty="0">
                <a:solidFill>
                  <a:srgbClr val="000000"/>
                </a:solidFill>
                <a:latin typeface="Consolas" charset="0"/>
              </a:rPr>
              <a:t>  properties:</a:t>
            </a:r>
          </a:p>
          <a:p>
            <a:r>
              <a:rPr lang="mr-IN" sz="1200" dirty="0">
                <a:solidFill>
                  <a:srgbClr val="000000"/>
                </a:solidFill>
                <a:latin typeface="Consolas" charset="0"/>
              </a:rPr>
              <a:t>    &lt;</a:t>
            </a:r>
            <a:r>
              <a:rPr lang="en-US" sz="1200" u="sng" dirty="0">
                <a:solidFill>
                  <a:srgbClr val="0432FF"/>
                </a:solidFill>
                <a:latin typeface="Consolas" charset="0"/>
                <a:hlinkClick r:id="" action="ppaction://noaction"/>
              </a:rPr>
              <a:t>property_definitions</a:t>
            </a:r>
            <a:r>
              <a:rPr lang="mr-IN" sz="1200" dirty="0">
                <a:solidFill>
                  <a:srgbClr val="0432FF"/>
                </a:solidFill>
                <a:latin typeface="Consolas" charset="0"/>
                <a:hlinkClick r:id="" action="ppaction://noaction"/>
              </a:rPr>
              <a:t>&gt;</a:t>
            </a:r>
          </a:p>
          <a:p>
            <a:r>
              <a:rPr lang="en-US" sz="1200" dirty="0">
                <a:solidFill>
                  <a:srgbClr val="000000"/>
                </a:solidFill>
                <a:latin typeface="Consolas" charset="0"/>
              </a:rPr>
              <a:t>  requirements: </a:t>
            </a:r>
          </a:p>
          <a:p>
            <a:r>
              <a:rPr lang="mr-IN" sz="1200" dirty="0">
                <a:solidFill>
                  <a:srgbClr val="000000"/>
                </a:solidFill>
                <a:latin typeface="Consolas" charset="0"/>
              </a:rPr>
              <a:t>    - &lt;</a:t>
            </a:r>
            <a:r>
              <a:rPr lang="en-US" sz="1200" u="sng" dirty="0">
                <a:solidFill>
                  <a:srgbClr val="0432FF"/>
                </a:solidFill>
                <a:latin typeface="Consolas" charset="0"/>
                <a:hlinkClick r:id="" action="ppaction://noaction"/>
              </a:rPr>
              <a:t>requirement_definitions</a:t>
            </a:r>
            <a:r>
              <a:rPr lang="mr-IN" sz="1200" dirty="0">
                <a:solidFill>
                  <a:srgbClr val="0432FF"/>
                </a:solidFill>
                <a:latin typeface="Consolas" charset="0"/>
                <a:hlinkClick r:id="" action="ppaction://noaction"/>
              </a:rPr>
              <a:t>&gt;</a:t>
            </a:r>
          </a:p>
          <a:p>
            <a:r>
              <a:rPr lang="en-US" sz="1200" dirty="0">
                <a:solidFill>
                  <a:srgbClr val="000000"/>
                </a:solidFill>
                <a:latin typeface="Consolas" charset="0"/>
              </a:rPr>
              <a:t>  capabilities:</a:t>
            </a:r>
          </a:p>
          <a:p>
            <a:r>
              <a:rPr lang="mr-IN" sz="1200" dirty="0">
                <a:solidFill>
                  <a:srgbClr val="000000"/>
                </a:solidFill>
                <a:latin typeface="Consolas" charset="0"/>
              </a:rPr>
              <a:t>    &lt;</a:t>
            </a:r>
            <a:r>
              <a:rPr lang="en-US" sz="1200" u="sng" dirty="0">
                <a:solidFill>
                  <a:srgbClr val="0432FF"/>
                </a:solidFill>
                <a:latin typeface="Consolas" charset="0"/>
                <a:hlinkClick r:id="" action="ppaction://noaction"/>
              </a:rPr>
              <a:t>capability_definitions</a:t>
            </a:r>
            <a:r>
              <a:rPr lang="mr-IN" sz="1200" dirty="0">
                <a:solidFill>
                  <a:srgbClr val="0432FF"/>
                </a:solidFill>
                <a:latin typeface="Consolas" charset="0"/>
                <a:hlinkClick r:id="" action="ppaction://noaction"/>
              </a:rPr>
              <a:t>&gt;</a:t>
            </a:r>
          </a:p>
          <a:p>
            <a:r>
              <a:rPr lang="en-US" sz="1200" dirty="0">
                <a:solidFill>
                  <a:srgbClr val="000000"/>
                </a:solidFill>
                <a:latin typeface="Consolas" charset="0"/>
              </a:rPr>
              <a:t>  interfaces: </a:t>
            </a:r>
          </a:p>
          <a:p>
            <a:r>
              <a:rPr lang="mr-IN" sz="1200" dirty="0">
                <a:solidFill>
                  <a:srgbClr val="000000"/>
                </a:solidFill>
                <a:latin typeface="Consolas" charset="0"/>
              </a:rPr>
              <a:t>    &lt;</a:t>
            </a:r>
            <a:r>
              <a:rPr lang="en-US" sz="1200" u="sng" dirty="0">
                <a:solidFill>
                  <a:srgbClr val="0432FF"/>
                </a:solidFill>
                <a:latin typeface="Consolas" charset="0"/>
                <a:hlinkClick r:id="" action="ppaction://noaction"/>
              </a:rPr>
              <a:t>interface_definitions</a:t>
            </a:r>
            <a:r>
              <a:rPr lang="mr-IN" sz="1200" dirty="0">
                <a:solidFill>
                  <a:srgbClr val="0432FF"/>
                </a:solidFill>
                <a:latin typeface="Consolas" charset="0"/>
                <a:hlinkClick r:id="" action="ppaction://noaction"/>
              </a:rPr>
              <a:t>&gt; </a:t>
            </a:r>
          </a:p>
          <a:p>
            <a:r>
              <a:rPr lang="en-US" sz="1200" dirty="0">
                <a:solidFill>
                  <a:srgbClr val="000000"/>
                </a:solidFill>
                <a:latin typeface="Consolas" charset="0"/>
              </a:rPr>
              <a:t>  artifacts:</a:t>
            </a:r>
          </a:p>
          <a:p>
            <a:r>
              <a:rPr lang="mr-IN" sz="1200" dirty="0">
                <a:solidFill>
                  <a:srgbClr val="000000"/>
                </a:solidFill>
                <a:latin typeface="Consolas" charset="0"/>
              </a:rPr>
              <a:t>    &lt;</a:t>
            </a:r>
            <a:r>
              <a:rPr lang="en-US" sz="1200" u="sng" dirty="0">
                <a:solidFill>
                  <a:srgbClr val="0432FF"/>
                </a:solidFill>
                <a:latin typeface="Consolas" charset="0"/>
                <a:hlinkClick r:id="" action="ppaction://noaction"/>
              </a:rPr>
              <a:t>artifact_definitions</a:t>
            </a:r>
            <a:r>
              <a:rPr lang="mr-IN" sz="1200" dirty="0">
                <a:solidFill>
                  <a:srgbClr val="0432FF"/>
                </a:solidFill>
                <a:latin typeface="Consolas" charset="0"/>
                <a:hlinkClick r:id="" action="ppaction://noaction"/>
              </a:rPr>
              <a:t>&gt;</a:t>
            </a:r>
            <a:endParaRPr lang="en-US" sz="1200" dirty="0">
              <a:solidFill>
                <a:srgbClr val="000000"/>
              </a:solidFill>
              <a:latin typeface="Consolas" charset="0"/>
              <a:ea typeface="Consolas" charset="0"/>
              <a:cs typeface="Consolas" charset="0"/>
              <a:hlinkClick r:id="" action="ppaction://noaction"/>
            </a:endParaRPr>
          </a:p>
        </p:txBody>
      </p:sp>
      <p:sp>
        <p:nvSpPr>
          <p:cNvPr id="12" name="Rectangle 11"/>
          <p:cNvSpPr/>
          <p:nvPr/>
        </p:nvSpPr>
        <p:spPr>
          <a:xfrm>
            <a:off x="5270417" y="1295400"/>
            <a:ext cx="4265581" cy="1015663"/>
          </a:xfrm>
          <a:prstGeom prst="rect">
            <a:avLst/>
          </a:prstGeom>
          <a:solidFill>
            <a:schemeClr val="accent1">
              <a:lumMod val="20000"/>
              <a:lumOff val="80000"/>
            </a:schemeClr>
          </a:solidFill>
        </p:spPr>
        <p:txBody>
          <a:bodyPr wrap="square">
            <a:spAutoFit/>
          </a:bodyPr>
          <a:lstStyle/>
          <a:p>
            <a:r>
              <a:rPr lang="en-US" sz="1200" dirty="0">
                <a:solidFill>
                  <a:srgbClr val="000000"/>
                </a:solidFill>
                <a:latin typeface="Consolas" charset="0"/>
                <a:ea typeface="Calibri" charset="0"/>
                <a:cs typeface="Times New Roman" charset="0"/>
              </a:rPr>
              <a:t>&lt;</a:t>
            </a:r>
            <a:r>
              <a:rPr lang="en-US" sz="1200" u="sng" dirty="0">
                <a:solidFill>
                  <a:srgbClr val="0432FF"/>
                </a:solidFill>
                <a:latin typeface="Consolas" charset="0"/>
                <a:ea typeface="Calibri" charset="0"/>
                <a:cs typeface="Times New Roman" charset="0"/>
                <a:hlinkClick r:id="rId2" action="ppaction://hlinkfile"/>
              </a:rPr>
              <a:t>requirement_definition_name</a:t>
            </a:r>
            <a:r>
              <a:rPr lang="en-US" sz="1200" dirty="0">
                <a:solidFill>
                  <a:srgbClr val="000000"/>
                </a:solidFill>
                <a:latin typeface="Consolas" charset="0"/>
                <a:ea typeface="Calibri" charset="0"/>
                <a:cs typeface="Times New Roman" charset="0"/>
              </a:rPr>
              <a:t>&gt;: </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a:t>
            </a:r>
            <a:r>
              <a:rPr lang="en-US" sz="1200" b="1" dirty="0">
                <a:solidFill>
                  <a:srgbClr val="F79646">
                    <a:lumMod val="75000"/>
                  </a:srgbClr>
                </a:solidFill>
                <a:latin typeface="Consolas" charset="0"/>
                <a:ea typeface="Calibri" charset="0"/>
                <a:cs typeface="Times New Roman" charset="0"/>
              </a:rPr>
              <a:t>capability</a:t>
            </a:r>
            <a:r>
              <a:rPr lang="en-US" sz="1200" dirty="0">
                <a:solidFill>
                  <a:srgbClr val="000000"/>
                </a:solidFill>
                <a:latin typeface="Consolas" charset="0"/>
                <a:ea typeface="Calibri" charset="0"/>
                <a:cs typeface="Times New Roman" charset="0"/>
              </a:rPr>
              <a:t>: &lt;</a:t>
            </a:r>
            <a:r>
              <a:rPr lang="en-US" sz="1200" u="sng" dirty="0">
                <a:solidFill>
                  <a:srgbClr val="0432FF"/>
                </a:solidFill>
                <a:latin typeface="Consolas" charset="0"/>
                <a:ea typeface="Calibri" charset="0"/>
                <a:cs typeface="Times New Roman" charset="0"/>
                <a:hlinkClick r:id="rId2" action="ppaction://hlinkfile"/>
              </a:rPr>
              <a:t>capability_type_name</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node: &lt;</a:t>
            </a:r>
            <a:r>
              <a:rPr lang="en-US" sz="1200" u="sng" dirty="0">
                <a:solidFill>
                  <a:srgbClr val="0432FF"/>
                </a:solidFill>
                <a:latin typeface="Consolas" charset="0"/>
                <a:ea typeface="Calibri" charset="0"/>
                <a:cs typeface="Times New Roman" charset="0"/>
                <a:hlinkClick r:id="rId2" action="ppaction://hlinkfile"/>
              </a:rPr>
              <a:t>node_type_name</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relationship: &lt;</a:t>
            </a:r>
            <a:r>
              <a:rPr lang="en-US" sz="1200" u="sng" dirty="0">
                <a:solidFill>
                  <a:srgbClr val="0432FF"/>
                </a:solidFill>
                <a:latin typeface="Consolas" charset="0"/>
                <a:ea typeface="Calibri" charset="0"/>
                <a:cs typeface="Times New Roman" charset="0"/>
                <a:hlinkClick r:id="rId2" action="ppaction://hlinkfile"/>
              </a:rPr>
              <a:t>relationship_type_name</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occurrences: [ &lt;min&gt;, &lt;max&gt; ]</a:t>
            </a:r>
            <a:r>
              <a:rPr lang="en-US" sz="1200" dirty="0">
                <a:solidFill>
                  <a:srgbClr val="000000"/>
                </a:solidFill>
              </a:rPr>
              <a:t> </a:t>
            </a:r>
          </a:p>
        </p:txBody>
      </p:sp>
      <p:cxnSp>
        <p:nvCxnSpPr>
          <p:cNvPr id="7" name="Straight Arrow Connector 6"/>
          <p:cNvCxnSpPr>
            <a:stCxn id="12" idx="1"/>
          </p:cNvCxnSpPr>
          <p:nvPr/>
        </p:nvCxnSpPr>
        <p:spPr>
          <a:xfrm flipH="1">
            <a:off x="2987041" y="1803232"/>
            <a:ext cx="2283376" cy="1856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1" idx="1"/>
          </p:cNvCxnSpPr>
          <p:nvPr/>
        </p:nvCxnSpPr>
        <p:spPr>
          <a:xfrm flipH="1" flipV="1">
            <a:off x="2987041" y="4167686"/>
            <a:ext cx="2283376" cy="954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5" idx="3"/>
            <a:endCxn id="12" idx="3"/>
          </p:cNvCxnSpPr>
          <p:nvPr/>
        </p:nvCxnSpPr>
        <p:spPr>
          <a:xfrm flipH="1" flipV="1">
            <a:off x="9535998" y="1803232"/>
            <a:ext cx="1359643" cy="1502757"/>
          </a:xfrm>
          <a:prstGeom prst="bentConnector3">
            <a:avLst>
              <a:gd name="adj1" fmla="val -1681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270417" y="4337041"/>
            <a:ext cx="4265581" cy="1569660"/>
          </a:xfrm>
          <a:prstGeom prst="rect">
            <a:avLst/>
          </a:prstGeom>
          <a:solidFill>
            <a:schemeClr val="accent1">
              <a:lumMod val="20000"/>
              <a:lumOff val="80000"/>
            </a:schemeClr>
          </a:solidFill>
        </p:spPr>
        <p:txBody>
          <a:bodyPr wrap="square">
            <a:spAutoFit/>
          </a:bodyPr>
          <a:lstStyle/>
          <a:p>
            <a:r>
              <a:rPr lang="en-US" sz="1200" dirty="0">
                <a:solidFill>
                  <a:srgbClr val="000000"/>
                </a:solidFill>
                <a:latin typeface="Consolas" charset="0"/>
                <a:ea typeface="Calibri" charset="0"/>
                <a:cs typeface="Times New Roman" charset="0"/>
              </a:rPr>
              <a:t>&lt;</a:t>
            </a:r>
            <a:r>
              <a:rPr lang="en-US" sz="1200" u="sng" dirty="0">
                <a:solidFill>
                  <a:srgbClr val="0432FF"/>
                </a:solidFill>
                <a:latin typeface="Consolas" charset="0"/>
                <a:ea typeface="Calibri" charset="0"/>
                <a:cs typeface="Times New Roman" charset="0"/>
                <a:hlinkClick r:id="rId2" action="ppaction://hlinkfile"/>
              </a:rPr>
              <a:t>capability_definition_name</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type: &lt;</a:t>
            </a:r>
            <a:r>
              <a:rPr lang="en-US" sz="1200" u="sng" dirty="0">
                <a:solidFill>
                  <a:srgbClr val="0432FF"/>
                </a:solidFill>
                <a:latin typeface="Consolas" charset="0"/>
                <a:ea typeface="Calibri" charset="0"/>
                <a:cs typeface="Times New Roman" charset="0"/>
                <a:hlinkClick r:id="rId2" action="ppaction://hlinkfile"/>
              </a:rPr>
              <a:t>capability_type</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description: &lt;</a:t>
            </a:r>
            <a:r>
              <a:rPr lang="en-US" sz="1200" u="sng" dirty="0">
                <a:solidFill>
                  <a:srgbClr val="0432FF"/>
                </a:solidFill>
                <a:latin typeface="Consolas" charset="0"/>
                <a:ea typeface="Calibri" charset="0"/>
                <a:cs typeface="Times New Roman" charset="0"/>
                <a:hlinkClick r:id="rId4" action="ppaction://hlinkfile"/>
              </a:rPr>
              <a:t>capability_description</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properties:</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&lt;</a:t>
            </a:r>
            <a:r>
              <a:rPr lang="en-US" sz="1200" u="sng" dirty="0">
                <a:solidFill>
                  <a:srgbClr val="0432FF"/>
                </a:solidFill>
                <a:latin typeface="Consolas" charset="0"/>
                <a:ea typeface="Calibri" charset="0"/>
                <a:cs typeface="Times New Roman" charset="0"/>
                <a:hlinkClick r:id="rId5" action="ppaction://hlinkfile"/>
              </a:rPr>
              <a:t>property_definitions</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attributes:</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&lt;</a:t>
            </a:r>
            <a:r>
              <a:rPr lang="en-US" sz="1200" u="sng" dirty="0">
                <a:solidFill>
                  <a:srgbClr val="0432FF"/>
                </a:solidFill>
                <a:latin typeface="Consolas" charset="0"/>
                <a:ea typeface="Calibri" charset="0"/>
                <a:cs typeface="Times New Roman" charset="0"/>
                <a:hlinkClick r:id="rId6" action="ppaction://hlinkfile"/>
              </a:rPr>
              <a:t>attribute_definitions</a:t>
            </a:r>
            <a:r>
              <a:rPr lang="en-US" sz="1200" dirty="0">
                <a:solidFill>
                  <a:srgbClr val="000000"/>
                </a:solidFill>
                <a:latin typeface="Consolas" charset="0"/>
                <a:ea typeface="Calibri" charset="0"/>
                <a:cs typeface="Times New Roman" charset="0"/>
              </a:rPr>
              <a:t>&gt;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a:t>
            </a:r>
            <a:r>
              <a:rPr lang="en-US" sz="1200" dirty="0" err="1">
                <a:solidFill>
                  <a:srgbClr val="000000"/>
                </a:solidFill>
                <a:latin typeface="Consolas" charset="0"/>
                <a:ea typeface="Calibri" charset="0"/>
                <a:cs typeface="Times New Roman" charset="0"/>
              </a:rPr>
              <a:t>valid_source_types</a:t>
            </a:r>
            <a:r>
              <a:rPr lang="en-US" sz="1200" dirty="0">
                <a:solidFill>
                  <a:srgbClr val="000000"/>
                </a:solidFill>
                <a:latin typeface="Consolas" charset="0"/>
                <a:ea typeface="Calibri" charset="0"/>
                <a:cs typeface="Times New Roman" charset="0"/>
              </a:rPr>
              <a:t>: [ &lt;</a:t>
            </a:r>
            <a:r>
              <a:rPr lang="en-US" sz="1200" u="sng" dirty="0">
                <a:solidFill>
                  <a:srgbClr val="0432FF"/>
                </a:solidFill>
                <a:latin typeface="Consolas" charset="0"/>
                <a:ea typeface="Calibri" charset="0"/>
                <a:cs typeface="Times New Roman" charset="0"/>
                <a:hlinkClick r:id="rId2" action="ppaction://hlinkfile"/>
              </a:rPr>
              <a:t>node type_names</a:t>
            </a:r>
            <a:r>
              <a:rPr lang="en-US" sz="1200" dirty="0">
                <a:solidFill>
                  <a:srgbClr val="000000"/>
                </a:solidFill>
                <a:latin typeface="Consolas" charset="0"/>
                <a:ea typeface="Calibri" charset="0"/>
                <a:cs typeface="Times New Roman" charset="0"/>
              </a:rPr>
              <a:t>&gt; ]</a:t>
            </a:r>
            <a:r>
              <a:rPr lang="en-US" sz="1200" dirty="0">
                <a:solidFill>
                  <a:srgbClr val="000000"/>
                </a:solidFill>
              </a:rPr>
              <a:t> </a:t>
            </a:r>
          </a:p>
        </p:txBody>
      </p:sp>
      <p:cxnSp>
        <p:nvCxnSpPr>
          <p:cNvPr id="35" name="Elbow Connector 34"/>
          <p:cNvCxnSpPr>
            <a:stCxn id="5" idx="3"/>
            <a:endCxn id="21" idx="3"/>
          </p:cNvCxnSpPr>
          <p:nvPr/>
        </p:nvCxnSpPr>
        <p:spPr>
          <a:xfrm flipH="1">
            <a:off x="9535998" y="3305989"/>
            <a:ext cx="1359643" cy="1815882"/>
          </a:xfrm>
          <a:prstGeom prst="bentConnector3">
            <a:avLst>
              <a:gd name="adj1" fmla="val -16813"/>
            </a:avLst>
          </a:prstGeom>
          <a:ln w="44450">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47461" y="84494"/>
            <a:ext cx="1687339" cy="499364"/>
          </a:xfrm>
          <a:prstGeom prst="rect">
            <a:avLst/>
          </a:prstGeom>
        </p:spPr>
      </p:pic>
    </p:spTree>
    <p:extLst>
      <p:ext uri="{BB962C8B-B14F-4D97-AF65-F5344CB8AC3E}">
        <p14:creationId xmlns:p14="http://schemas.microsoft.com/office/powerpoint/2010/main" val="2956406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p:cNvSpPr/>
          <p:nvPr/>
        </p:nvSpPr>
        <p:spPr>
          <a:xfrm>
            <a:off x="4942450" y="2734161"/>
            <a:ext cx="2589991" cy="1938992"/>
          </a:xfrm>
          <a:prstGeom prst="rect">
            <a:avLst/>
          </a:prstGeom>
          <a:solidFill>
            <a:schemeClr val="bg1">
              <a:lumMod val="95000"/>
            </a:schemeClr>
          </a:solidFill>
          <a:ln>
            <a:solidFill>
              <a:srgbClr val="3F51B5"/>
            </a:solidFill>
            <a:prstDash val="dash"/>
          </a:ln>
        </p:spPr>
        <p:txBody>
          <a:bodyPr wrap="square">
            <a:spAutoFit/>
          </a:bodyPr>
          <a:lstStyle/>
          <a:p>
            <a:endParaRPr lang="en-US" sz="1200" dirty="0">
              <a:solidFill>
                <a:srgbClr val="000000"/>
              </a:solidFill>
              <a:latin typeface="Consolas" charset="0"/>
              <a:ea typeface="Calibri" charset="0"/>
              <a:cs typeface="Times New Roman" charset="0"/>
            </a:endParaRPr>
          </a:p>
          <a:p>
            <a:endParaRPr lang="en-US" sz="1200" dirty="0">
              <a:solidFill>
                <a:srgbClr val="000000"/>
              </a:solidFill>
              <a:latin typeface="Consolas" charset="0"/>
              <a:ea typeface="Calibri" charset="0"/>
              <a:cs typeface="Times New Roman" charset="0"/>
            </a:endParaRPr>
          </a:p>
          <a:p>
            <a:r>
              <a:rPr lang="en-US" sz="1200" b="1" dirty="0">
                <a:solidFill>
                  <a:srgbClr val="FF0000"/>
                </a:solidFill>
                <a:latin typeface="Consolas" charset="0"/>
                <a:ea typeface="Calibri" charset="0"/>
                <a:cs typeface="Times New Roman" charset="0"/>
              </a:rPr>
              <a:t>Foo</a:t>
            </a:r>
            <a:r>
              <a:rPr lang="en-US" sz="1200" dirty="0">
                <a:solidFill>
                  <a:srgbClr val="000000"/>
                </a:solidFill>
                <a:latin typeface="Consolas" charset="0"/>
                <a:ea typeface="Calibri" charset="0"/>
                <a:cs typeface="Times New Roman" charset="0"/>
              </a:rPr>
              <a: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derived_from: Root</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version: 1.0</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description: “My foo”</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properties:</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bar: string</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attributes:</a:t>
            </a:r>
            <a:endParaRPr lang="en-US" sz="1200" dirty="0">
              <a:solidFill>
                <a:srgbClr val="000000"/>
              </a:solidFill>
              <a:latin typeface="Arial" charset="0"/>
              <a:ea typeface="Calibri" charset="0"/>
              <a:cs typeface="Times New Roman" charset="0"/>
            </a:endParaRPr>
          </a:p>
          <a:p>
            <a:r>
              <a:rPr lang="en-US" sz="1200" dirty="0">
                <a:solidFill>
                  <a:srgbClr val="000000"/>
                </a:solidFill>
                <a:latin typeface="Consolas" charset="0"/>
                <a:ea typeface="Calibri" charset="0"/>
                <a:cs typeface="Times New Roman" charset="0"/>
              </a:rPr>
              <a:t>    reason: string</a:t>
            </a:r>
            <a:endParaRPr lang="en-US" sz="1200" dirty="0">
              <a:solidFill>
                <a:srgbClr val="000000"/>
              </a:solidFill>
              <a:latin typeface="Arial" charset="0"/>
              <a:ea typeface="Calibri" charset="0"/>
              <a:cs typeface="Times New Roman" charset="0"/>
            </a:endParaRPr>
          </a:p>
        </p:txBody>
      </p:sp>
      <p:sp>
        <p:nvSpPr>
          <p:cNvPr id="6" name="Title 5"/>
          <p:cNvSpPr>
            <a:spLocks noGrp="1"/>
          </p:cNvSpPr>
          <p:nvPr>
            <p:ph type="title"/>
          </p:nvPr>
        </p:nvSpPr>
        <p:spPr/>
        <p:txBody>
          <a:bodyPr>
            <a:normAutofit fontScale="90000"/>
          </a:bodyPr>
          <a:lstStyle/>
          <a:p>
            <a:r>
              <a:rPr lang="en-US" altLang="zh-CN" dirty="0"/>
              <a:t>Capabilities Types </a:t>
            </a:r>
            <a:r>
              <a:rPr lang="mr-IN" altLang="zh-CN" dirty="0"/>
              <a:t>–</a:t>
            </a:r>
            <a:r>
              <a:rPr lang="en-US" altLang="zh-CN" dirty="0"/>
              <a:t> Used to help find nodes with “best match”</a:t>
            </a:r>
            <a:endParaRPr lang="en-US" dirty="0"/>
          </a:p>
        </p:txBody>
      </p:sp>
      <p:sp>
        <p:nvSpPr>
          <p:cNvPr id="2" name="Slide Number Placeholder 1"/>
          <p:cNvSpPr>
            <a:spLocks noGrp="1"/>
          </p:cNvSpPr>
          <p:nvPr>
            <p:ph type="sldNum" idx="4294967295"/>
          </p:nvPr>
        </p:nvSpPr>
        <p:spPr>
          <a:xfrm>
            <a:off x="9305549" y="6501341"/>
            <a:ext cx="2844800" cy="288032"/>
          </a:xfrm>
        </p:spPr>
        <p:txBody>
          <a:bodyPr/>
          <a:lstStyle/>
          <a:p>
            <a:fld id="{F0B49140-A8CB-BA42-9146-2BFD606CBD22}" type="slidenum">
              <a:rPr lang="en-US" altLang="zh-CN" smtClean="0">
                <a:solidFill>
                  <a:srgbClr val="FFFFFF">
                    <a:lumMod val="50000"/>
                  </a:srgbClr>
                </a:solidFill>
              </a:rPr>
              <a:pPr/>
              <a:t>15</a:t>
            </a:fld>
            <a:endParaRPr lang="zh-CN" altLang="en-US">
              <a:solidFill>
                <a:srgbClr val="FFFFFF">
                  <a:lumMod val="50000"/>
                </a:srgbClr>
              </a:solidFill>
            </a:endParaRPr>
          </a:p>
        </p:txBody>
      </p:sp>
      <p:sp>
        <p:nvSpPr>
          <p:cNvPr id="44" name="Shape 862"/>
          <p:cNvSpPr txBox="1"/>
          <p:nvPr/>
        </p:nvSpPr>
        <p:spPr>
          <a:xfrm>
            <a:off x="9417387" y="4432285"/>
            <a:ext cx="501739" cy="42247"/>
          </a:xfrm>
          <a:prstGeom prst="rect">
            <a:avLst/>
          </a:prstGeom>
          <a:noFill/>
          <a:ln>
            <a:noFill/>
          </a:ln>
        </p:spPr>
        <p:txBody>
          <a:bodyPr lIns="121900" tIns="60933" rIns="121900" bIns="60933" anchor="ctr" anchorCtr="0">
            <a:noAutofit/>
          </a:bodyPr>
          <a:lstStyle/>
          <a:p>
            <a:pPr algn="ctr">
              <a:buClr>
                <a:srgbClr val="000000"/>
              </a:buClr>
            </a:pPr>
            <a:endParaRPr lang="en-US" sz="1867" dirty="0">
              <a:solidFill>
                <a:srgbClr val="000000"/>
              </a:solidFill>
              <a:ea typeface="Calibri"/>
              <a:cs typeface="Calibri"/>
              <a:sym typeface="Calibri"/>
            </a:endParaRPr>
          </a:p>
        </p:txBody>
      </p:sp>
      <p:sp>
        <p:nvSpPr>
          <p:cNvPr id="56" name="Shape 741"/>
          <p:cNvSpPr/>
          <p:nvPr/>
        </p:nvSpPr>
        <p:spPr>
          <a:xfrm>
            <a:off x="228600" y="645263"/>
            <a:ext cx="11596956" cy="1024407"/>
          </a:xfrm>
          <a:prstGeom prst="rect">
            <a:avLst/>
          </a:prstGeom>
          <a:noFill/>
          <a:ln>
            <a:noFill/>
          </a:ln>
        </p:spPr>
        <p:txBody>
          <a:bodyPr lIns="121900" tIns="60933" rIns="121900" bIns="60933" anchor="t" anchorCtr="0">
            <a:noAutofit/>
          </a:bodyPr>
          <a:lstStyle/>
          <a:p>
            <a:pPr>
              <a:buSzPct val="25000"/>
            </a:pPr>
            <a:r>
              <a:rPr lang="en-US" sz="2667" dirty="0">
                <a:solidFill>
                  <a:srgbClr val="3F51B5"/>
                </a:solidFill>
                <a:ea typeface="Calibri"/>
                <a:cs typeface="Calibri"/>
                <a:sym typeface="Calibri"/>
              </a:rPr>
              <a:t>Nodes express their “requirements” for another Node’s “capabilities”</a:t>
            </a:r>
          </a:p>
          <a:p>
            <a:pPr marL="692150" lvl="1" indent="-234950">
              <a:buSzPct val="100000"/>
              <a:buFont typeface="Arial" charset="0"/>
              <a:buChar char="•"/>
            </a:pPr>
            <a:r>
              <a:rPr lang="en-US" sz="2667" dirty="0">
                <a:solidFill>
                  <a:srgbClr val="000000"/>
                </a:solidFill>
                <a:ea typeface="Calibri"/>
                <a:cs typeface="Calibri"/>
                <a:sym typeface="Calibri"/>
              </a:rPr>
              <a:t>Using well-known (published) Capability Types and their Properties</a:t>
            </a:r>
          </a:p>
        </p:txBody>
      </p:sp>
      <p:grpSp>
        <p:nvGrpSpPr>
          <p:cNvPr id="5" name="Group 4"/>
          <p:cNvGrpSpPr/>
          <p:nvPr/>
        </p:nvGrpSpPr>
        <p:grpSpPr>
          <a:xfrm>
            <a:off x="2356557" y="3455432"/>
            <a:ext cx="1453443" cy="1345168"/>
            <a:chOff x="1802215" y="2451864"/>
            <a:chExt cx="1453443" cy="1345168"/>
          </a:xfrm>
        </p:grpSpPr>
        <p:sp>
          <p:nvSpPr>
            <p:cNvPr id="63" name="Rounded Rectangle 62"/>
            <p:cNvSpPr/>
            <p:nvPr/>
          </p:nvSpPr>
          <p:spPr>
            <a:xfrm>
              <a:off x="1802215" y="2451864"/>
              <a:ext cx="1232505" cy="1345168"/>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solidFill>
                    <a:srgbClr val="000000"/>
                  </a:solidFill>
                </a:rPr>
                <a:t>Node A</a:t>
              </a:r>
            </a:p>
          </p:txBody>
        </p:sp>
        <p:sp>
          <p:nvSpPr>
            <p:cNvPr id="54" name="Rounded Rectangle 53"/>
            <p:cNvSpPr/>
            <p:nvPr/>
          </p:nvSpPr>
          <p:spPr>
            <a:xfrm>
              <a:off x="1986843" y="2863266"/>
              <a:ext cx="1268815" cy="25972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Requirements</a:t>
              </a:r>
            </a:p>
          </p:txBody>
        </p:sp>
      </p:grpSp>
      <p:grpSp>
        <p:nvGrpSpPr>
          <p:cNvPr id="4" name="Group 3"/>
          <p:cNvGrpSpPr/>
          <p:nvPr/>
        </p:nvGrpSpPr>
        <p:grpSpPr>
          <a:xfrm>
            <a:off x="8569225" y="3429000"/>
            <a:ext cx="1413553" cy="1285272"/>
            <a:chOff x="3927248" y="2542469"/>
            <a:chExt cx="1413553" cy="1285272"/>
          </a:xfrm>
        </p:grpSpPr>
        <p:sp>
          <p:nvSpPr>
            <p:cNvPr id="64" name="Rounded Rectangle 63"/>
            <p:cNvSpPr/>
            <p:nvPr/>
          </p:nvSpPr>
          <p:spPr>
            <a:xfrm>
              <a:off x="4175314" y="2542469"/>
              <a:ext cx="1165487" cy="1285272"/>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a:solidFill>
                    <a:srgbClr val="000000"/>
                  </a:solidFill>
                </a:rPr>
                <a:t>Node B</a:t>
              </a:r>
              <a:endParaRPr lang="en-US" sz="1600" b="1" dirty="0">
                <a:solidFill>
                  <a:srgbClr val="000000"/>
                </a:solidFill>
              </a:endParaRPr>
            </a:p>
          </p:txBody>
        </p:sp>
        <p:sp>
          <p:nvSpPr>
            <p:cNvPr id="52" name="Rounded Rectangle 51"/>
            <p:cNvSpPr/>
            <p:nvPr/>
          </p:nvSpPr>
          <p:spPr>
            <a:xfrm>
              <a:off x="3927248" y="2960525"/>
              <a:ext cx="1303379" cy="2559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Capabilities</a:t>
              </a:r>
            </a:p>
          </p:txBody>
        </p:sp>
      </p:grpSp>
      <p:sp>
        <p:nvSpPr>
          <p:cNvPr id="65" name="Line Callout 2 (Border and Accent Bar) 64"/>
          <p:cNvSpPr/>
          <p:nvPr/>
        </p:nvSpPr>
        <p:spPr>
          <a:xfrm>
            <a:off x="457200" y="2430802"/>
            <a:ext cx="1828800" cy="948430"/>
          </a:xfrm>
          <a:prstGeom prst="accentBorderCallout2">
            <a:avLst>
              <a:gd name="adj1" fmla="val 32869"/>
              <a:gd name="adj2" fmla="val 103208"/>
              <a:gd name="adj3" fmla="val 34371"/>
              <a:gd name="adj4" fmla="val 109291"/>
              <a:gd name="adj5" fmla="val 100662"/>
              <a:gd name="adj6" fmla="val 122303"/>
            </a:avLst>
          </a:prstGeom>
          <a:solidFill>
            <a:srgbClr val="3F51B5">
              <a:alpha val="5000"/>
            </a:srgbClr>
          </a:solidFill>
          <a:ln>
            <a:solidFill>
              <a:srgbClr val="3F5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i="1" u="sng" dirty="0">
                <a:solidFill>
                  <a:srgbClr val="4F81BD">
                    <a:lumMod val="50000"/>
                  </a:srgbClr>
                </a:solidFill>
                <a:sym typeface="Verdana" charset="0"/>
              </a:rPr>
              <a:t>Node A</a:t>
            </a:r>
          </a:p>
          <a:p>
            <a:pPr algn="ctr"/>
            <a:r>
              <a:rPr lang="en-US" altLang="zh-CN" sz="1400" i="1" dirty="0">
                <a:solidFill>
                  <a:srgbClr val="4F81BD">
                    <a:lumMod val="50000"/>
                  </a:srgbClr>
                </a:solidFill>
                <a:sym typeface="Verdana" charset="0"/>
              </a:rPr>
              <a:t>“I have a requirement a Node with Capability Type </a:t>
            </a:r>
            <a:r>
              <a:rPr lang="en-US" altLang="zh-CN" sz="1400" b="1" i="1" dirty="0">
                <a:solidFill>
                  <a:srgbClr val="3F51B5"/>
                </a:solidFill>
                <a:sym typeface="Verdana" charset="0"/>
              </a:rPr>
              <a:t>’</a:t>
            </a:r>
            <a:r>
              <a:rPr lang="en-US" altLang="zh-CN" sz="1400" b="1" i="1" dirty="0">
                <a:solidFill>
                  <a:srgbClr val="FF0000"/>
                </a:solidFill>
                <a:sym typeface="Verdana" charset="0"/>
              </a:rPr>
              <a:t>Foo</a:t>
            </a:r>
            <a:r>
              <a:rPr lang="en-US" altLang="zh-CN" sz="1400" i="1" dirty="0">
                <a:solidFill>
                  <a:srgbClr val="4F81BD">
                    <a:lumMod val="50000"/>
                  </a:srgbClr>
                </a:solidFill>
                <a:sym typeface="Verdana" charset="0"/>
              </a:rPr>
              <a:t>’ “</a:t>
            </a:r>
            <a:endParaRPr lang="zh-CN" altLang="en-US" sz="1400" i="1" dirty="0">
              <a:solidFill>
                <a:srgbClr val="4F81BD">
                  <a:lumMod val="50000"/>
                </a:srgbClr>
              </a:solidFill>
              <a:sym typeface="Verdana" charset="0"/>
            </a:endParaRPr>
          </a:p>
        </p:txBody>
      </p:sp>
      <p:sp>
        <p:nvSpPr>
          <p:cNvPr id="66" name="Line Callout 2 (Border and Accent Bar) 65"/>
          <p:cNvSpPr/>
          <p:nvPr/>
        </p:nvSpPr>
        <p:spPr>
          <a:xfrm>
            <a:off x="9677400" y="2343557"/>
            <a:ext cx="1828800" cy="948430"/>
          </a:xfrm>
          <a:prstGeom prst="accentBorderCallout2">
            <a:avLst>
              <a:gd name="adj1" fmla="val 33853"/>
              <a:gd name="adj2" fmla="val -3935"/>
              <a:gd name="adj3" fmla="val 33387"/>
              <a:gd name="adj4" fmla="val -13158"/>
              <a:gd name="adj5" fmla="val 94874"/>
              <a:gd name="adj6" fmla="val -26842"/>
            </a:avLst>
          </a:prstGeom>
          <a:solidFill>
            <a:srgbClr val="3F51B5">
              <a:alpha val="5000"/>
            </a:srgbClr>
          </a:solidFill>
          <a:ln>
            <a:solidFill>
              <a:srgbClr val="3F5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altLang="zh-CN" sz="1400" b="1" i="1" u="sng" dirty="0">
                <a:solidFill>
                  <a:srgbClr val="4F81BD">
                    <a:lumMod val="50000"/>
                  </a:srgbClr>
                </a:solidFill>
                <a:sym typeface="Verdana" charset="0"/>
              </a:rPr>
              <a:t>Node B</a:t>
            </a:r>
          </a:p>
          <a:p>
            <a:pPr algn="ctr"/>
            <a:r>
              <a:rPr lang="en-US" altLang="zh-CN" sz="1400" i="1" dirty="0">
                <a:solidFill>
                  <a:srgbClr val="4F81BD">
                    <a:lumMod val="50000"/>
                  </a:srgbClr>
                </a:solidFill>
                <a:sym typeface="Verdana" charset="0"/>
              </a:rPr>
              <a:t>“I have a Capability of Capability Type ’</a:t>
            </a:r>
            <a:r>
              <a:rPr lang="en-US" altLang="zh-CN" sz="1400" b="1" i="1" dirty="0">
                <a:solidFill>
                  <a:srgbClr val="FF0000"/>
                </a:solidFill>
                <a:sym typeface="Verdana" charset="0"/>
              </a:rPr>
              <a:t>Foo</a:t>
            </a:r>
            <a:r>
              <a:rPr lang="en-US" altLang="zh-CN" sz="1400" i="1" dirty="0">
                <a:solidFill>
                  <a:srgbClr val="4F81BD">
                    <a:lumMod val="50000"/>
                  </a:srgbClr>
                </a:solidFill>
                <a:sym typeface="Verdana" charset="0"/>
              </a:rPr>
              <a:t>’“</a:t>
            </a:r>
            <a:endParaRPr lang="zh-CN" altLang="en-US" sz="1400" i="1" dirty="0">
              <a:solidFill>
                <a:srgbClr val="4F81BD">
                  <a:lumMod val="50000"/>
                </a:srgbClr>
              </a:solidFill>
              <a:sym typeface="Verdana" charset="0"/>
            </a:endParaRPr>
          </a:p>
        </p:txBody>
      </p:sp>
      <p:sp>
        <p:nvSpPr>
          <p:cNvPr id="108" name="Shape 748"/>
          <p:cNvSpPr/>
          <p:nvPr/>
        </p:nvSpPr>
        <p:spPr>
          <a:xfrm>
            <a:off x="5352288" y="2350244"/>
            <a:ext cx="1926172" cy="383917"/>
          </a:xfrm>
          <a:prstGeom prst="rect">
            <a:avLst/>
          </a:prstGeom>
          <a:noFill/>
          <a:ln>
            <a:noFill/>
          </a:ln>
        </p:spPr>
        <p:txBody>
          <a:bodyPr wrap="none" lIns="121900" tIns="60933" rIns="121900" bIns="60933" anchor="t" anchorCtr="0">
            <a:noAutofit/>
          </a:bodyPr>
          <a:lstStyle/>
          <a:p>
            <a:pPr>
              <a:buClr>
                <a:srgbClr val="5D2D7B"/>
              </a:buClr>
              <a:buSzPct val="25000"/>
            </a:pPr>
            <a:r>
              <a:rPr lang="en-US" sz="1400" b="1">
                <a:solidFill>
                  <a:srgbClr val="5D2D7B"/>
                </a:solidFill>
                <a:ea typeface="Calibri"/>
                <a:cs typeface="Calibri"/>
                <a:sym typeface="Calibri"/>
              </a:rPr>
              <a:t>TOSCA Service Template</a:t>
            </a:r>
            <a:endParaRPr lang="en-US" sz="1400" b="1" dirty="0">
              <a:solidFill>
                <a:srgbClr val="5D2D7B"/>
              </a:solidFill>
              <a:ea typeface="Calibri"/>
              <a:cs typeface="Calibri"/>
              <a:sym typeface="Calibri"/>
            </a:endParaRPr>
          </a:p>
        </p:txBody>
      </p:sp>
      <p:pic>
        <p:nvPicPr>
          <p:cNvPr id="78" name="Shape 868"/>
          <p:cNvPicPr preferRelativeResize="0"/>
          <p:nvPr/>
        </p:nvPicPr>
        <p:blipFill rotWithShape="1">
          <a:blip r:embed="rId3">
            <a:alphaModFix/>
          </a:blip>
          <a:srcRect/>
          <a:stretch/>
        </p:blipFill>
        <p:spPr>
          <a:xfrm>
            <a:off x="4800600" y="2286000"/>
            <a:ext cx="635067" cy="725253"/>
          </a:xfrm>
          <a:prstGeom prst="rect">
            <a:avLst/>
          </a:prstGeom>
          <a:noFill/>
          <a:ln>
            <a:noFill/>
          </a:ln>
        </p:spPr>
      </p:pic>
      <p:sp>
        <p:nvSpPr>
          <p:cNvPr id="10" name="Rectangle 9"/>
          <p:cNvSpPr/>
          <p:nvPr/>
        </p:nvSpPr>
        <p:spPr>
          <a:xfrm>
            <a:off x="-284113" y="6402775"/>
            <a:ext cx="8797825" cy="369332"/>
          </a:xfrm>
          <a:prstGeom prst="rect">
            <a:avLst/>
          </a:prstGeom>
        </p:spPr>
        <p:txBody>
          <a:bodyPr wrap="square">
            <a:spAutoFit/>
          </a:bodyPr>
          <a:lstStyle/>
          <a:p>
            <a:pPr lvl="1">
              <a:buSzPct val="100000"/>
            </a:pPr>
            <a:r>
              <a:rPr lang="mr-IN" b="1" i="1" dirty="0">
                <a:solidFill>
                  <a:srgbClr val="FF0000"/>
                </a:solidFill>
              </a:rPr>
              <a:t>…</a:t>
            </a:r>
            <a:r>
              <a:rPr lang="en-US" b="1" i="1" dirty="0">
                <a:solidFill>
                  <a:srgbClr val="FF0000"/>
                </a:solidFill>
              </a:rPr>
              <a:t> again, there are no Requirement Types in TOSCA</a:t>
            </a:r>
          </a:p>
        </p:txBody>
      </p:sp>
      <p:cxnSp>
        <p:nvCxnSpPr>
          <p:cNvPr id="17" name="Straight Connector 16"/>
          <p:cNvCxnSpPr/>
          <p:nvPr/>
        </p:nvCxnSpPr>
        <p:spPr>
          <a:xfrm>
            <a:off x="4114800" y="2653979"/>
            <a:ext cx="0" cy="268002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8077200" y="2653979"/>
            <a:ext cx="0" cy="268002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9" name="Left Arrow 18"/>
          <p:cNvSpPr/>
          <p:nvPr/>
        </p:nvSpPr>
        <p:spPr>
          <a:xfrm rot="20900336">
            <a:off x="3859460" y="3468548"/>
            <a:ext cx="838200" cy="2403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6" name="Left Arrow 135"/>
          <p:cNvSpPr/>
          <p:nvPr/>
        </p:nvSpPr>
        <p:spPr>
          <a:xfrm rot="11273808">
            <a:off x="7718487" y="3360803"/>
            <a:ext cx="838200" cy="2403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8" name="Rectangle 137"/>
          <p:cNvSpPr/>
          <p:nvPr/>
        </p:nvSpPr>
        <p:spPr>
          <a:xfrm>
            <a:off x="3429000" y="2983468"/>
            <a:ext cx="1473673" cy="369332"/>
          </a:xfrm>
          <a:prstGeom prst="rect">
            <a:avLst/>
          </a:prstGeom>
        </p:spPr>
        <p:txBody>
          <a:bodyPr wrap="none">
            <a:spAutoFit/>
          </a:bodyPr>
          <a:lstStyle/>
          <a:p>
            <a:r>
              <a:rPr lang="en-US">
                <a:solidFill>
                  <a:srgbClr val="3F51B5"/>
                </a:solidFill>
                <a:ea typeface="Calibri"/>
                <a:cs typeface="Calibri"/>
                <a:sym typeface="Calibri"/>
              </a:rPr>
              <a:t>“import: Foo”</a:t>
            </a:r>
            <a:endParaRPr lang="en-US" dirty="0">
              <a:solidFill>
                <a:srgbClr val="000000"/>
              </a:solidFill>
            </a:endParaRPr>
          </a:p>
        </p:txBody>
      </p:sp>
      <p:sp>
        <p:nvSpPr>
          <p:cNvPr id="139" name="Rectangle 138"/>
          <p:cNvSpPr/>
          <p:nvPr/>
        </p:nvSpPr>
        <p:spPr>
          <a:xfrm>
            <a:off x="7543497" y="2983468"/>
            <a:ext cx="1473673" cy="369332"/>
          </a:xfrm>
          <a:prstGeom prst="rect">
            <a:avLst/>
          </a:prstGeom>
        </p:spPr>
        <p:txBody>
          <a:bodyPr wrap="none">
            <a:spAutoFit/>
          </a:bodyPr>
          <a:lstStyle/>
          <a:p>
            <a:r>
              <a:rPr lang="en-US">
                <a:solidFill>
                  <a:srgbClr val="3F51B5"/>
                </a:solidFill>
                <a:ea typeface="Calibri"/>
                <a:cs typeface="Calibri"/>
                <a:sym typeface="Calibri"/>
              </a:rPr>
              <a:t>“import: Foo”</a:t>
            </a:r>
            <a:endParaRPr lang="en-US" dirty="0">
              <a:solidFill>
                <a:srgbClr val="000000"/>
              </a:solidFill>
            </a:endParaRPr>
          </a:p>
        </p:txBody>
      </p:sp>
      <p:sp>
        <p:nvSpPr>
          <p:cNvPr id="140" name="TextBox 139"/>
          <p:cNvSpPr txBox="1"/>
          <p:nvPr/>
        </p:nvSpPr>
        <p:spPr>
          <a:xfrm>
            <a:off x="4640539" y="4752045"/>
            <a:ext cx="3035267" cy="1200329"/>
          </a:xfrm>
          <a:prstGeom prst="rect">
            <a:avLst/>
          </a:prstGeom>
          <a:noFill/>
        </p:spPr>
        <p:txBody>
          <a:bodyPr wrap="square" rtlCol="0">
            <a:spAutoFit/>
          </a:bodyPr>
          <a:lstStyle/>
          <a:p>
            <a:pPr algn="ctr"/>
            <a:r>
              <a:rPr lang="en-US" b="1" u="sng" dirty="0">
                <a:solidFill>
                  <a:srgbClr val="000000"/>
                </a:solidFill>
              </a:rPr>
              <a:t>Shared Definition</a:t>
            </a:r>
          </a:p>
          <a:p>
            <a:pPr algn="ctr"/>
            <a:r>
              <a:rPr lang="en-US" i="1" dirty="0">
                <a:solidFill>
                  <a:srgbClr val="000000"/>
                </a:solidFill>
              </a:rPr>
              <a:t>Foo defined in a Service Template and imported by both</a:t>
            </a:r>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7461" y="84494"/>
            <a:ext cx="1687339" cy="499364"/>
          </a:xfrm>
          <a:prstGeom prst="rect">
            <a:avLst/>
          </a:prstGeom>
        </p:spPr>
      </p:pic>
    </p:spTree>
    <p:extLst>
      <p:ext uri="{BB962C8B-B14F-4D97-AF65-F5344CB8AC3E}">
        <p14:creationId xmlns:p14="http://schemas.microsoft.com/office/powerpoint/2010/main" val="1618547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3" name="Title 2"/>
          <p:cNvSpPr>
            <a:spLocks noGrp="1"/>
          </p:cNvSpPr>
          <p:nvPr>
            <p:ph type="title"/>
          </p:nvPr>
        </p:nvSpPr>
        <p:spPr>
          <a:xfrm>
            <a:off x="-10393" y="152400"/>
            <a:ext cx="11506200" cy="513985"/>
          </a:xfrm>
        </p:spPr>
        <p:txBody>
          <a:bodyPr>
            <a:normAutofit fontScale="90000"/>
          </a:bodyPr>
          <a:lstStyle/>
          <a:p>
            <a:r>
              <a:rPr lang="en-US" dirty="0"/>
              <a:t>Portability – TOSCA Orchestrators find “Best Match” during deployment</a:t>
            </a:r>
          </a:p>
        </p:txBody>
      </p:sp>
      <p:sp>
        <p:nvSpPr>
          <p:cNvPr id="741" name="Shape 741"/>
          <p:cNvSpPr/>
          <p:nvPr/>
        </p:nvSpPr>
        <p:spPr>
          <a:xfrm>
            <a:off x="228600" y="645263"/>
            <a:ext cx="11596956" cy="533479"/>
          </a:xfrm>
          <a:prstGeom prst="rect">
            <a:avLst/>
          </a:prstGeom>
          <a:noFill/>
          <a:ln>
            <a:noFill/>
          </a:ln>
        </p:spPr>
        <p:txBody>
          <a:bodyPr lIns="121900" tIns="60933" rIns="121900" bIns="60933" anchor="t" anchorCtr="0">
            <a:noAutofit/>
          </a:bodyPr>
          <a:lstStyle/>
          <a:p>
            <a:pPr>
              <a:buSzPct val="25000"/>
            </a:pPr>
            <a:r>
              <a:rPr lang="en-US" sz="2667" dirty="0">
                <a:solidFill>
                  <a:srgbClr val="3F51B5"/>
                </a:solidFill>
                <a:ea typeface="Calibri"/>
                <a:cs typeface="Calibri"/>
                <a:sym typeface="Calibri"/>
              </a:rPr>
              <a:t>Example: TOSCA applications are portable to different Cloud infrastructures</a:t>
            </a:r>
          </a:p>
        </p:txBody>
      </p:sp>
      <p:grpSp>
        <p:nvGrpSpPr>
          <p:cNvPr id="742" name="Shape 742"/>
          <p:cNvGrpSpPr/>
          <p:nvPr/>
        </p:nvGrpSpPr>
        <p:grpSpPr>
          <a:xfrm>
            <a:off x="2164295" y="2625962"/>
            <a:ext cx="9646703" cy="868067"/>
            <a:chOff x="2718032" y="4378910"/>
            <a:chExt cx="7022784" cy="199981"/>
          </a:xfrm>
        </p:grpSpPr>
        <p:sp>
          <p:nvSpPr>
            <p:cNvPr id="743" name="Shape 743"/>
            <p:cNvSpPr/>
            <p:nvPr/>
          </p:nvSpPr>
          <p:spPr>
            <a:xfrm>
              <a:off x="2718032" y="4378910"/>
              <a:ext cx="7022784" cy="192890"/>
            </a:xfrm>
            <a:prstGeom prst="parallelogram">
              <a:avLst>
                <a:gd name="adj" fmla="val 66551"/>
              </a:avLst>
            </a:prstGeom>
            <a:solidFill>
              <a:srgbClr val="FFC000">
                <a:alpha val="31764"/>
              </a:srgbClr>
            </a:solidFill>
            <a:ln w="9525" cap="flat" cmpd="sng">
              <a:solidFill>
                <a:srgbClr val="5F497A"/>
              </a:solidFill>
              <a:prstDash val="dash"/>
              <a:round/>
              <a:headEnd type="none" w="med" len="med"/>
              <a:tailEnd type="none" w="med" len="med"/>
            </a:ln>
          </p:spPr>
          <p:txBody>
            <a:bodyPr lIns="0" tIns="0" rIns="0" bIns="0" anchor="t" anchorCtr="0">
              <a:noAutofit/>
            </a:bodyPr>
            <a:lstStyle/>
            <a:p>
              <a:pPr>
                <a:buClr>
                  <a:srgbClr val="000000"/>
                </a:buClr>
              </a:pPr>
              <a:endParaRPr lang="en-US" sz="2133" dirty="0">
                <a:solidFill>
                  <a:srgbClr val="000000"/>
                </a:solidFill>
                <a:ea typeface="Calibri"/>
                <a:cs typeface="Calibri"/>
                <a:sym typeface="Calibri"/>
              </a:endParaRPr>
            </a:p>
          </p:txBody>
        </p:sp>
        <p:sp>
          <p:nvSpPr>
            <p:cNvPr id="744" name="Shape 744"/>
            <p:cNvSpPr/>
            <p:nvPr/>
          </p:nvSpPr>
          <p:spPr>
            <a:xfrm>
              <a:off x="3023813" y="4494661"/>
              <a:ext cx="2831652" cy="84230"/>
            </a:xfrm>
            <a:prstGeom prst="rect">
              <a:avLst/>
            </a:prstGeom>
            <a:noFill/>
            <a:ln>
              <a:noFill/>
            </a:ln>
          </p:spPr>
          <p:txBody>
            <a:bodyPr lIns="121900" tIns="60933" rIns="121900" bIns="60933" anchor="b" anchorCtr="0">
              <a:noAutofit/>
            </a:bodyPr>
            <a:lstStyle/>
            <a:p>
              <a:pPr>
                <a:buClr>
                  <a:srgbClr val="000000"/>
                </a:buClr>
                <a:buSzPct val="25000"/>
              </a:pPr>
              <a:r>
                <a:rPr lang="en-US" sz="2133" b="1" dirty="0">
                  <a:solidFill>
                    <a:srgbClr val="000000"/>
                  </a:solidFill>
                  <a:ea typeface="Calibri"/>
                  <a:cs typeface="Calibri"/>
                  <a:sym typeface="Calibri"/>
                </a:rPr>
                <a:t>Application Requirements </a:t>
              </a:r>
            </a:p>
          </p:txBody>
        </p:sp>
      </p:grpSp>
      <p:sp>
        <p:nvSpPr>
          <p:cNvPr id="745" name="Shape 745"/>
          <p:cNvSpPr/>
          <p:nvPr/>
        </p:nvSpPr>
        <p:spPr>
          <a:xfrm>
            <a:off x="228600" y="3529669"/>
            <a:ext cx="2193461" cy="740883"/>
          </a:xfrm>
          <a:prstGeom prst="roundRect">
            <a:avLst>
              <a:gd name="adj" fmla="val 16667"/>
            </a:avLst>
          </a:prstGeom>
          <a:solidFill>
            <a:srgbClr val="E5DFEC"/>
          </a:solidFill>
          <a:ln w="9525" cap="flat" cmpd="sng">
            <a:solidFill>
              <a:srgbClr val="7030A0"/>
            </a:solidFill>
            <a:prstDash val="solid"/>
            <a:round/>
            <a:headEnd type="none" w="med" len="med"/>
            <a:tailEnd type="none" w="med" len="med"/>
          </a:ln>
        </p:spPr>
        <p:txBody>
          <a:bodyPr lIns="0" tIns="0" rIns="0" bIns="0" anchor="ctr" anchorCtr="0">
            <a:noAutofit/>
          </a:bodyPr>
          <a:lstStyle/>
          <a:p>
            <a:pPr algn="ctr">
              <a:buClr>
                <a:srgbClr val="5D2D7B"/>
              </a:buClr>
              <a:buSzPct val="25000"/>
            </a:pPr>
            <a:r>
              <a:rPr lang="en-US" sz="2400" b="1" i="1" dirty="0">
                <a:solidFill>
                  <a:srgbClr val="5D2D7B"/>
                </a:solidFill>
                <a:ea typeface="Calibri"/>
                <a:cs typeface="Calibri"/>
                <a:sym typeface="Calibri"/>
              </a:rPr>
              <a:t>TOSCA</a:t>
            </a:r>
          </a:p>
          <a:p>
            <a:pPr algn="ctr">
              <a:buClr>
                <a:srgbClr val="5D2D7B"/>
              </a:buClr>
              <a:buSzPct val="25000"/>
            </a:pPr>
            <a:r>
              <a:rPr lang="en-US" sz="2400" b="1" i="1" dirty="0">
                <a:solidFill>
                  <a:srgbClr val="5D2D7B"/>
                </a:solidFill>
                <a:ea typeface="Calibri"/>
                <a:cs typeface="Calibri"/>
                <a:sym typeface="Calibri"/>
              </a:rPr>
              <a:t>Orchestration</a:t>
            </a:r>
          </a:p>
        </p:txBody>
      </p:sp>
      <p:grpSp>
        <p:nvGrpSpPr>
          <p:cNvPr id="746" name="Shape 746"/>
          <p:cNvGrpSpPr/>
          <p:nvPr/>
        </p:nvGrpSpPr>
        <p:grpSpPr>
          <a:xfrm>
            <a:off x="5809045" y="1292073"/>
            <a:ext cx="2165742" cy="1759279"/>
            <a:chOff x="4343400" y="1052737"/>
            <a:chExt cx="2321844" cy="1886083"/>
          </a:xfrm>
        </p:grpSpPr>
        <p:sp>
          <p:nvSpPr>
            <p:cNvPr id="747" name="Shape 747"/>
            <p:cNvSpPr/>
            <p:nvPr/>
          </p:nvSpPr>
          <p:spPr>
            <a:xfrm>
              <a:off x="4343400" y="1052737"/>
              <a:ext cx="2321844" cy="1886083"/>
            </a:xfrm>
            <a:prstGeom prst="roundRect">
              <a:avLst>
                <a:gd name="adj" fmla="val 7855"/>
              </a:avLst>
            </a:prstGeom>
            <a:solidFill>
              <a:srgbClr val="FFFFFF"/>
            </a:solidFill>
            <a:ln w="15875" cap="flat" cmpd="sng">
              <a:solidFill>
                <a:srgbClr val="000000"/>
              </a:solidFill>
              <a:prstDash val="dash"/>
              <a:round/>
              <a:headEnd type="none" w="med" len="med"/>
              <a:tailEnd type="none" w="med" len="med"/>
            </a:ln>
          </p:spPr>
          <p:txBody>
            <a:bodyPr wrap="none" lIns="0" tIns="0" rIns="0" bIns="0" anchor="ctr" anchorCtr="0">
              <a:noAutofit/>
            </a:bodyPr>
            <a:lstStyle/>
            <a:p>
              <a:pPr algn="ctr">
                <a:lnSpc>
                  <a:spcPct val="90000"/>
                </a:lnSpc>
                <a:buClr>
                  <a:srgbClr val="000000"/>
                </a:buClr>
              </a:pPr>
              <a:endParaRPr lang="en-US" sz="1200" dirty="0">
                <a:solidFill>
                  <a:srgbClr val="000000"/>
                </a:solidFill>
                <a:ea typeface="Calibri"/>
                <a:cs typeface="Calibri"/>
                <a:sym typeface="Calibri"/>
              </a:endParaRPr>
            </a:p>
          </p:txBody>
        </p:sp>
        <p:sp>
          <p:nvSpPr>
            <p:cNvPr id="748" name="Shape 748"/>
            <p:cNvSpPr/>
            <p:nvPr/>
          </p:nvSpPr>
          <p:spPr>
            <a:xfrm>
              <a:off x="4435727" y="1099575"/>
              <a:ext cx="2090882" cy="333297"/>
            </a:xfrm>
            <a:prstGeom prst="rect">
              <a:avLst/>
            </a:prstGeom>
            <a:noFill/>
            <a:ln>
              <a:noFill/>
            </a:ln>
          </p:spPr>
          <p:txBody>
            <a:bodyPr wrap="none" lIns="121900" tIns="60933" rIns="121900" bIns="60933" anchor="t" anchorCtr="0">
              <a:noAutofit/>
            </a:bodyPr>
            <a:lstStyle/>
            <a:p>
              <a:pPr>
                <a:buClr>
                  <a:srgbClr val="5D2D7B"/>
                </a:buClr>
                <a:buSzPct val="25000"/>
              </a:pPr>
              <a:r>
                <a:rPr lang="en-US" sz="1400" b="1" dirty="0">
                  <a:solidFill>
                    <a:srgbClr val="5D2D7B"/>
                  </a:solidFill>
                  <a:ea typeface="Calibri"/>
                  <a:cs typeface="Calibri"/>
                  <a:sym typeface="Calibri"/>
                </a:rPr>
                <a:t>TOSCA Service Template</a:t>
              </a:r>
            </a:p>
          </p:txBody>
        </p:sp>
        <p:grpSp>
          <p:nvGrpSpPr>
            <p:cNvPr id="749" name="Shape 749"/>
            <p:cNvGrpSpPr/>
            <p:nvPr/>
          </p:nvGrpSpPr>
          <p:grpSpPr>
            <a:xfrm>
              <a:off x="4513976" y="1530970"/>
              <a:ext cx="2067614" cy="1321965"/>
              <a:chOff x="4513976" y="1530970"/>
              <a:chExt cx="2067614" cy="1321965"/>
            </a:xfrm>
          </p:grpSpPr>
          <p:cxnSp>
            <p:nvCxnSpPr>
              <p:cNvPr id="750" name="Shape 750"/>
              <p:cNvCxnSpPr>
                <a:stCxn id="751" idx="2"/>
                <a:endCxn id="752" idx="0"/>
              </p:cNvCxnSpPr>
              <p:nvPr/>
            </p:nvCxnSpPr>
            <p:spPr>
              <a:xfrm>
                <a:off x="4893292" y="2200663"/>
                <a:ext cx="0" cy="170400"/>
              </a:xfrm>
              <a:prstGeom prst="straightConnector1">
                <a:avLst/>
              </a:prstGeom>
              <a:noFill/>
              <a:ln w="9525" cap="flat" cmpd="sng">
                <a:solidFill>
                  <a:srgbClr val="000000"/>
                </a:solidFill>
                <a:prstDash val="solid"/>
                <a:round/>
                <a:headEnd type="none" w="med" len="med"/>
                <a:tailEnd type="triangle" w="lg" len="lg"/>
              </a:ln>
            </p:spPr>
          </p:cxnSp>
          <p:sp>
            <p:nvSpPr>
              <p:cNvPr id="753" name="Shape 753"/>
              <p:cNvSpPr/>
              <p:nvPr/>
            </p:nvSpPr>
            <p:spPr>
              <a:xfrm>
                <a:off x="5872535" y="2371098"/>
                <a:ext cx="503052" cy="237223"/>
              </a:xfrm>
              <a:prstGeom prst="roundRect">
                <a:avLst>
                  <a:gd name="adj" fmla="val 16667"/>
                </a:avLst>
              </a:prstGeom>
              <a:solidFill>
                <a:srgbClr val="FFFFFF"/>
              </a:solidFill>
              <a:ln w="9525" cap="flat" cmpd="sng">
                <a:solidFill>
                  <a:srgbClr val="000000"/>
                </a:solidFill>
                <a:prstDash val="solid"/>
                <a:round/>
                <a:headEnd type="none" w="med" len="med"/>
                <a:tailEnd type="none" w="med" len="med"/>
              </a:ln>
            </p:spPr>
            <p:txBody>
              <a:bodyPr wrap="none" lIns="0" tIns="0" rIns="0" bIns="0" anchor="ctr" anchorCtr="0">
                <a:noAutofit/>
              </a:bodyPr>
              <a:lstStyle/>
              <a:p>
                <a:pPr algn="ctr">
                  <a:lnSpc>
                    <a:spcPct val="90000"/>
                  </a:lnSpc>
                  <a:buClr>
                    <a:srgbClr val="000000"/>
                  </a:buClr>
                  <a:buSzPct val="25000"/>
                </a:pPr>
                <a:r>
                  <a:rPr lang="en-US" sz="1067" dirty="0">
                    <a:solidFill>
                      <a:srgbClr val="000000"/>
                    </a:solidFill>
                    <a:ea typeface="Calibri"/>
                    <a:cs typeface="Calibri"/>
                    <a:sym typeface="Calibri"/>
                  </a:rPr>
                  <a:t>Storage</a:t>
                </a:r>
              </a:p>
            </p:txBody>
          </p:sp>
          <p:cxnSp>
            <p:nvCxnSpPr>
              <p:cNvPr id="754" name="Shape 754"/>
              <p:cNvCxnSpPr>
                <a:stCxn id="755" idx="3"/>
                <a:endCxn id="753" idx="0"/>
              </p:cNvCxnSpPr>
              <p:nvPr/>
            </p:nvCxnSpPr>
            <p:spPr>
              <a:xfrm>
                <a:off x="6054326" y="2094945"/>
                <a:ext cx="69600" cy="276300"/>
              </a:xfrm>
              <a:prstGeom prst="bentConnector2">
                <a:avLst/>
              </a:prstGeom>
              <a:noFill/>
              <a:ln w="9525" cap="flat" cmpd="sng">
                <a:solidFill>
                  <a:srgbClr val="000000"/>
                </a:solidFill>
                <a:prstDash val="solid"/>
                <a:round/>
                <a:headEnd type="none" w="med" len="med"/>
                <a:tailEnd type="triangle" w="lg" len="lg"/>
              </a:ln>
            </p:spPr>
          </p:cxnSp>
          <p:sp>
            <p:nvSpPr>
              <p:cNvPr id="751" name="Shape 751"/>
              <p:cNvSpPr/>
              <p:nvPr/>
            </p:nvSpPr>
            <p:spPr>
              <a:xfrm>
                <a:off x="4513976" y="1990141"/>
                <a:ext cx="758632" cy="210522"/>
              </a:xfrm>
              <a:prstGeom prst="roundRect">
                <a:avLst>
                  <a:gd name="adj" fmla="val 16667"/>
                </a:avLst>
              </a:prstGeom>
              <a:solidFill>
                <a:srgbClr val="FFFFFF"/>
              </a:solidFill>
              <a:ln w="9525" cap="flat" cmpd="sng">
                <a:solidFill>
                  <a:srgbClr val="000000"/>
                </a:solidFill>
                <a:prstDash val="solid"/>
                <a:round/>
                <a:headEnd type="none" w="med" len="med"/>
                <a:tailEnd type="none" w="med" len="med"/>
              </a:ln>
            </p:spPr>
            <p:txBody>
              <a:bodyPr wrap="none" lIns="0" tIns="0" rIns="0" bIns="0" anchor="ctr" anchorCtr="0">
                <a:noAutofit/>
              </a:bodyPr>
              <a:lstStyle/>
              <a:p>
                <a:pPr algn="ctr">
                  <a:lnSpc>
                    <a:spcPct val="90000"/>
                  </a:lnSpc>
                  <a:buClr>
                    <a:srgbClr val="000000"/>
                  </a:buClr>
                  <a:buSzPct val="25000"/>
                </a:pPr>
                <a:r>
                  <a:rPr lang="en-US" sz="1067" dirty="0">
                    <a:solidFill>
                      <a:srgbClr val="000000"/>
                    </a:solidFill>
                    <a:ea typeface="Calibri"/>
                    <a:cs typeface="Calibri"/>
                    <a:sym typeface="Calibri"/>
                  </a:rPr>
                  <a:t>Compute1</a:t>
                </a:r>
              </a:p>
            </p:txBody>
          </p:sp>
          <p:sp>
            <p:nvSpPr>
              <p:cNvPr id="756" name="Shape 756"/>
              <p:cNvSpPr/>
              <p:nvPr/>
            </p:nvSpPr>
            <p:spPr>
              <a:xfrm>
                <a:off x="5466282" y="1530970"/>
                <a:ext cx="461808" cy="207444"/>
              </a:xfrm>
              <a:prstGeom prst="roundRect">
                <a:avLst>
                  <a:gd name="adj" fmla="val 16667"/>
                </a:avLst>
              </a:prstGeom>
              <a:solidFill>
                <a:srgbClr val="FFFFFF"/>
              </a:solidFill>
              <a:ln w="9525" cap="flat" cmpd="sng">
                <a:solidFill>
                  <a:srgbClr val="000000"/>
                </a:solidFill>
                <a:prstDash val="solid"/>
                <a:round/>
                <a:headEnd type="none" w="med" len="med"/>
                <a:tailEnd type="none" w="med" len="med"/>
              </a:ln>
            </p:spPr>
            <p:txBody>
              <a:bodyPr wrap="none" lIns="0" tIns="0" rIns="0" bIns="0" anchor="ctr" anchorCtr="0">
                <a:noAutofit/>
              </a:bodyPr>
              <a:lstStyle/>
              <a:p>
                <a:pPr algn="ctr">
                  <a:lnSpc>
                    <a:spcPct val="90000"/>
                  </a:lnSpc>
                  <a:buClr>
                    <a:srgbClr val="000000"/>
                  </a:buClr>
                  <a:buSzPct val="25000"/>
                </a:pPr>
                <a:r>
                  <a:rPr lang="en-US" sz="1067" dirty="0">
                    <a:solidFill>
                      <a:srgbClr val="000000"/>
                    </a:solidFill>
                    <a:ea typeface="Calibri"/>
                    <a:cs typeface="Calibri"/>
                    <a:sym typeface="Calibri"/>
                  </a:rPr>
                  <a:t>DB</a:t>
                </a:r>
              </a:p>
            </p:txBody>
          </p:sp>
          <p:cxnSp>
            <p:nvCxnSpPr>
              <p:cNvPr id="757" name="Shape 757"/>
              <p:cNvCxnSpPr>
                <a:stCxn id="758" idx="3"/>
                <a:endCxn id="756" idx="1"/>
              </p:cNvCxnSpPr>
              <p:nvPr/>
            </p:nvCxnSpPr>
            <p:spPr>
              <a:xfrm rot="10800000" flipH="1">
                <a:off x="5100071" y="1634731"/>
                <a:ext cx="366300" cy="1500"/>
              </a:xfrm>
              <a:prstGeom prst="straightConnector1">
                <a:avLst/>
              </a:prstGeom>
              <a:noFill/>
              <a:ln w="9525" cap="flat" cmpd="sng">
                <a:solidFill>
                  <a:srgbClr val="000000"/>
                </a:solidFill>
                <a:prstDash val="solid"/>
                <a:round/>
                <a:headEnd type="none" w="med" len="med"/>
                <a:tailEnd type="triangle" w="lg" len="lg"/>
              </a:ln>
            </p:spPr>
          </p:cxnSp>
          <p:sp>
            <p:nvSpPr>
              <p:cNvPr id="755" name="Shape 755"/>
              <p:cNvSpPr/>
              <p:nvPr/>
            </p:nvSpPr>
            <p:spPr>
              <a:xfrm>
                <a:off x="5340044" y="1990361"/>
                <a:ext cx="714282" cy="209168"/>
              </a:xfrm>
              <a:prstGeom prst="roundRect">
                <a:avLst>
                  <a:gd name="adj" fmla="val 16667"/>
                </a:avLst>
              </a:prstGeom>
              <a:solidFill>
                <a:srgbClr val="FFFFFF"/>
              </a:solidFill>
              <a:ln w="9525" cap="flat" cmpd="sng">
                <a:solidFill>
                  <a:srgbClr val="000000"/>
                </a:solidFill>
                <a:prstDash val="solid"/>
                <a:round/>
                <a:headEnd type="none" w="med" len="med"/>
                <a:tailEnd type="none" w="med" len="med"/>
              </a:ln>
            </p:spPr>
            <p:txBody>
              <a:bodyPr wrap="none" lIns="0" tIns="0" rIns="0" bIns="0" anchor="ctr" anchorCtr="0">
                <a:noAutofit/>
              </a:bodyPr>
              <a:lstStyle/>
              <a:p>
                <a:pPr algn="ctr">
                  <a:lnSpc>
                    <a:spcPct val="90000"/>
                  </a:lnSpc>
                  <a:buClr>
                    <a:srgbClr val="000000"/>
                  </a:buClr>
                  <a:buSzPct val="25000"/>
                </a:pPr>
                <a:r>
                  <a:rPr lang="en-US" sz="1067" dirty="0">
                    <a:solidFill>
                      <a:srgbClr val="000000"/>
                    </a:solidFill>
                    <a:ea typeface="Calibri"/>
                    <a:cs typeface="Calibri"/>
                    <a:sym typeface="Calibri"/>
                  </a:rPr>
                  <a:t>Compute2</a:t>
                </a:r>
              </a:p>
            </p:txBody>
          </p:sp>
          <p:cxnSp>
            <p:nvCxnSpPr>
              <p:cNvPr id="759" name="Shape 759"/>
              <p:cNvCxnSpPr>
                <a:stCxn id="756" idx="2"/>
                <a:endCxn id="755" idx="0"/>
              </p:cNvCxnSpPr>
              <p:nvPr/>
            </p:nvCxnSpPr>
            <p:spPr>
              <a:xfrm>
                <a:off x="5697186" y="1738415"/>
                <a:ext cx="0" cy="252000"/>
              </a:xfrm>
              <a:prstGeom prst="straightConnector1">
                <a:avLst/>
              </a:prstGeom>
              <a:noFill/>
              <a:ln w="9525" cap="flat" cmpd="sng">
                <a:solidFill>
                  <a:srgbClr val="000000"/>
                </a:solidFill>
                <a:prstDash val="solid"/>
                <a:round/>
                <a:headEnd type="none" w="med" len="med"/>
                <a:tailEnd type="triangle" w="lg" len="lg"/>
              </a:ln>
            </p:spPr>
          </p:cxnSp>
          <p:cxnSp>
            <p:nvCxnSpPr>
              <p:cNvPr id="760" name="Shape 760"/>
              <p:cNvCxnSpPr>
                <a:stCxn id="755" idx="2"/>
                <a:endCxn id="752" idx="3"/>
              </p:cNvCxnSpPr>
              <p:nvPr/>
            </p:nvCxnSpPr>
            <p:spPr>
              <a:xfrm rot="5400000">
                <a:off x="5264135" y="2052679"/>
                <a:ext cx="286200" cy="579900"/>
              </a:xfrm>
              <a:prstGeom prst="bentConnector2">
                <a:avLst/>
              </a:prstGeom>
              <a:noFill/>
              <a:ln w="9525" cap="flat" cmpd="sng">
                <a:solidFill>
                  <a:srgbClr val="000000"/>
                </a:solidFill>
                <a:prstDash val="solid"/>
                <a:round/>
                <a:headEnd type="none" w="med" len="med"/>
                <a:tailEnd type="triangle" w="lg" len="lg"/>
              </a:ln>
            </p:spPr>
          </p:cxnSp>
          <p:cxnSp>
            <p:nvCxnSpPr>
              <p:cNvPr id="761" name="Shape 761"/>
              <p:cNvCxnSpPr>
                <a:stCxn id="758" idx="2"/>
                <a:endCxn id="751" idx="0"/>
              </p:cNvCxnSpPr>
              <p:nvPr/>
            </p:nvCxnSpPr>
            <p:spPr>
              <a:xfrm>
                <a:off x="4893292" y="1741492"/>
                <a:ext cx="0" cy="248700"/>
              </a:xfrm>
              <a:prstGeom prst="straightConnector1">
                <a:avLst/>
              </a:prstGeom>
              <a:noFill/>
              <a:ln w="9525" cap="flat" cmpd="sng">
                <a:solidFill>
                  <a:srgbClr val="000000"/>
                </a:solidFill>
                <a:prstDash val="solid"/>
                <a:round/>
                <a:headEnd type="none" w="med" len="med"/>
                <a:tailEnd type="triangle" w="lg" len="lg"/>
              </a:ln>
            </p:spPr>
          </p:cxnSp>
          <p:sp>
            <p:nvSpPr>
              <p:cNvPr id="758" name="Shape 758"/>
              <p:cNvSpPr/>
              <p:nvPr/>
            </p:nvSpPr>
            <p:spPr>
              <a:xfrm>
                <a:off x="4686512" y="1530970"/>
                <a:ext cx="413558" cy="210522"/>
              </a:xfrm>
              <a:prstGeom prst="roundRect">
                <a:avLst>
                  <a:gd name="adj" fmla="val 16667"/>
                </a:avLst>
              </a:prstGeom>
              <a:solidFill>
                <a:srgbClr val="FFFFFF"/>
              </a:solidFill>
              <a:ln w="9525" cap="flat" cmpd="sng">
                <a:solidFill>
                  <a:srgbClr val="000000"/>
                </a:solidFill>
                <a:prstDash val="solid"/>
                <a:round/>
                <a:headEnd type="none" w="med" len="med"/>
                <a:tailEnd type="none" w="med" len="med"/>
              </a:ln>
            </p:spPr>
            <p:txBody>
              <a:bodyPr wrap="none" lIns="0" tIns="0" rIns="0" bIns="0" anchor="ctr" anchorCtr="0">
                <a:noAutofit/>
              </a:bodyPr>
              <a:lstStyle/>
              <a:p>
                <a:pPr algn="ctr">
                  <a:lnSpc>
                    <a:spcPct val="90000"/>
                  </a:lnSpc>
                  <a:buClr>
                    <a:srgbClr val="000000"/>
                  </a:buClr>
                  <a:buSzPct val="25000"/>
                </a:pPr>
                <a:r>
                  <a:rPr lang="en-US" sz="1067" dirty="0">
                    <a:solidFill>
                      <a:srgbClr val="000000"/>
                    </a:solidFill>
                    <a:ea typeface="Calibri"/>
                    <a:cs typeface="Calibri"/>
                    <a:sym typeface="Calibri"/>
                  </a:rPr>
                  <a:t>App</a:t>
                </a:r>
              </a:p>
            </p:txBody>
          </p:sp>
          <p:sp>
            <p:nvSpPr>
              <p:cNvPr id="752" name="Shape 752"/>
              <p:cNvSpPr/>
              <p:nvPr/>
            </p:nvSpPr>
            <p:spPr>
              <a:xfrm>
                <a:off x="4669185" y="2371098"/>
                <a:ext cx="448213" cy="229087"/>
              </a:xfrm>
              <a:prstGeom prst="roundRect">
                <a:avLst>
                  <a:gd name="adj" fmla="val 16667"/>
                </a:avLst>
              </a:prstGeom>
              <a:solidFill>
                <a:srgbClr val="FFFFFF"/>
              </a:solidFill>
              <a:ln w="9525" cap="flat" cmpd="sng">
                <a:solidFill>
                  <a:srgbClr val="000000"/>
                </a:solidFill>
                <a:prstDash val="solid"/>
                <a:round/>
                <a:headEnd type="none" w="med" len="med"/>
                <a:tailEnd type="none" w="med" len="med"/>
              </a:ln>
            </p:spPr>
            <p:txBody>
              <a:bodyPr wrap="none" lIns="0" tIns="0" rIns="0" bIns="0" anchor="ctr" anchorCtr="0">
                <a:noAutofit/>
              </a:bodyPr>
              <a:lstStyle/>
              <a:p>
                <a:pPr algn="ctr">
                  <a:lnSpc>
                    <a:spcPct val="90000"/>
                  </a:lnSpc>
                  <a:buClr>
                    <a:srgbClr val="000000"/>
                  </a:buClr>
                  <a:buSzPct val="25000"/>
                </a:pPr>
                <a:r>
                  <a:rPr lang="en-US" sz="1067" dirty="0">
                    <a:solidFill>
                      <a:srgbClr val="000000"/>
                    </a:solidFill>
                    <a:ea typeface="Calibri"/>
                    <a:cs typeface="Calibri"/>
                    <a:sym typeface="Calibri"/>
                  </a:rPr>
                  <a:t>Network</a:t>
                </a:r>
              </a:p>
            </p:txBody>
          </p:sp>
          <p:sp>
            <p:nvSpPr>
              <p:cNvPr id="762" name="Shape 762"/>
              <p:cNvSpPr/>
              <p:nvPr/>
            </p:nvSpPr>
            <p:spPr>
              <a:xfrm rot="5400000">
                <a:off x="4877242" y="2601584"/>
                <a:ext cx="125113" cy="89555"/>
              </a:xfrm>
              <a:prstGeom prst="homePlate">
                <a:avLst>
                  <a:gd name="adj" fmla="val 49997"/>
                </a:avLst>
              </a:prstGeom>
              <a:solidFill>
                <a:srgbClr val="FFFFFF"/>
              </a:solidFill>
              <a:ln w="9525" cap="flat" cmpd="sng">
                <a:solidFill>
                  <a:srgbClr val="000000"/>
                </a:solidFill>
                <a:prstDash val="solid"/>
                <a:round/>
                <a:headEnd type="none" w="med" len="med"/>
                <a:tailEnd type="none" w="med" len="med"/>
              </a:ln>
            </p:spPr>
            <p:txBody>
              <a:bodyPr lIns="121900" tIns="60933" rIns="121900" bIns="60933" anchor="t" anchorCtr="0">
                <a:noAutofit/>
              </a:bodyPr>
              <a:lstStyle/>
              <a:p>
                <a:pPr algn="ctr">
                  <a:lnSpc>
                    <a:spcPct val="90000"/>
                  </a:lnSpc>
                  <a:buClr>
                    <a:srgbClr val="000000"/>
                  </a:buClr>
                </a:pPr>
                <a:endParaRPr lang="en-US" sz="2667" dirty="0">
                  <a:solidFill>
                    <a:srgbClr val="000000"/>
                  </a:solidFill>
                  <a:ea typeface="Calibri"/>
                  <a:cs typeface="Calibri"/>
                  <a:sym typeface="Calibri"/>
                </a:endParaRPr>
              </a:p>
            </p:txBody>
          </p:sp>
          <p:sp>
            <p:nvSpPr>
              <p:cNvPr id="763" name="Shape 763"/>
              <p:cNvSpPr/>
              <p:nvPr/>
            </p:nvSpPr>
            <p:spPr>
              <a:xfrm rot="5400000">
                <a:off x="5110813" y="2172886"/>
                <a:ext cx="125113" cy="89555"/>
              </a:xfrm>
              <a:prstGeom prst="homePlate">
                <a:avLst>
                  <a:gd name="adj" fmla="val 49997"/>
                </a:avLst>
              </a:prstGeom>
              <a:solidFill>
                <a:srgbClr val="FFFFFF"/>
              </a:solidFill>
              <a:ln w="9525" cap="flat" cmpd="sng">
                <a:solidFill>
                  <a:srgbClr val="000000"/>
                </a:solidFill>
                <a:prstDash val="solid"/>
                <a:round/>
                <a:headEnd type="none" w="med" len="med"/>
                <a:tailEnd type="none" w="med" len="med"/>
              </a:ln>
            </p:spPr>
            <p:txBody>
              <a:bodyPr lIns="121900" tIns="60933" rIns="121900" bIns="60933" anchor="t" anchorCtr="0">
                <a:noAutofit/>
              </a:bodyPr>
              <a:lstStyle/>
              <a:p>
                <a:pPr algn="ctr">
                  <a:lnSpc>
                    <a:spcPct val="90000"/>
                  </a:lnSpc>
                  <a:buClr>
                    <a:srgbClr val="000000"/>
                  </a:buClr>
                </a:pPr>
                <a:endParaRPr lang="en-US" sz="2667" dirty="0">
                  <a:solidFill>
                    <a:srgbClr val="000000"/>
                  </a:solidFill>
                  <a:ea typeface="Calibri"/>
                  <a:cs typeface="Calibri"/>
                  <a:sym typeface="Calibri"/>
                </a:endParaRPr>
              </a:p>
            </p:txBody>
          </p:sp>
          <p:sp>
            <p:nvSpPr>
              <p:cNvPr id="764" name="Shape 764"/>
              <p:cNvSpPr/>
              <p:nvPr/>
            </p:nvSpPr>
            <p:spPr>
              <a:xfrm rot="5400000">
                <a:off x="5741338" y="2169538"/>
                <a:ext cx="125113" cy="89555"/>
              </a:xfrm>
              <a:prstGeom prst="homePlate">
                <a:avLst>
                  <a:gd name="adj" fmla="val 49997"/>
                </a:avLst>
              </a:prstGeom>
              <a:solidFill>
                <a:srgbClr val="FFFFFF"/>
              </a:solidFill>
              <a:ln w="9525" cap="flat" cmpd="sng">
                <a:solidFill>
                  <a:srgbClr val="000000"/>
                </a:solidFill>
                <a:prstDash val="solid"/>
                <a:round/>
                <a:headEnd type="none" w="med" len="med"/>
                <a:tailEnd type="none" w="med" len="med"/>
              </a:ln>
            </p:spPr>
            <p:txBody>
              <a:bodyPr lIns="121900" tIns="60933" rIns="121900" bIns="60933" anchor="t" anchorCtr="0">
                <a:noAutofit/>
              </a:bodyPr>
              <a:lstStyle/>
              <a:p>
                <a:pPr algn="ctr">
                  <a:lnSpc>
                    <a:spcPct val="90000"/>
                  </a:lnSpc>
                  <a:buClr>
                    <a:srgbClr val="000000"/>
                  </a:buClr>
                </a:pPr>
                <a:endParaRPr lang="en-US" sz="2667" dirty="0">
                  <a:solidFill>
                    <a:srgbClr val="000000"/>
                  </a:solidFill>
                  <a:ea typeface="Calibri"/>
                  <a:cs typeface="Calibri"/>
                  <a:sym typeface="Calibri"/>
                </a:endParaRPr>
              </a:p>
            </p:txBody>
          </p:sp>
          <p:sp>
            <p:nvSpPr>
              <p:cNvPr id="765" name="Shape 765"/>
              <p:cNvSpPr/>
              <p:nvPr/>
            </p:nvSpPr>
            <p:spPr>
              <a:xfrm rot="5400000">
                <a:off x="6065235" y="2601584"/>
                <a:ext cx="125113" cy="89555"/>
              </a:xfrm>
              <a:prstGeom prst="homePlate">
                <a:avLst>
                  <a:gd name="adj" fmla="val 49997"/>
                </a:avLst>
              </a:prstGeom>
              <a:solidFill>
                <a:srgbClr val="FFFFFF"/>
              </a:solidFill>
              <a:ln w="9525" cap="flat" cmpd="sng">
                <a:solidFill>
                  <a:srgbClr val="000000"/>
                </a:solidFill>
                <a:prstDash val="solid"/>
                <a:round/>
                <a:headEnd type="none" w="med" len="med"/>
                <a:tailEnd type="none" w="med" len="med"/>
              </a:ln>
            </p:spPr>
            <p:txBody>
              <a:bodyPr lIns="121900" tIns="60933" rIns="121900" bIns="60933" anchor="t" anchorCtr="0">
                <a:noAutofit/>
              </a:bodyPr>
              <a:lstStyle/>
              <a:p>
                <a:pPr algn="ctr">
                  <a:lnSpc>
                    <a:spcPct val="90000"/>
                  </a:lnSpc>
                  <a:buClr>
                    <a:srgbClr val="000000"/>
                  </a:buClr>
                </a:pPr>
                <a:endParaRPr lang="en-US" sz="2667" dirty="0">
                  <a:solidFill>
                    <a:srgbClr val="000000"/>
                  </a:solidFill>
                  <a:ea typeface="Calibri"/>
                  <a:cs typeface="Calibri"/>
                  <a:sym typeface="Calibri"/>
                </a:endParaRPr>
              </a:p>
            </p:txBody>
          </p:sp>
          <p:cxnSp>
            <p:nvCxnSpPr>
              <p:cNvPr id="766" name="Shape 766"/>
              <p:cNvCxnSpPr>
                <a:stCxn id="762" idx="3"/>
                <a:endCxn id="767" idx="2"/>
              </p:cNvCxnSpPr>
              <p:nvPr/>
            </p:nvCxnSpPr>
            <p:spPr>
              <a:xfrm rot="-5400000" flipH="1">
                <a:off x="5134949" y="2513769"/>
                <a:ext cx="104700" cy="495000"/>
              </a:xfrm>
              <a:prstGeom prst="bentConnector2">
                <a:avLst/>
              </a:prstGeom>
              <a:noFill/>
              <a:ln w="9525" cap="flat" cmpd="sng">
                <a:solidFill>
                  <a:srgbClr val="000000"/>
                </a:solidFill>
                <a:prstDash val="dash"/>
                <a:round/>
                <a:headEnd type="none" w="med" len="med"/>
                <a:tailEnd type="none" w="med" len="med"/>
              </a:ln>
            </p:spPr>
          </p:cxnSp>
          <p:cxnSp>
            <p:nvCxnSpPr>
              <p:cNvPr id="768" name="Shape 768"/>
              <p:cNvCxnSpPr>
                <a:stCxn id="763" idx="3"/>
                <a:endCxn id="767" idx="1"/>
              </p:cNvCxnSpPr>
              <p:nvPr/>
            </p:nvCxnSpPr>
            <p:spPr>
              <a:xfrm rot="-5400000" flipH="1">
                <a:off x="5056820" y="2396771"/>
                <a:ext cx="506100" cy="273000"/>
              </a:xfrm>
              <a:prstGeom prst="bentConnector3">
                <a:avLst>
                  <a:gd name="adj1" fmla="val 50000"/>
                </a:avLst>
              </a:prstGeom>
              <a:noFill/>
              <a:ln w="9525" cap="flat" cmpd="sng">
                <a:solidFill>
                  <a:srgbClr val="000000"/>
                </a:solidFill>
                <a:prstDash val="dash"/>
                <a:round/>
                <a:headEnd type="none" w="med" len="med"/>
                <a:tailEnd type="none" w="med" len="med"/>
              </a:ln>
            </p:spPr>
          </p:cxnSp>
          <p:cxnSp>
            <p:nvCxnSpPr>
              <p:cNvPr id="769" name="Shape 769"/>
              <p:cNvCxnSpPr>
                <a:stCxn id="764" idx="3"/>
                <a:endCxn id="767" idx="7"/>
              </p:cNvCxnSpPr>
              <p:nvPr/>
            </p:nvCxnSpPr>
            <p:spPr>
              <a:xfrm rot="5400000">
                <a:off x="5398145" y="2380222"/>
                <a:ext cx="509100" cy="302400"/>
              </a:xfrm>
              <a:prstGeom prst="bentConnector3">
                <a:avLst>
                  <a:gd name="adj1" fmla="val 50000"/>
                </a:avLst>
              </a:prstGeom>
              <a:noFill/>
              <a:ln w="9525" cap="flat" cmpd="sng">
                <a:solidFill>
                  <a:srgbClr val="000000"/>
                </a:solidFill>
                <a:prstDash val="dash"/>
                <a:round/>
                <a:headEnd type="none" w="med" len="med"/>
                <a:tailEnd type="none" w="med" len="med"/>
              </a:ln>
            </p:spPr>
          </p:cxnSp>
          <p:cxnSp>
            <p:nvCxnSpPr>
              <p:cNvPr id="770" name="Shape 770"/>
              <p:cNvCxnSpPr>
                <a:stCxn id="765" idx="3"/>
                <a:endCxn id="767" idx="6"/>
              </p:cNvCxnSpPr>
              <p:nvPr/>
            </p:nvCxnSpPr>
            <p:spPr>
              <a:xfrm rot="5400000">
                <a:off x="5768092" y="2453919"/>
                <a:ext cx="104700" cy="614700"/>
              </a:xfrm>
              <a:prstGeom prst="bentConnector2">
                <a:avLst/>
              </a:prstGeom>
              <a:noFill/>
              <a:ln w="9525" cap="flat" cmpd="sng">
                <a:solidFill>
                  <a:srgbClr val="000000"/>
                </a:solidFill>
                <a:prstDash val="dash"/>
                <a:round/>
                <a:headEnd type="none" w="med" len="med"/>
                <a:tailEnd type="none" w="med" len="med"/>
              </a:ln>
            </p:spPr>
          </p:cxnSp>
          <p:sp>
            <p:nvSpPr>
              <p:cNvPr id="767" name="Shape 767"/>
              <p:cNvSpPr/>
              <p:nvPr/>
            </p:nvSpPr>
            <p:spPr>
              <a:xfrm>
                <a:off x="5434821" y="2774608"/>
                <a:ext cx="78328" cy="78328"/>
              </a:xfrm>
              <a:prstGeom prst="flowChartConnector">
                <a:avLst/>
              </a:prstGeom>
              <a:solidFill>
                <a:srgbClr val="FFFFFF"/>
              </a:solidFill>
              <a:ln w="9525" cap="flat" cmpd="sng">
                <a:solidFill>
                  <a:srgbClr val="0F243E"/>
                </a:solidFill>
                <a:prstDash val="solid"/>
                <a:round/>
                <a:headEnd type="none" w="med" len="med"/>
                <a:tailEnd type="none" w="med" len="med"/>
              </a:ln>
            </p:spPr>
            <p:txBody>
              <a:bodyPr lIns="121900" tIns="121900" rIns="121900" bIns="121900" anchor="ctr" anchorCtr="0">
                <a:noAutofit/>
              </a:bodyPr>
              <a:lstStyle/>
              <a:p>
                <a:endParaRPr lang="en-US" sz="2400" dirty="0">
                  <a:solidFill>
                    <a:srgbClr val="000000"/>
                  </a:solidFill>
                </a:endParaRPr>
              </a:p>
            </p:txBody>
          </p:sp>
          <p:sp>
            <p:nvSpPr>
              <p:cNvPr id="771" name="Shape 771"/>
              <p:cNvSpPr txBox="1"/>
              <p:nvPr/>
            </p:nvSpPr>
            <p:spPr>
              <a:xfrm rot="-5400000">
                <a:off x="5446270" y="2786070"/>
                <a:ext cx="55386" cy="55386"/>
              </a:xfrm>
              <a:prstGeom prst="rect">
                <a:avLst/>
              </a:prstGeom>
              <a:noFill/>
              <a:ln>
                <a:noFill/>
              </a:ln>
            </p:spPr>
            <p:txBody>
              <a:bodyPr lIns="121900" tIns="60933" rIns="121900" bIns="60933" anchor="ctr" anchorCtr="0">
                <a:noAutofit/>
              </a:bodyPr>
              <a:lstStyle/>
              <a:p>
                <a:pPr algn="ctr">
                  <a:buClr>
                    <a:srgbClr val="000000"/>
                  </a:buClr>
                </a:pPr>
                <a:endParaRPr lang="en-US" sz="1867" dirty="0">
                  <a:solidFill>
                    <a:srgbClr val="000000"/>
                  </a:solidFill>
                  <a:ea typeface="Calibri"/>
                  <a:cs typeface="Calibri"/>
                  <a:sym typeface="Calibri"/>
                </a:endParaRPr>
              </a:p>
            </p:txBody>
          </p:sp>
          <p:sp>
            <p:nvSpPr>
              <p:cNvPr id="772" name="Shape 772"/>
              <p:cNvSpPr/>
              <p:nvPr/>
            </p:nvSpPr>
            <p:spPr>
              <a:xfrm>
                <a:off x="6095853" y="1606729"/>
                <a:ext cx="485737" cy="385861"/>
              </a:xfrm>
              <a:prstGeom prst="flowChartDocument">
                <a:avLst/>
              </a:prstGeom>
              <a:solidFill>
                <a:srgbClr val="FFFFFF"/>
              </a:solidFill>
              <a:ln w="9525" cap="flat" cmpd="sng">
                <a:solidFill>
                  <a:srgbClr val="0F243E"/>
                </a:solidFill>
                <a:prstDash val="solid"/>
                <a:round/>
                <a:headEnd type="none" w="med" len="med"/>
                <a:tailEnd type="none" w="med" len="med"/>
              </a:ln>
            </p:spPr>
            <p:txBody>
              <a:bodyPr wrap="none" lIns="0" tIns="0" rIns="0" bIns="0" anchor="ctr" anchorCtr="0">
                <a:noAutofit/>
              </a:bodyPr>
              <a:lstStyle/>
              <a:p>
                <a:pPr algn="ctr">
                  <a:buClr>
                    <a:srgbClr val="000000"/>
                  </a:buClr>
                  <a:buSzPct val="25000"/>
                </a:pPr>
                <a:r>
                  <a:rPr lang="en-US" sz="1067" dirty="0">
                    <a:solidFill>
                      <a:srgbClr val="000000"/>
                    </a:solidFill>
                    <a:ea typeface="Calibri"/>
                    <a:cs typeface="Calibri"/>
                    <a:sym typeface="Calibri"/>
                  </a:rPr>
                  <a:t>Scaling</a:t>
                </a:r>
              </a:p>
              <a:p>
                <a:pPr algn="ctr">
                  <a:buClr>
                    <a:srgbClr val="000000"/>
                  </a:buClr>
                  <a:buSzPct val="25000"/>
                </a:pPr>
                <a:r>
                  <a:rPr lang="en-US" sz="1067" dirty="0">
                    <a:solidFill>
                      <a:srgbClr val="000000"/>
                    </a:solidFill>
                    <a:ea typeface="Calibri"/>
                    <a:cs typeface="Calibri"/>
                    <a:sym typeface="Calibri"/>
                  </a:rPr>
                  <a:t>Policy</a:t>
                </a:r>
              </a:p>
            </p:txBody>
          </p:sp>
        </p:grpSp>
      </p:grpSp>
      <p:cxnSp>
        <p:nvCxnSpPr>
          <p:cNvPr id="774" name="Shape 774"/>
          <p:cNvCxnSpPr>
            <a:stCxn id="775" idx="3"/>
            <a:endCxn id="210" idx="1"/>
          </p:cNvCxnSpPr>
          <p:nvPr/>
        </p:nvCxnSpPr>
        <p:spPr>
          <a:xfrm rot="5400000">
            <a:off x="5091735" y="3102676"/>
            <a:ext cx="1276430" cy="2323933"/>
          </a:xfrm>
          <a:prstGeom prst="bentConnector3">
            <a:avLst>
              <a:gd name="adj1" fmla="val 50000"/>
            </a:avLst>
          </a:prstGeom>
          <a:noFill/>
          <a:ln w="12700" cap="flat" cmpd="sng">
            <a:solidFill>
              <a:srgbClr val="4A7DBB"/>
            </a:solidFill>
            <a:prstDash val="dash"/>
            <a:round/>
            <a:headEnd type="none" w="med" len="med"/>
            <a:tailEnd type="none" w="med" len="med"/>
          </a:ln>
        </p:spPr>
      </p:cxnSp>
      <p:sp>
        <p:nvSpPr>
          <p:cNvPr id="775" name="Shape 775"/>
          <p:cNvSpPr/>
          <p:nvPr/>
        </p:nvSpPr>
        <p:spPr>
          <a:xfrm rot="5400000">
            <a:off x="6678903" y="3201865"/>
            <a:ext cx="426027" cy="423097"/>
          </a:xfrm>
          <a:prstGeom prst="homePlate">
            <a:avLst>
              <a:gd name="adj" fmla="val 50000"/>
            </a:avLst>
          </a:prstGeom>
          <a:gradFill>
            <a:gsLst>
              <a:gs pos="0">
                <a:srgbClr val="FFE2CA"/>
              </a:gs>
              <a:gs pos="35000">
                <a:srgbClr val="FFEADA"/>
              </a:gs>
              <a:gs pos="100000">
                <a:srgbClr val="FEF8F1"/>
              </a:gs>
            </a:gsLst>
            <a:lin ang="16200000" scaled="0"/>
          </a:gradFill>
          <a:ln w="9525" cap="flat" cmpd="sng">
            <a:solidFill>
              <a:srgbClr val="F6923F"/>
            </a:solidFill>
            <a:prstDash val="solid"/>
            <a:round/>
            <a:headEnd type="none" w="med" len="med"/>
            <a:tailEnd type="none" w="med" len="med"/>
          </a:ln>
        </p:spPr>
        <p:txBody>
          <a:bodyPr lIns="121900" tIns="60933" rIns="121900" bIns="60933" anchor="ctr" anchorCtr="0">
            <a:noAutofit/>
          </a:bodyPr>
          <a:lstStyle/>
          <a:p>
            <a:pPr algn="ctr">
              <a:buClr>
                <a:srgbClr val="000000"/>
              </a:buClr>
            </a:pPr>
            <a:endParaRPr lang="en-US" sz="2400" dirty="0">
              <a:solidFill>
                <a:srgbClr val="000000"/>
              </a:solidFill>
              <a:ea typeface="Calibri"/>
              <a:cs typeface="Calibri"/>
              <a:sym typeface="Calibri"/>
            </a:endParaRPr>
          </a:p>
        </p:txBody>
      </p:sp>
      <p:sp>
        <p:nvSpPr>
          <p:cNvPr id="813" name="Shape 813"/>
          <p:cNvSpPr/>
          <p:nvPr/>
        </p:nvSpPr>
        <p:spPr>
          <a:xfrm>
            <a:off x="10242108" y="5804556"/>
            <a:ext cx="1187892" cy="498683"/>
          </a:xfrm>
          <a:prstGeom prst="round2DiagRect">
            <a:avLst>
              <a:gd name="adj1" fmla="val 16667"/>
              <a:gd name="adj2" fmla="val 0"/>
            </a:avLst>
          </a:prstGeom>
          <a:solidFill>
            <a:srgbClr val="80D7A8"/>
          </a:solidFill>
          <a:ln>
            <a:noFill/>
          </a:ln>
        </p:spPr>
        <p:txBody>
          <a:bodyPr lIns="121900" tIns="60933" rIns="121900" bIns="60933" anchor="ctr" anchorCtr="0">
            <a:noAutofit/>
          </a:bodyPr>
          <a:lstStyle/>
          <a:p>
            <a:pPr algn="ctr">
              <a:buClr>
                <a:srgbClr val="FFFFFF"/>
              </a:buClr>
              <a:buSzPct val="25000"/>
            </a:pPr>
            <a:r>
              <a:rPr lang="en-US" sz="1600" dirty="0">
                <a:solidFill>
                  <a:srgbClr val="FFFFFF"/>
                </a:solidFill>
                <a:ea typeface="Calibri"/>
                <a:cs typeface="Calibri"/>
                <a:sym typeface="Calibri"/>
              </a:rPr>
              <a:t>Cloud Provider C</a:t>
            </a:r>
          </a:p>
        </p:txBody>
      </p:sp>
      <p:sp>
        <p:nvSpPr>
          <p:cNvPr id="814" name="Shape 814"/>
          <p:cNvSpPr/>
          <p:nvPr/>
        </p:nvSpPr>
        <p:spPr>
          <a:xfrm>
            <a:off x="3359525" y="3438119"/>
            <a:ext cx="384043" cy="969024"/>
          </a:xfrm>
          <a:prstGeom prst="upDownArrow">
            <a:avLst>
              <a:gd name="adj1" fmla="val 50000"/>
              <a:gd name="adj2" fmla="val 50000"/>
            </a:avLst>
          </a:prstGeom>
          <a:gradFill>
            <a:gsLst>
              <a:gs pos="0">
                <a:srgbClr val="CCC0D9"/>
              </a:gs>
              <a:gs pos="49000">
                <a:srgbClr val="B2A0C7"/>
              </a:gs>
              <a:gs pos="100000">
                <a:srgbClr val="E5DFEC"/>
              </a:gs>
            </a:gsLst>
            <a:lin ang="5400000" scaled="0"/>
          </a:gradFill>
          <a:ln w="9525" cap="flat" cmpd="sng">
            <a:solidFill>
              <a:srgbClr val="3F3151"/>
            </a:solidFill>
            <a:prstDash val="solid"/>
            <a:round/>
            <a:headEnd type="none" w="med" len="med"/>
            <a:tailEnd type="none" w="med" len="med"/>
          </a:ln>
        </p:spPr>
        <p:txBody>
          <a:bodyPr lIns="121900" tIns="121900" rIns="121900" bIns="121900" anchor="ctr" anchorCtr="0">
            <a:noAutofit/>
          </a:bodyPr>
          <a:lstStyle/>
          <a:p>
            <a:endParaRPr lang="en-US" sz="2400" dirty="0">
              <a:solidFill>
                <a:srgbClr val="000000"/>
              </a:solidFill>
            </a:endParaRPr>
          </a:p>
        </p:txBody>
      </p:sp>
      <p:sp>
        <p:nvSpPr>
          <p:cNvPr id="815" name="Shape 815"/>
          <p:cNvSpPr txBox="1"/>
          <p:nvPr/>
        </p:nvSpPr>
        <p:spPr>
          <a:xfrm rot="-5400000">
            <a:off x="3163016" y="3826617"/>
            <a:ext cx="777003" cy="192021"/>
          </a:xfrm>
          <a:prstGeom prst="rect">
            <a:avLst/>
          </a:prstGeom>
          <a:noFill/>
          <a:ln>
            <a:noFill/>
          </a:ln>
        </p:spPr>
        <p:txBody>
          <a:bodyPr lIns="121900" tIns="60933" rIns="121900" bIns="60933" anchor="ctr" anchorCtr="0">
            <a:noAutofit/>
          </a:bodyPr>
          <a:lstStyle/>
          <a:p>
            <a:pPr algn="ctr">
              <a:buClr>
                <a:srgbClr val="000000"/>
              </a:buClr>
            </a:pPr>
            <a:endParaRPr lang="en-US" sz="1867" dirty="0">
              <a:solidFill>
                <a:srgbClr val="000000"/>
              </a:solidFill>
              <a:ea typeface="Calibri"/>
              <a:cs typeface="Calibri"/>
              <a:sym typeface="Calibri"/>
            </a:endParaRPr>
          </a:p>
        </p:txBody>
      </p:sp>
      <p:sp>
        <p:nvSpPr>
          <p:cNvPr id="818" name="Shape 818"/>
          <p:cNvSpPr/>
          <p:nvPr/>
        </p:nvSpPr>
        <p:spPr>
          <a:xfrm>
            <a:off x="4996154" y="5858273"/>
            <a:ext cx="1190870" cy="489953"/>
          </a:xfrm>
          <a:prstGeom prst="round2DiagRect">
            <a:avLst>
              <a:gd name="adj1" fmla="val 16667"/>
              <a:gd name="adj2" fmla="val 0"/>
            </a:avLst>
          </a:prstGeom>
          <a:solidFill>
            <a:srgbClr val="0070C0"/>
          </a:solidFill>
          <a:ln>
            <a:noFill/>
          </a:ln>
        </p:spPr>
        <p:txBody>
          <a:bodyPr lIns="121900" tIns="60933" rIns="121900" bIns="60933" anchor="ctr" anchorCtr="0">
            <a:noAutofit/>
          </a:bodyPr>
          <a:lstStyle/>
          <a:p>
            <a:pPr algn="ctr">
              <a:buClr>
                <a:srgbClr val="FFFFFF"/>
              </a:buClr>
              <a:buSzPct val="25000"/>
            </a:pPr>
            <a:r>
              <a:rPr lang="en-US" sz="1600" dirty="0">
                <a:solidFill>
                  <a:srgbClr val="FFFFFF"/>
                </a:solidFill>
                <a:ea typeface="Calibri"/>
                <a:cs typeface="Calibri"/>
                <a:sym typeface="Calibri"/>
              </a:rPr>
              <a:t>Cloud </a:t>
            </a:r>
            <a:r>
              <a:rPr lang="en-US" sz="1600">
                <a:solidFill>
                  <a:srgbClr val="FFFFFF"/>
                </a:solidFill>
                <a:ea typeface="Calibri"/>
                <a:cs typeface="Calibri"/>
                <a:sym typeface="Calibri"/>
              </a:rPr>
              <a:t>Provider A</a:t>
            </a:r>
            <a:endParaRPr lang="en-US" sz="1600" dirty="0">
              <a:solidFill>
                <a:srgbClr val="FFFFFF"/>
              </a:solidFill>
              <a:ea typeface="Calibri"/>
              <a:cs typeface="Calibri"/>
              <a:sym typeface="Calibri"/>
            </a:endParaRPr>
          </a:p>
        </p:txBody>
      </p:sp>
      <p:sp>
        <p:nvSpPr>
          <p:cNvPr id="843" name="Shape 843"/>
          <p:cNvSpPr/>
          <p:nvPr/>
        </p:nvSpPr>
        <p:spPr>
          <a:xfrm rot="-5400000" flipH="1">
            <a:off x="1488884" y="2404772"/>
            <a:ext cx="630717" cy="1619077"/>
          </a:xfrm>
          <a:prstGeom prst="bentArrow">
            <a:avLst>
              <a:gd name="adj1" fmla="val 25000"/>
              <a:gd name="adj2" fmla="val 25000"/>
              <a:gd name="adj3" fmla="val 25000"/>
              <a:gd name="adj4" fmla="val 43751"/>
            </a:avLst>
          </a:prstGeom>
          <a:gradFill>
            <a:gsLst>
              <a:gs pos="0">
                <a:srgbClr val="FFCC33"/>
              </a:gs>
              <a:gs pos="35000">
                <a:srgbClr val="FFD24B"/>
              </a:gs>
              <a:gs pos="100000">
                <a:srgbClr val="FFD966"/>
              </a:gs>
            </a:gsLst>
            <a:lin ang="16200000" scaled="0"/>
          </a:gradFill>
          <a:ln w="9525" cap="flat" cmpd="sng">
            <a:solidFill>
              <a:srgbClr val="F6923F"/>
            </a:solidFill>
            <a:prstDash val="solid"/>
            <a:round/>
            <a:headEnd type="none" w="med" len="med"/>
            <a:tailEnd type="none" w="med" len="med"/>
          </a:ln>
        </p:spPr>
        <p:txBody>
          <a:bodyPr lIns="121900" tIns="121900" rIns="121900" bIns="121900" anchor="ctr" anchorCtr="0">
            <a:noAutofit/>
          </a:bodyPr>
          <a:lstStyle/>
          <a:p>
            <a:endParaRPr lang="en-US" sz="2400" dirty="0">
              <a:solidFill>
                <a:srgbClr val="000000"/>
              </a:solidFill>
            </a:endParaRPr>
          </a:p>
        </p:txBody>
      </p:sp>
      <p:sp>
        <p:nvSpPr>
          <p:cNvPr id="845" name="Shape 845"/>
          <p:cNvSpPr/>
          <p:nvPr/>
        </p:nvSpPr>
        <p:spPr>
          <a:xfrm rot="-5400000">
            <a:off x="1480783" y="3768726"/>
            <a:ext cx="646920" cy="1619083"/>
          </a:xfrm>
          <a:prstGeom prst="bentArrow">
            <a:avLst>
              <a:gd name="adj1" fmla="val 25000"/>
              <a:gd name="adj2" fmla="val 25000"/>
              <a:gd name="adj3" fmla="val 25000"/>
              <a:gd name="adj4" fmla="val 43750"/>
            </a:avLst>
          </a:prstGeom>
          <a:gradFill>
            <a:gsLst>
              <a:gs pos="0">
                <a:srgbClr val="538CD5"/>
              </a:gs>
              <a:gs pos="34000">
                <a:srgbClr val="8CB3E3"/>
              </a:gs>
              <a:gs pos="100000">
                <a:srgbClr val="C5D8F1"/>
              </a:gs>
            </a:gsLst>
            <a:lin ang="5400000" scaled="0"/>
          </a:gradFill>
          <a:ln w="9525" cap="flat" cmpd="sng">
            <a:solidFill>
              <a:srgbClr val="0F243E"/>
            </a:solidFill>
            <a:prstDash val="solid"/>
            <a:round/>
            <a:headEnd type="none" w="med" len="med"/>
            <a:tailEnd type="none" w="med" len="med"/>
          </a:ln>
        </p:spPr>
        <p:txBody>
          <a:bodyPr lIns="121900" tIns="121900" rIns="121900" bIns="121900" anchor="ctr" anchorCtr="0">
            <a:noAutofit/>
          </a:bodyPr>
          <a:lstStyle/>
          <a:p>
            <a:endParaRPr lang="en-US" sz="2400" dirty="0">
              <a:solidFill>
                <a:srgbClr val="000000"/>
              </a:solidFill>
            </a:endParaRPr>
          </a:p>
        </p:txBody>
      </p:sp>
      <p:sp>
        <p:nvSpPr>
          <p:cNvPr id="846" name="Shape 846"/>
          <p:cNvSpPr txBox="1"/>
          <p:nvPr/>
        </p:nvSpPr>
        <p:spPr>
          <a:xfrm rot="10800000">
            <a:off x="994680" y="4254777"/>
            <a:ext cx="1619083" cy="646920"/>
          </a:xfrm>
          <a:prstGeom prst="rect">
            <a:avLst/>
          </a:prstGeom>
          <a:noFill/>
          <a:ln>
            <a:noFill/>
          </a:ln>
        </p:spPr>
        <p:txBody>
          <a:bodyPr lIns="121900" tIns="60933" rIns="121900" bIns="60933" anchor="ctr" anchorCtr="0">
            <a:noAutofit/>
          </a:bodyPr>
          <a:lstStyle/>
          <a:p>
            <a:pPr algn="ctr">
              <a:buClr>
                <a:srgbClr val="000000"/>
              </a:buClr>
            </a:pPr>
            <a:endParaRPr lang="en-US" sz="2400" b="1" dirty="0">
              <a:solidFill>
                <a:srgbClr val="000000"/>
              </a:solidFill>
              <a:ea typeface="Calibri"/>
              <a:cs typeface="Calibri"/>
              <a:sym typeface="Calibri"/>
            </a:endParaRPr>
          </a:p>
        </p:txBody>
      </p:sp>
      <p:sp>
        <p:nvSpPr>
          <p:cNvPr id="849" name="Shape 849"/>
          <p:cNvSpPr/>
          <p:nvPr/>
        </p:nvSpPr>
        <p:spPr>
          <a:xfrm>
            <a:off x="7691212" y="5820551"/>
            <a:ext cx="1188811" cy="518299"/>
          </a:xfrm>
          <a:prstGeom prst="round2DiagRect">
            <a:avLst>
              <a:gd name="adj1" fmla="val 16667"/>
              <a:gd name="adj2" fmla="val 0"/>
            </a:avLst>
          </a:prstGeom>
          <a:solidFill>
            <a:srgbClr val="D99593"/>
          </a:solidFill>
          <a:ln>
            <a:noFill/>
          </a:ln>
        </p:spPr>
        <p:txBody>
          <a:bodyPr lIns="121900" tIns="60933" rIns="121900" bIns="60933" anchor="ctr" anchorCtr="0">
            <a:noAutofit/>
          </a:bodyPr>
          <a:lstStyle/>
          <a:p>
            <a:pPr algn="ctr">
              <a:buClr>
                <a:srgbClr val="FFFFFF"/>
              </a:buClr>
              <a:buSzPct val="25000"/>
            </a:pPr>
            <a:r>
              <a:rPr lang="en-US" sz="1600" dirty="0">
                <a:solidFill>
                  <a:srgbClr val="FFFFFF"/>
                </a:solidFill>
                <a:ea typeface="Calibri"/>
                <a:cs typeface="Calibri"/>
                <a:sym typeface="Calibri"/>
              </a:rPr>
              <a:t>Cloud Provider B</a:t>
            </a:r>
          </a:p>
        </p:txBody>
      </p:sp>
      <p:pic>
        <p:nvPicPr>
          <p:cNvPr id="868" name="Shape 868"/>
          <p:cNvPicPr preferRelativeResize="0"/>
          <p:nvPr/>
        </p:nvPicPr>
        <p:blipFill rotWithShape="1">
          <a:blip r:embed="rId3">
            <a:alphaModFix/>
          </a:blip>
          <a:srcRect/>
          <a:stretch/>
        </p:blipFill>
        <p:spPr>
          <a:xfrm>
            <a:off x="5334000" y="1335499"/>
            <a:ext cx="635067" cy="725253"/>
          </a:xfrm>
          <a:prstGeom prst="rect">
            <a:avLst/>
          </a:prstGeom>
          <a:noFill/>
          <a:ln>
            <a:noFill/>
          </a:ln>
        </p:spPr>
      </p:pic>
      <p:sp>
        <p:nvSpPr>
          <p:cNvPr id="869" name="Shape 869"/>
          <p:cNvSpPr/>
          <p:nvPr/>
        </p:nvSpPr>
        <p:spPr>
          <a:xfrm>
            <a:off x="687448" y="1178742"/>
            <a:ext cx="3699219" cy="861775"/>
          </a:xfrm>
          <a:prstGeom prst="rect">
            <a:avLst/>
          </a:prstGeom>
          <a:noFill/>
          <a:ln>
            <a:noFill/>
          </a:ln>
        </p:spPr>
        <p:txBody>
          <a:bodyPr lIns="121900" tIns="60933" rIns="121900" bIns="60933" anchor="t" anchorCtr="0">
            <a:noAutofit/>
          </a:bodyPr>
          <a:lstStyle/>
          <a:p>
            <a:pPr>
              <a:buSzPct val="25000"/>
            </a:pPr>
            <a:r>
              <a:rPr lang="en-US" sz="2400" b="1" i="1" dirty="0">
                <a:solidFill>
                  <a:srgbClr val="173A58"/>
                </a:solidFill>
                <a:ea typeface="Calibri"/>
                <a:cs typeface="Calibri"/>
                <a:sym typeface="Calibri"/>
              </a:rPr>
              <a:t>by expressing </a:t>
            </a:r>
          </a:p>
          <a:p>
            <a:pPr>
              <a:buSzPct val="25000"/>
            </a:pPr>
            <a:r>
              <a:rPr lang="en-US" sz="2400" b="1" i="1" dirty="0">
                <a:solidFill>
                  <a:srgbClr val="173A58"/>
                </a:solidFill>
                <a:ea typeface="Calibri"/>
                <a:cs typeface="Calibri"/>
                <a:sym typeface="Calibri"/>
              </a:rPr>
              <a:t>application Requirements…</a:t>
            </a:r>
          </a:p>
        </p:txBody>
      </p:sp>
      <p:sp>
        <p:nvSpPr>
          <p:cNvPr id="870" name="Shape 870"/>
          <p:cNvSpPr/>
          <p:nvPr/>
        </p:nvSpPr>
        <p:spPr>
          <a:xfrm>
            <a:off x="8684927" y="1232992"/>
            <a:ext cx="2949700" cy="1231105"/>
          </a:xfrm>
          <a:prstGeom prst="rect">
            <a:avLst/>
          </a:prstGeom>
          <a:noFill/>
          <a:ln>
            <a:noFill/>
          </a:ln>
        </p:spPr>
        <p:txBody>
          <a:bodyPr lIns="121900" tIns="60933" rIns="121900" bIns="60933" anchor="t" anchorCtr="0">
            <a:noAutofit/>
          </a:bodyPr>
          <a:lstStyle/>
          <a:p>
            <a:pPr marL="0" lvl="2">
              <a:buSzPct val="25000"/>
            </a:pPr>
            <a:r>
              <a:rPr lang="en-US" sz="2400" b="1" i="1" dirty="0">
                <a:solidFill>
                  <a:srgbClr val="173A58"/>
                </a:solidFill>
                <a:ea typeface="Calibri"/>
                <a:cs typeface="Calibri"/>
                <a:sym typeface="Calibri"/>
              </a:rPr>
              <a:t>independently from </a:t>
            </a:r>
          </a:p>
          <a:p>
            <a:pPr marL="0" lvl="2">
              <a:buSzPct val="25000"/>
            </a:pPr>
            <a:r>
              <a:rPr lang="en-US" sz="2400" b="1" i="1" dirty="0">
                <a:solidFill>
                  <a:srgbClr val="173A58"/>
                </a:solidFill>
                <a:ea typeface="Calibri"/>
                <a:cs typeface="Calibri"/>
                <a:sym typeface="Calibri"/>
              </a:rPr>
              <a:t>cloud provider </a:t>
            </a:r>
          </a:p>
          <a:p>
            <a:pPr marL="0" lvl="2">
              <a:buSzPct val="25000"/>
            </a:pPr>
            <a:r>
              <a:rPr lang="en-US" sz="2400" b="1" i="1" dirty="0">
                <a:solidFill>
                  <a:srgbClr val="173A58"/>
                </a:solidFill>
                <a:ea typeface="Calibri"/>
                <a:cs typeface="Calibri"/>
                <a:sym typeface="Calibri"/>
              </a:rPr>
              <a:t>Capabilities…</a:t>
            </a:r>
          </a:p>
        </p:txBody>
      </p:sp>
      <p:grpSp>
        <p:nvGrpSpPr>
          <p:cNvPr id="871" name="Shape 871"/>
          <p:cNvGrpSpPr/>
          <p:nvPr/>
        </p:nvGrpSpPr>
        <p:grpSpPr>
          <a:xfrm>
            <a:off x="2578573" y="3602346"/>
            <a:ext cx="8810667" cy="525381"/>
            <a:chOff x="1910908" y="3654523"/>
            <a:chExt cx="6608000" cy="416066"/>
          </a:xfrm>
        </p:grpSpPr>
        <p:sp>
          <p:nvSpPr>
            <p:cNvPr id="872" name="Shape 872"/>
            <p:cNvSpPr/>
            <p:nvPr/>
          </p:nvSpPr>
          <p:spPr>
            <a:xfrm>
              <a:off x="1910908" y="3658278"/>
              <a:ext cx="6608000" cy="412311"/>
            </a:xfrm>
            <a:prstGeom prst="parallelogram">
              <a:avLst>
                <a:gd name="adj" fmla="val 66551"/>
              </a:avLst>
            </a:prstGeom>
            <a:solidFill>
              <a:srgbClr val="B2A0C7">
                <a:alpha val="31764"/>
              </a:srgbClr>
            </a:solidFill>
            <a:ln w="9525" cap="flat" cmpd="sng">
              <a:solidFill>
                <a:srgbClr val="5F497A"/>
              </a:solidFill>
              <a:prstDash val="dash"/>
              <a:round/>
              <a:headEnd type="none" w="med" len="med"/>
              <a:tailEnd type="none" w="med" len="med"/>
            </a:ln>
          </p:spPr>
          <p:txBody>
            <a:bodyPr lIns="0" tIns="0" rIns="0" bIns="0" anchor="t" anchorCtr="0">
              <a:noAutofit/>
            </a:bodyPr>
            <a:lstStyle/>
            <a:p>
              <a:pPr>
                <a:buClr>
                  <a:srgbClr val="000000"/>
                </a:buClr>
              </a:pPr>
              <a:endParaRPr lang="en-US" sz="2133" dirty="0">
                <a:solidFill>
                  <a:srgbClr val="4578B5"/>
                </a:solidFill>
                <a:ea typeface="Calibri"/>
                <a:cs typeface="Calibri"/>
                <a:sym typeface="Calibri"/>
              </a:endParaRPr>
            </a:p>
          </p:txBody>
        </p:sp>
        <p:sp>
          <p:nvSpPr>
            <p:cNvPr id="873" name="Shape 873"/>
            <p:cNvSpPr txBox="1"/>
            <p:nvPr/>
          </p:nvSpPr>
          <p:spPr>
            <a:xfrm>
              <a:off x="5156469" y="3655585"/>
              <a:ext cx="2065749" cy="369332"/>
            </a:xfrm>
            <a:prstGeom prst="rect">
              <a:avLst/>
            </a:prstGeom>
            <a:noFill/>
            <a:ln>
              <a:noFill/>
            </a:ln>
          </p:spPr>
          <p:txBody>
            <a:bodyPr lIns="121900" tIns="60933" rIns="121900" bIns="60933" anchor="t" anchorCtr="0">
              <a:noAutofit/>
            </a:bodyPr>
            <a:lstStyle/>
            <a:p>
              <a:pPr>
                <a:buClr>
                  <a:srgbClr val="7030A0"/>
                </a:buClr>
                <a:buSzPct val="25000"/>
              </a:pPr>
              <a:r>
                <a:rPr lang="en-US" sz="2400" b="1" i="1" dirty="0">
                  <a:solidFill>
                    <a:srgbClr val="7030A0"/>
                  </a:solidFill>
                  <a:ea typeface="Calibri"/>
                  <a:cs typeface="Calibri"/>
                  <a:sym typeface="Calibri"/>
                </a:rPr>
                <a:t>&amp; Optimization</a:t>
              </a:r>
            </a:p>
          </p:txBody>
        </p:sp>
        <p:sp>
          <p:nvSpPr>
            <p:cNvPr id="874" name="Shape 874"/>
            <p:cNvSpPr txBox="1"/>
            <p:nvPr/>
          </p:nvSpPr>
          <p:spPr>
            <a:xfrm>
              <a:off x="3026554" y="3654523"/>
              <a:ext cx="2213320" cy="369332"/>
            </a:xfrm>
            <a:prstGeom prst="rect">
              <a:avLst/>
            </a:prstGeom>
            <a:noFill/>
            <a:ln>
              <a:noFill/>
            </a:ln>
          </p:spPr>
          <p:txBody>
            <a:bodyPr lIns="121900" tIns="60933" rIns="121900" bIns="60933" anchor="t" anchorCtr="0">
              <a:noAutofit/>
            </a:bodyPr>
            <a:lstStyle/>
            <a:p>
              <a:pPr algn="ctr">
                <a:buClr>
                  <a:srgbClr val="7030A0"/>
                </a:buClr>
                <a:buSzPct val="25000"/>
              </a:pPr>
              <a:r>
                <a:rPr lang="en-US" sz="2400" b="1" i="1" dirty="0">
                  <a:solidFill>
                    <a:srgbClr val="7030A0"/>
                  </a:solidFill>
                  <a:ea typeface="Calibri"/>
                  <a:cs typeface="Calibri"/>
                  <a:sym typeface="Calibri"/>
                </a:rPr>
                <a:t>Automatic Matching</a:t>
              </a:r>
            </a:p>
          </p:txBody>
        </p:sp>
      </p:grpSp>
      <p:sp>
        <p:nvSpPr>
          <p:cNvPr id="862" name="Shape 862"/>
          <p:cNvSpPr txBox="1"/>
          <p:nvPr/>
        </p:nvSpPr>
        <p:spPr>
          <a:xfrm>
            <a:off x="6844138" y="4422157"/>
            <a:ext cx="501739" cy="42247"/>
          </a:xfrm>
          <a:prstGeom prst="rect">
            <a:avLst/>
          </a:prstGeom>
          <a:noFill/>
          <a:ln>
            <a:noFill/>
          </a:ln>
        </p:spPr>
        <p:txBody>
          <a:bodyPr lIns="121900" tIns="60933" rIns="121900" bIns="60933" anchor="ctr" anchorCtr="0">
            <a:noAutofit/>
          </a:bodyPr>
          <a:lstStyle/>
          <a:p>
            <a:pPr algn="ctr">
              <a:buClr>
                <a:srgbClr val="000000"/>
              </a:buClr>
            </a:pPr>
            <a:endParaRPr lang="en-US" sz="1867" dirty="0">
              <a:solidFill>
                <a:srgbClr val="000000"/>
              </a:solidFill>
              <a:ea typeface="Calibri"/>
              <a:cs typeface="Calibri"/>
              <a:sym typeface="Calibri"/>
            </a:endParaRPr>
          </a:p>
        </p:txBody>
      </p:sp>
      <p:sp>
        <p:nvSpPr>
          <p:cNvPr id="863" name="Shape 863"/>
          <p:cNvSpPr txBox="1"/>
          <p:nvPr/>
        </p:nvSpPr>
        <p:spPr>
          <a:xfrm>
            <a:off x="3891481" y="4399919"/>
            <a:ext cx="469921" cy="70087"/>
          </a:xfrm>
          <a:prstGeom prst="rect">
            <a:avLst/>
          </a:prstGeom>
          <a:noFill/>
          <a:ln>
            <a:noFill/>
          </a:ln>
        </p:spPr>
        <p:txBody>
          <a:bodyPr lIns="121900" tIns="60933" rIns="121900" bIns="60933" anchor="ctr" anchorCtr="0">
            <a:noAutofit/>
          </a:bodyPr>
          <a:lstStyle/>
          <a:p>
            <a:pPr algn="ctr">
              <a:buClr>
                <a:srgbClr val="000000"/>
              </a:buClr>
            </a:pPr>
            <a:endParaRPr lang="en-US" sz="1867" dirty="0">
              <a:solidFill>
                <a:srgbClr val="000000"/>
              </a:solidFill>
              <a:ea typeface="Calibri"/>
              <a:cs typeface="Calibri"/>
              <a:sym typeface="Calibri"/>
            </a:endParaRPr>
          </a:p>
        </p:txBody>
      </p:sp>
      <p:sp>
        <p:nvSpPr>
          <p:cNvPr id="864" name="Shape 864"/>
          <p:cNvSpPr txBox="1"/>
          <p:nvPr/>
        </p:nvSpPr>
        <p:spPr>
          <a:xfrm>
            <a:off x="10232715" y="4408260"/>
            <a:ext cx="469921" cy="70087"/>
          </a:xfrm>
          <a:prstGeom prst="rect">
            <a:avLst/>
          </a:prstGeom>
          <a:noFill/>
          <a:ln>
            <a:noFill/>
          </a:ln>
        </p:spPr>
        <p:txBody>
          <a:bodyPr lIns="121900" tIns="60933" rIns="121900" bIns="60933" anchor="ctr" anchorCtr="0">
            <a:noAutofit/>
          </a:bodyPr>
          <a:lstStyle/>
          <a:p>
            <a:pPr algn="ctr">
              <a:buClr>
                <a:srgbClr val="000000"/>
              </a:buClr>
            </a:pPr>
            <a:endParaRPr lang="en-US" sz="1867" dirty="0">
              <a:solidFill>
                <a:srgbClr val="000000"/>
              </a:solidFill>
              <a:ea typeface="Calibri"/>
              <a:cs typeface="Calibri"/>
              <a:sym typeface="Calibri"/>
            </a:endParaRPr>
          </a:p>
        </p:txBody>
      </p:sp>
      <p:sp>
        <p:nvSpPr>
          <p:cNvPr id="866" name="Shape 866"/>
          <p:cNvSpPr/>
          <p:nvPr/>
        </p:nvSpPr>
        <p:spPr>
          <a:xfrm>
            <a:off x="2164297" y="4341205"/>
            <a:ext cx="9646703" cy="776212"/>
          </a:xfrm>
          <a:prstGeom prst="parallelogram">
            <a:avLst>
              <a:gd name="adj" fmla="val 66551"/>
            </a:avLst>
          </a:prstGeom>
          <a:solidFill>
            <a:srgbClr val="538CD5">
              <a:alpha val="31764"/>
            </a:srgbClr>
          </a:solidFill>
          <a:ln w="9525" cap="flat" cmpd="sng">
            <a:solidFill>
              <a:srgbClr val="5F497A"/>
            </a:solidFill>
            <a:prstDash val="dash"/>
            <a:round/>
            <a:headEnd type="none" w="med" len="med"/>
            <a:tailEnd type="none" w="med" len="med"/>
          </a:ln>
        </p:spPr>
        <p:txBody>
          <a:bodyPr lIns="0" tIns="0" rIns="0" bIns="0" anchor="t" anchorCtr="0">
            <a:noAutofit/>
          </a:bodyPr>
          <a:lstStyle/>
          <a:p>
            <a:pPr>
              <a:buClr>
                <a:srgbClr val="000000"/>
              </a:buClr>
            </a:pPr>
            <a:endParaRPr lang="en-US" sz="2133" dirty="0">
              <a:solidFill>
                <a:srgbClr val="4578B5"/>
              </a:solidFill>
              <a:ea typeface="Calibri"/>
              <a:cs typeface="Calibri"/>
              <a:sym typeface="Calibri"/>
            </a:endParaRPr>
          </a:p>
        </p:txBody>
      </p:sp>
      <p:sp>
        <p:nvSpPr>
          <p:cNvPr id="867" name="Shape 867"/>
          <p:cNvSpPr/>
          <p:nvPr/>
        </p:nvSpPr>
        <p:spPr>
          <a:xfrm>
            <a:off x="2621942" y="4270150"/>
            <a:ext cx="3554872" cy="446838"/>
          </a:xfrm>
          <a:prstGeom prst="rect">
            <a:avLst/>
          </a:prstGeom>
          <a:noFill/>
          <a:ln>
            <a:noFill/>
          </a:ln>
        </p:spPr>
        <p:txBody>
          <a:bodyPr lIns="121900" tIns="60933" rIns="121900" bIns="60933" anchor="t" anchorCtr="0">
            <a:noAutofit/>
          </a:bodyPr>
          <a:lstStyle/>
          <a:p>
            <a:pPr>
              <a:buClr>
                <a:srgbClr val="000000"/>
              </a:buClr>
              <a:buSzPct val="25000"/>
            </a:pPr>
            <a:r>
              <a:rPr lang="en-US" sz="2133" b="1" dirty="0">
                <a:solidFill>
                  <a:srgbClr val="000000"/>
                </a:solidFill>
                <a:ea typeface="Calibri"/>
                <a:cs typeface="Calibri"/>
                <a:sym typeface="Calibri"/>
              </a:rPr>
              <a:t>Infrastructure Capabilities</a:t>
            </a:r>
          </a:p>
        </p:txBody>
      </p:sp>
      <p:sp>
        <p:nvSpPr>
          <p:cNvPr id="4" name="Rectangle 3"/>
          <p:cNvSpPr/>
          <p:nvPr/>
        </p:nvSpPr>
        <p:spPr>
          <a:xfrm>
            <a:off x="185570" y="6367747"/>
            <a:ext cx="11490059" cy="461665"/>
          </a:xfrm>
          <a:prstGeom prst="rect">
            <a:avLst/>
          </a:prstGeom>
        </p:spPr>
        <p:txBody>
          <a:bodyPr wrap="square">
            <a:spAutoFit/>
          </a:bodyPr>
          <a:lstStyle/>
          <a:p>
            <a:pPr>
              <a:defRPr/>
            </a:pPr>
            <a:r>
              <a:rPr lang="en-US" sz="2400" b="1" i="1" dirty="0">
                <a:solidFill>
                  <a:srgbClr val="F79646">
                    <a:lumMod val="50000"/>
                  </a:srgbClr>
                </a:solidFill>
              </a:rPr>
              <a:t>Orchestrators concern themselves dealing with disparate cloud APIs </a:t>
            </a:r>
          </a:p>
        </p:txBody>
      </p:sp>
      <p:grpSp>
        <p:nvGrpSpPr>
          <p:cNvPr id="12" name="Group 11"/>
          <p:cNvGrpSpPr/>
          <p:nvPr/>
        </p:nvGrpSpPr>
        <p:grpSpPr>
          <a:xfrm>
            <a:off x="9230476" y="4709621"/>
            <a:ext cx="1229783" cy="1386379"/>
            <a:chOff x="9526095" y="4900121"/>
            <a:chExt cx="1229783" cy="1386379"/>
          </a:xfrm>
        </p:grpSpPr>
        <p:grpSp>
          <p:nvGrpSpPr>
            <p:cNvPr id="144" name="Shape 456"/>
            <p:cNvGrpSpPr>
              <a:grpSpLocks/>
            </p:cNvGrpSpPr>
            <p:nvPr/>
          </p:nvGrpSpPr>
          <p:grpSpPr bwMode="auto">
            <a:xfrm>
              <a:off x="9526095" y="5181600"/>
              <a:ext cx="1229783" cy="1104900"/>
              <a:chOff x="5165037" y="3417248"/>
              <a:chExt cx="1023491" cy="920439"/>
            </a:xfrm>
          </p:grpSpPr>
          <p:sp>
            <p:nvSpPr>
              <p:cNvPr id="155" name="Shape 457"/>
              <p:cNvSpPr>
                <a:spLocks noChangeArrowheads="1"/>
              </p:cNvSpPr>
              <p:nvPr/>
            </p:nvSpPr>
            <p:spPr bwMode="auto">
              <a:xfrm>
                <a:off x="5165037" y="3417248"/>
                <a:ext cx="1023491" cy="920439"/>
              </a:xfrm>
              <a:prstGeom prst="roundRect">
                <a:avLst>
                  <a:gd name="adj" fmla="val 16667"/>
                </a:avLst>
              </a:prstGeom>
              <a:solidFill>
                <a:srgbClr val="FFFFFF"/>
              </a:solidFill>
              <a:ln w="9525">
                <a:solidFill>
                  <a:srgbClr val="366092">
                    <a:alpha val="49803"/>
                  </a:srgbClr>
                </a:solidFill>
                <a:round/>
                <a:headEnd/>
                <a:tailEnd/>
              </a:ln>
            </p:spPr>
            <p:txBody>
              <a:bodyPr lIns="121900" tIns="0" rIns="121900" bIns="60933"/>
              <a:lstStyle/>
              <a:p>
                <a:pPr algn="ctr">
                  <a:buClr>
                    <a:srgbClr val="444445"/>
                  </a:buClr>
                  <a:buFont typeface="Arial" charset="0"/>
                  <a:buNone/>
                </a:pPr>
                <a:endParaRPr lang="en-US" altLang="zh-CN" sz="2400" dirty="0">
                  <a:solidFill>
                    <a:srgbClr val="000000"/>
                  </a:solidFill>
                  <a:cs typeface="Calibri" charset="0"/>
                  <a:sym typeface="Calibri" charset="0"/>
                </a:endParaRPr>
              </a:p>
            </p:txBody>
          </p:sp>
          <p:grpSp>
            <p:nvGrpSpPr>
              <p:cNvPr id="156" name="Shape 458"/>
              <p:cNvGrpSpPr>
                <a:grpSpLocks/>
              </p:cNvGrpSpPr>
              <p:nvPr/>
            </p:nvGrpSpPr>
            <p:grpSpPr bwMode="auto">
              <a:xfrm>
                <a:off x="5252879" y="3520854"/>
                <a:ext cx="847548" cy="734371"/>
                <a:chOff x="5248451" y="4481685"/>
                <a:chExt cx="847548" cy="734371"/>
              </a:xfrm>
            </p:grpSpPr>
            <p:grpSp>
              <p:nvGrpSpPr>
                <p:cNvPr id="157" name="Shape 459"/>
                <p:cNvGrpSpPr>
                  <a:grpSpLocks/>
                </p:cNvGrpSpPr>
                <p:nvPr/>
              </p:nvGrpSpPr>
              <p:grpSpPr bwMode="auto">
                <a:xfrm>
                  <a:off x="5537845" y="4838848"/>
                  <a:ext cx="268760" cy="374575"/>
                  <a:chOff x="5545541" y="4838848"/>
                  <a:chExt cx="268760" cy="374575"/>
                </a:xfrm>
              </p:grpSpPr>
              <p:sp>
                <p:nvSpPr>
                  <p:cNvPr id="179" name="Shape 460"/>
                  <p:cNvSpPr>
                    <a:spLocks noChangeArrowheads="1"/>
                  </p:cNvSpPr>
                  <p:nvPr/>
                </p:nvSpPr>
                <p:spPr bwMode="auto">
                  <a:xfrm>
                    <a:off x="5545541" y="4838848"/>
                    <a:ext cx="268760" cy="54979"/>
                  </a:xfrm>
                  <a:prstGeom prst="rect">
                    <a:avLst/>
                  </a:prstGeom>
                  <a:solidFill>
                    <a:srgbClr val="80D7A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80" name="Shape 461"/>
                  <p:cNvSpPr>
                    <a:spLocks noChangeArrowheads="1"/>
                  </p:cNvSpPr>
                  <p:nvPr/>
                </p:nvSpPr>
                <p:spPr bwMode="auto">
                  <a:xfrm>
                    <a:off x="5551964" y="5013862"/>
                    <a:ext cx="255913" cy="112053"/>
                  </a:xfrm>
                  <a:prstGeom prst="can">
                    <a:avLst>
                      <a:gd name="adj" fmla="val 25000"/>
                    </a:avLst>
                  </a:prstGeom>
                  <a:solidFill>
                    <a:srgbClr val="80D7A8"/>
                  </a:solidFill>
                  <a:ln>
                    <a:noFill/>
                  </a:ln>
                  <a:extLst>
                    <a:ext uri="{91240B29-F687-4f45-9708-019B960494DF}">
                      <a14:hiddenLine xmlns:a14="http://schemas.microsoft.com/office/drawing/2010/main" xmlns="" w="9525">
                        <a:solidFill>
                          <a:srgbClr val="000000"/>
                        </a:solidFill>
                        <a:round/>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81" name="Shape 462"/>
                  <p:cNvSpPr>
                    <a:spLocks noChangeArrowheads="1"/>
                  </p:cNvSpPr>
                  <p:nvPr/>
                </p:nvSpPr>
                <p:spPr bwMode="auto">
                  <a:xfrm>
                    <a:off x="5545541" y="4926355"/>
                    <a:ext cx="268760" cy="54979"/>
                  </a:xfrm>
                  <a:prstGeom prst="rect">
                    <a:avLst/>
                  </a:prstGeom>
                  <a:solidFill>
                    <a:srgbClr val="80D7A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82" name="Shape 463"/>
                  <p:cNvSpPr>
                    <a:spLocks noChangeArrowheads="1"/>
                  </p:cNvSpPr>
                  <p:nvPr/>
                </p:nvSpPr>
                <p:spPr bwMode="auto">
                  <a:xfrm>
                    <a:off x="5545541" y="5158444"/>
                    <a:ext cx="268760" cy="54979"/>
                  </a:xfrm>
                  <a:prstGeom prst="rect">
                    <a:avLst/>
                  </a:prstGeom>
                  <a:solidFill>
                    <a:srgbClr val="80D7A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grpSp>
            <p:grpSp>
              <p:nvGrpSpPr>
                <p:cNvPr id="158" name="Shape 464"/>
                <p:cNvGrpSpPr>
                  <a:grpSpLocks/>
                </p:cNvGrpSpPr>
                <p:nvPr/>
              </p:nvGrpSpPr>
              <p:grpSpPr bwMode="auto">
                <a:xfrm>
                  <a:off x="5334000" y="4481685"/>
                  <a:ext cx="667779" cy="322795"/>
                  <a:chOff x="133050" y="2648058"/>
                  <a:chExt cx="921976" cy="574158"/>
                </a:xfrm>
              </p:grpSpPr>
              <p:sp>
                <p:nvSpPr>
                  <p:cNvPr id="169" name="Shape 465"/>
                  <p:cNvSpPr>
                    <a:spLocks noChangeArrowheads="1"/>
                  </p:cNvSpPr>
                  <p:nvPr/>
                </p:nvSpPr>
                <p:spPr bwMode="auto">
                  <a:xfrm>
                    <a:off x="133050" y="2755166"/>
                    <a:ext cx="921976" cy="391843"/>
                  </a:xfrm>
                  <a:prstGeom prst="ellipse">
                    <a:avLst/>
                  </a:prstGeom>
                  <a:noFill/>
                  <a:ln w="28575">
                    <a:solidFill>
                      <a:srgbClr val="80D7A8"/>
                    </a:solidFill>
                    <a:round/>
                    <a:headEnd/>
                    <a:tailEnd/>
                  </a:ln>
                  <a:extLst>
                    <a:ext uri="{909E8E84-426E-40dd-AFC4-6F175D3DCCD1}">
                      <a14:hiddenFill xmlns:a14="http://schemas.microsoft.com/office/drawing/2010/main" xmlns="">
                        <a:solidFill>
                          <a:srgbClr val="FFFFFF"/>
                        </a:solidFill>
                      </a14:hiddenFill>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cxnSp>
                <p:nvCxnSpPr>
                  <p:cNvPr id="170" name="Shape 466"/>
                  <p:cNvCxnSpPr>
                    <a:cxnSpLocks noChangeShapeType="1"/>
                  </p:cNvCxnSpPr>
                  <p:nvPr/>
                </p:nvCxnSpPr>
                <p:spPr bwMode="auto">
                  <a:xfrm>
                    <a:off x="268070" y="2812550"/>
                    <a:ext cx="651600" cy="277200"/>
                  </a:xfrm>
                  <a:prstGeom prst="straightConnector1">
                    <a:avLst/>
                  </a:prstGeom>
                  <a:noFill/>
                  <a:ln w="28575">
                    <a:solidFill>
                      <a:srgbClr val="80D7A8"/>
                    </a:solidFill>
                    <a:round/>
                    <a:headEnd/>
                    <a:tailEnd/>
                  </a:ln>
                  <a:extLst>
                    <a:ext uri="{909E8E84-426E-40dd-AFC4-6F175D3DCCD1}">
                      <a14:hiddenFill xmlns:a14="http://schemas.microsoft.com/office/drawing/2010/main" xmlns="">
                        <a:noFill/>
                      </a14:hiddenFill>
                    </a:ext>
                  </a:extLst>
                </p:spPr>
              </p:cxnSp>
              <p:cxnSp>
                <p:nvCxnSpPr>
                  <p:cNvPr id="171" name="Shape 467"/>
                  <p:cNvCxnSpPr>
                    <a:cxnSpLocks noChangeShapeType="1"/>
                  </p:cNvCxnSpPr>
                  <p:nvPr/>
                </p:nvCxnSpPr>
                <p:spPr bwMode="auto">
                  <a:xfrm rot="10800000" flipH="1">
                    <a:off x="268070" y="2812424"/>
                    <a:ext cx="651600" cy="277200"/>
                  </a:xfrm>
                  <a:prstGeom prst="straightConnector1">
                    <a:avLst/>
                  </a:prstGeom>
                  <a:noFill/>
                  <a:ln w="28575">
                    <a:solidFill>
                      <a:srgbClr val="80D7A8"/>
                    </a:solidFill>
                    <a:round/>
                    <a:headEnd/>
                    <a:tailEnd/>
                  </a:ln>
                  <a:extLst>
                    <a:ext uri="{909E8E84-426E-40dd-AFC4-6F175D3DCCD1}">
                      <a14:hiddenFill xmlns:a14="http://schemas.microsoft.com/office/drawing/2010/main" xmlns="">
                        <a:noFill/>
                      </a14:hiddenFill>
                    </a:ext>
                  </a:extLst>
                </p:spPr>
              </p:cxnSp>
              <p:cxnSp>
                <p:nvCxnSpPr>
                  <p:cNvPr id="172" name="Shape 468"/>
                  <p:cNvCxnSpPr>
                    <a:cxnSpLocks noChangeShapeType="1"/>
                  </p:cNvCxnSpPr>
                  <p:nvPr/>
                </p:nvCxnSpPr>
                <p:spPr bwMode="auto">
                  <a:xfrm rot="10800000">
                    <a:off x="594038" y="2755209"/>
                    <a:ext cx="0" cy="391800"/>
                  </a:xfrm>
                  <a:prstGeom prst="straightConnector1">
                    <a:avLst/>
                  </a:prstGeom>
                  <a:noFill/>
                  <a:ln w="28575">
                    <a:solidFill>
                      <a:srgbClr val="80D7A8"/>
                    </a:solidFill>
                    <a:round/>
                    <a:headEnd/>
                    <a:tailEnd/>
                  </a:ln>
                  <a:extLst>
                    <a:ext uri="{909E8E84-426E-40dd-AFC4-6F175D3DCCD1}">
                      <a14:hiddenFill xmlns:a14="http://schemas.microsoft.com/office/drawing/2010/main" xmlns="">
                        <a:noFill/>
                      </a14:hiddenFill>
                    </a:ext>
                  </a:extLst>
                </p:spPr>
              </p:cxnSp>
              <p:sp>
                <p:nvSpPr>
                  <p:cNvPr id="173" name="Shape 469"/>
                  <p:cNvSpPr>
                    <a:spLocks noChangeArrowheads="1"/>
                  </p:cNvSpPr>
                  <p:nvPr/>
                </p:nvSpPr>
                <p:spPr bwMode="auto">
                  <a:xfrm>
                    <a:off x="531685" y="3071801"/>
                    <a:ext cx="150416" cy="150416"/>
                  </a:xfrm>
                  <a:prstGeom prst="ellipse">
                    <a:avLst/>
                  </a:prstGeom>
                  <a:solidFill>
                    <a:srgbClr val="80D7A8"/>
                  </a:solidFill>
                  <a:ln>
                    <a:noFill/>
                  </a:ln>
                  <a:extLst>
                    <a:ext uri="{91240B29-F687-4f45-9708-019B960494DF}">
                      <a14:hiddenLine xmlns:a14="http://schemas.microsoft.com/office/drawing/2010/main" xmlns=""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174" name="Shape 470"/>
                  <p:cNvSpPr>
                    <a:spLocks noChangeArrowheads="1"/>
                  </p:cNvSpPr>
                  <p:nvPr/>
                </p:nvSpPr>
                <p:spPr bwMode="auto">
                  <a:xfrm>
                    <a:off x="193046" y="3009728"/>
                    <a:ext cx="150416" cy="150416"/>
                  </a:xfrm>
                  <a:prstGeom prst="ellipse">
                    <a:avLst/>
                  </a:prstGeom>
                  <a:solidFill>
                    <a:srgbClr val="80D7A8"/>
                  </a:solidFill>
                  <a:ln>
                    <a:noFill/>
                  </a:ln>
                  <a:extLst>
                    <a:ext uri="{91240B29-F687-4f45-9708-019B960494DF}">
                      <a14:hiddenLine xmlns:a14="http://schemas.microsoft.com/office/drawing/2010/main" xmlns=""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175" name="Shape 471"/>
                  <p:cNvSpPr>
                    <a:spLocks noChangeArrowheads="1"/>
                  </p:cNvSpPr>
                  <p:nvPr/>
                </p:nvSpPr>
                <p:spPr bwMode="auto">
                  <a:xfrm>
                    <a:off x="869494" y="3010380"/>
                    <a:ext cx="150416" cy="150416"/>
                  </a:xfrm>
                  <a:prstGeom prst="ellipse">
                    <a:avLst/>
                  </a:prstGeom>
                  <a:solidFill>
                    <a:srgbClr val="80D7A8"/>
                  </a:solidFill>
                  <a:ln>
                    <a:noFill/>
                  </a:ln>
                  <a:extLst>
                    <a:ext uri="{91240B29-F687-4f45-9708-019B960494DF}">
                      <a14:hiddenLine xmlns:a14="http://schemas.microsoft.com/office/drawing/2010/main" xmlns=""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176" name="Shape 472"/>
                  <p:cNvSpPr>
                    <a:spLocks noChangeArrowheads="1"/>
                  </p:cNvSpPr>
                  <p:nvPr/>
                </p:nvSpPr>
                <p:spPr bwMode="auto">
                  <a:xfrm>
                    <a:off x="869494" y="2734343"/>
                    <a:ext cx="150416" cy="150416"/>
                  </a:xfrm>
                  <a:prstGeom prst="ellipse">
                    <a:avLst/>
                  </a:prstGeom>
                  <a:solidFill>
                    <a:srgbClr val="80D7A8"/>
                  </a:solidFill>
                  <a:ln>
                    <a:noFill/>
                  </a:ln>
                  <a:extLst>
                    <a:ext uri="{91240B29-F687-4f45-9708-019B960494DF}">
                      <a14:hiddenLine xmlns:a14="http://schemas.microsoft.com/office/drawing/2010/main" xmlns=""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177" name="Shape 473"/>
                  <p:cNvSpPr>
                    <a:spLocks noChangeArrowheads="1"/>
                  </p:cNvSpPr>
                  <p:nvPr/>
                </p:nvSpPr>
                <p:spPr bwMode="auto">
                  <a:xfrm>
                    <a:off x="531685" y="2648058"/>
                    <a:ext cx="150416" cy="150416"/>
                  </a:xfrm>
                  <a:prstGeom prst="ellipse">
                    <a:avLst/>
                  </a:prstGeom>
                  <a:solidFill>
                    <a:srgbClr val="80D7A8"/>
                  </a:solidFill>
                  <a:ln>
                    <a:noFill/>
                  </a:ln>
                  <a:extLst>
                    <a:ext uri="{91240B29-F687-4f45-9708-019B960494DF}">
                      <a14:hiddenLine xmlns:a14="http://schemas.microsoft.com/office/drawing/2010/main" xmlns=""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178" name="Shape 474"/>
                  <p:cNvSpPr>
                    <a:spLocks noChangeArrowheads="1"/>
                  </p:cNvSpPr>
                  <p:nvPr/>
                </p:nvSpPr>
                <p:spPr bwMode="auto">
                  <a:xfrm>
                    <a:off x="193046" y="2720811"/>
                    <a:ext cx="150416" cy="150416"/>
                  </a:xfrm>
                  <a:prstGeom prst="ellipse">
                    <a:avLst/>
                  </a:prstGeom>
                  <a:solidFill>
                    <a:srgbClr val="80D7A8"/>
                  </a:solidFill>
                  <a:ln>
                    <a:noFill/>
                  </a:ln>
                  <a:extLst>
                    <a:ext uri="{91240B29-F687-4f45-9708-019B960494DF}">
                      <a14:hiddenLine xmlns:a14="http://schemas.microsoft.com/office/drawing/2010/main" xmlns=""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grpSp>
            <p:grpSp>
              <p:nvGrpSpPr>
                <p:cNvPr id="159" name="Shape 475"/>
                <p:cNvGrpSpPr>
                  <a:grpSpLocks/>
                </p:cNvGrpSpPr>
                <p:nvPr/>
              </p:nvGrpSpPr>
              <p:grpSpPr bwMode="auto">
                <a:xfrm>
                  <a:off x="5248451" y="4838848"/>
                  <a:ext cx="268760" cy="377208"/>
                  <a:chOff x="5248451" y="4838848"/>
                  <a:chExt cx="268760" cy="377208"/>
                </a:xfrm>
              </p:grpSpPr>
              <p:sp>
                <p:nvSpPr>
                  <p:cNvPr id="165" name="Shape 476"/>
                  <p:cNvSpPr>
                    <a:spLocks noChangeArrowheads="1"/>
                  </p:cNvSpPr>
                  <p:nvPr/>
                </p:nvSpPr>
                <p:spPr bwMode="auto">
                  <a:xfrm>
                    <a:off x="5248451" y="4838848"/>
                    <a:ext cx="268760" cy="54979"/>
                  </a:xfrm>
                  <a:prstGeom prst="rect">
                    <a:avLst/>
                  </a:prstGeom>
                  <a:solidFill>
                    <a:srgbClr val="80D7A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66" name="Shape 477"/>
                  <p:cNvSpPr>
                    <a:spLocks noChangeArrowheads="1"/>
                  </p:cNvSpPr>
                  <p:nvPr/>
                </p:nvSpPr>
                <p:spPr bwMode="auto">
                  <a:xfrm>
                    <a:off x="5248451" y="5072692"/>
                    <a:ext cx="268760" cy="54979"/>
                  </a:xfrm>
                  <a:prstGeom prst="rect">
                    <a:avLst/>
                  </a:prstGeom>
                  <a:solidFill>
                    <a:srgbClr val="80D7A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67" name="Shape 478"/>
                  <p:cNvSpPr>
                    <a:spLocks noChangeArrowheads="1"/>
                  </p:cNvSpPr>
                  <p:nvPr/>
                </p:nvSpPr>
                <p:spPr bwMode="auto">
                  <a:xfrm>
                    <a:off x="5254875" y="4927233"/>
                    <a:ext cx="255913" cy="112053"/>
                  </a:xfrm>
                  <a:prstGeom prst="can">
                    <a:avLst>
                      <a:gd name="adj" fmla="val 25000"/>
                    </a:avLst>
                  </a:prstGeom>
                  <a:solidFill>
                    <a:srgbClr val="80D7A8"/>
                  </a:solidFill>
                  <a:ln>
                    <a:noFill/>
                  </a:ln>
                  <a:extLst>
                    <a:ext uri="{91240B29-F687-4f45-9708-019B960494DF}">
                      <a14:hiddenLine xmlns:a14="http://schemas.microsoft.com/office/drawing/2010/main" xmlns="" w="9525">
                        <a:solidFill>
                          <a:srgbClr val="000000"/>
                        </a:solidFill>
                        <a:round/>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68" name="Shape 479"/>
                  <p:cNvSpPr>
                    <a:spLocks noChangeArrowheads="1"/>
                  </p:cNvSpPr>
                  <p:nvPr/>
                </p:nvSpPr>
                <p:spPr bwMode="auto">
                  <a:xfrm>
                    <a:off x="5248451" y="5161076"/>
                    <a:ext cx="268760" cy="54979"/>
                  </a:xfrm>
                  <a:prstGeom prst="rect">
                    <a:avLst/>
                  </a:prstGeom>
                  <a:solidFill>
                    <a:srgbClr val="80D7A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grpSp>
            <p:grpSp>
              <p:nvGrpSpPr>
                <p:cNvPr id="160" name="Shape 480"/>
                <p:cNvGrpSpPr>
                  <a:grpSpLocks/>
                </p:cNvGrpSpPr>
                <p:nvPr/>
              </p:nvGrpSpPr>
              <p:grpSpPr bwMode="auto">
                <a:xfrm>
                  <a:off x="5827239" y="4837801"/>
                  <a:ext cx="268760" cy="373324"/>
                  <a:chOff x="5867400" y="4837801"/>
                  <a:chExt cx="268760" cy="373324"/>
                </a:xfrm>
              </p:grpSpPr>
              <p:sp>
                <p:nvSpPr>
                  <p:cNvPr id="161" name="Shape 481"/>
                  <p:cNvSpPr>
                    <a:spLocks noChangeArrowheads="1"/>
                  </p:cNvSpPr>
                  <p:nvPr/>
                </p:nvSpPr>
                <p:spPr bwMode="auto">
                  <a:xfrm>
                    <a:off x="5873823" y="4837801"/>
                    <a:ext cx="255913" cy="112053"/>
                  </a:xfrm>
                  <a:prstGeom prst="can">
                    <a:avLst>
                      <a:gd name="adj" fmla="val 25000"/>
                    </a:avLst>
                  </a:prstGeom>
                  <a:solidFill>
                    <a:srgbClr val="80D7A8"/>
                  </a:solidFill>
                  <a:ln>
                    <a:noFill/>
                  </a:ln>
                  <a:extLst>
                    <a:ext uri="{91240B29-F687-4f45-9708-019B960494DF}">
                      <a14:hiddenLine xmlns:a14="http://schemas.microsoft.com/office/drawing/2010/main" xmlns="" w="9525">
                        <a:solidFill>
                          <a:srgbClr val="000000"/>
                        </a:solidFill>
                        <a:round/>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62" name="Shape 482"/>
                  <p:cNvSpPr>
                    <a:spLocks noChangeArrowheads="1"/>
                  </p:cNvSpPr>
                  <p:nvPr/>
                </p:nvSpPr>
                <p:spPr bwMode="auto">
                  <a:xfrm>
                    <a:off x="5867400" y="4981964"/>
                    <a:ext cx="268760" cy="54979"/>
                  </a:xfrm>
                  <a:prstGeom prst="rect">
                    <a:avLst/>
                  </a:prstGeom>
                  <a:solidFill>
                    <a:srgbClr val="80D7A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63" name="Shape 483"/>
                  <p:cNvSpPr>
                    <a:spLocks noChangeArrowheads="1"/>
                  </p:cNvSpPr>
                  <p:nvPr/>
                </p:nvSpPr>
                <p:spPr bwMode="auto">
                  <a:xfrm>
                    <a:off x="5867400" y="5069055"/>
                    <a:ext cx="268760" cy="54979"/>
                  </a:xfrm>
                  <a:prstGeom prst="rect">
                    <a:avLst/>
                  </a:prstGeom>
                  <a:solidFill>
                    <a:srgbClr val="80D7A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64" name="Shape 484"/>
                  <p:cNvSpPr>
                    <a:spLocks noChangeArrowheads="1"/>
                  </p:cNvSpPr>
                  <p:nvPr/>
                </p:nvSpPr>
                <p:spPr bwMode="auto">
                  <a:xfrm>
                    <a:off x="5867400" y="5156146"/>
                    <a:ext cx="268760" cy="54979"/>
                  </a:xfrm>
                  <a:prstGeom prst="rect">
                    <a:avLst/>
                  </a:prstGeom>
                  <a:solidFill>
                    <a:srgbClr val="80D7A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grpSp>
          </p:grpSp>
        </p:grpSp>
        <p:sp>
          <p:nvSpPr>
            <p:cNvPr id="208" name="Shape 776"/>
            <p:cNvSpPr/>
            <p:nvPr/>
          </p:nvSpPr>
          <p:spPr>
            <a:xfrm rot="5400000">
              <a:off x="9935964" y="4904775"/>
              <a:ext cx="395779" cy="386471"/>
            </a:xfrm>
            <a:prstGeom prst="chevron">
              <a:avLst>
                <a:gd name="adj" fmla="val 50000"/>
              </a:avLst>
            </a:prstGeom>
            <a:gradFill>
              <a:gsLst>
                <a:gs pos="0">
                  <a:srgbClr val="538CD5"/>
                </a:gs>
                <a:gs pos="34000">
                  <a:srgbClr val="8CB3E3"/>
                </a:gs>
                <a:gs pos="100000">
                  <a:srgbClr val="C5D8F1"/>
                </a:gs>
              </a:gsLst>
              <a:lin ang="5400000" scaled="0"/>
            </a:gradFill>
            <a:ln w="9525" cap="flat" cmpd="sng">
              <a:solidFill>
                <a:srgbClr val="0F243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endParaRPr>
            </a:p>
          </p:txBody>
        </p:sp>
      </p:grpSp>
      <p:grpSp>
        <p:nvGrpSpPr>
          <p:cNvPr id="11" name="Group 10"/>
          <p:cNvGrpSpPr/>
          <p:nvPr/>
        </p:nvGrpSpPr>
        <p:grpSpPr>
          <a:xfrm>
            <a:off x="6487789" y="4709621"/>
            <a:ext cx="1320800" cy="1386379"/>
            <a:chOff x="6434625" y="4900121"/>
            <a:chExt cx="1320800" cy="1386379"/>
          </a:xfrm>
        </p:grpSpPr>
        <p:grpSp>
          <p:nvGrpSpPr>
            <p:cNvPr id="145" name="Shape 527"/>
            <p:cNvGrpSpPr>
              <a:grpSpLocks/>
            </p:cNvGrpSpPr>
            <p:nvPr/>
          </p:nvGrpSpPr>
          <p:grpSpPr bwMode="auto">
            <a:xfrm>
              <a:off x="6434625" y="5181600"/>
              <a:ext cx="1320800" cy="1104900"/>
              <a:chOff x="926921" y="3110848"/>
              <a:chExt cx="1100576" cy="921520"/>
            </a:xfrm>
          </p:grpSpPr>
          <p:sp>
            <p:nvSpPr>
              <p:cNvPr id="146" name="Shape 528"/>
              <p:cNvSpPr>
                <a:spLocks noChangeArrowheads="1"/>
              </p:cNvSpPr>
              <p:nvPr/>
            </p:nvSpPr>
            <p:spPr bwMode="auto">
              <a:xfrm>
                <a:off x="926921" y="3110848"/>
                <a:ext cx="1100576" cy="921520"/>
              </a:xfrm>
              <a:prstGeom prst="roundRect">
                <a:avLst>
                  <a:gd name="adj" fmla="val 16667"/>
                </a:avLst>
              </a:prstGeom>
              <a:solidFill>
                <a:srgbClr val="FFFFFF"/>
              </a:solidFill>
              <a:ln w="9525">
                <a:solidFill>
                  <a:srgbClr val="366092">
                    <a:alpha val="49803"/>
                  </a:srgbClr>
                </a:solidFill>
                <a:round/>
                <a:headEnd/>
                <a:tailEnd/>
              </a:ln>
            </p:spPr>
            <p:txBody>
              <a:bodyPr lIns="121900" tIns="0" rIns="121900" bIns="60933"/>
              <a:lstStyle/>
              <a:p>
                <a:pPr algn="ctr">
                  <a:buClr>
                    <a:srgbClr val="444445"/>
                  </a:buClr>
                  <a:buFont typeface="Arial" charset="0"/>
                  <a:buNone/>
                </a:pPr>
                <a:endParaRPr lang="en-US" altLang="zh-CN" sz="2400" dirty="0">
                  <a:solidFill>
                    <a:srgbClr val="000000"/>
                  </a:solidFill>
                  <a:cs typeface="Calibri" charset="0"/>
                  <a:sym typeface="Calibri" charset="0"/>
                </a:endParaRPr>
              </a:p>
            </p:txBody>
          </p:sp>
          <p:grpSp>
            <p:nvGrpSpPr>
              <p:cNvPr id="147" name="Shape 529"/>
              <p:cNvGrpSpPr>
                <a:grpSpLocks/>
              </p:cNvGrpSpPr>
              <p:nvPr/>
            </p:nvGrpSpPr>
            <p:grpSpPr bwMode="auto">
              <a:xfrm>
                <a:off x="1003982" y="3174401"/>
                <a:ext cx="952330" cy="726496"/>
                <a:chOff x="960878" y="4323689"/>
                <a:chExt cx="993129" cy="757621"/>
              </a:xfrm>
            </p:grpSpPr>
            <p:sp>
              <p:nvSpPr>
                <p:cNvPr id="148" name="Shape 530"/>
                <p:cNvSpPr>
                  <a:spLocks noChangeArrowheads="1"/>
                </p:cNvSpPr>
                <p:nvPr/>
              </p:nvSpPr>
              <p:spPr bwMode="auto">
                <a:xfrm>
                  <a:off x="960878" y="4703176"/>
                  <a:ext cx="309263" cy="378132"/>
                </a:xfrm>
                <a:prstGeom prst="rect">
                  <a:avLst/>
                </a:prstGeom>
                <a:solidFill>
                  <a:srgbClr val="D995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49" name="Shape 531"/>
                <p:cNvSpPr>
                  <a:spLocks noChangeArrowheads="1"/>
                </p:cNvSpPr>
                <p:nvPr/>
              </p:nvSpPr>
              <p:spPr bwMode="auto">
                <a:xfrm>
                  <a:off x="1334875" y="4749750"/>
                  <a:ext cx="265389" cy="331560"/>
                </a:xfrm>
                <a:prstGeom prst="rect">
                  <a:avLst/>
                </a:prstGeom>
                <a:solidFill>
                  <a:srgbClr val="D9959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50" name="Shape 532"/>
                <p:cNvSpPr>
                  <a:spLocks noChangeArrowheads="1"/>
                </p:cNvSpPr>
                <p:nvPr/>
              </p:nvSpPr>
              <p:spPr bwMode="auto">
                <a:xfrm>
                  <a:off x="1648986" y="4701930"/>
                  <a:ext cx="305021" cy="379380"/>
                </a:xfrm>
                <a:prstGeom prst="can">
                  <a:avLst>
                    <a:gd name="adj" fmla="val 25002"/>
                  </a:avLst>
                </a:prstGeom>
                <a:solidFill>
                  <a:srgbClr val="D99593"/>
                </a:solidFill>
                <a:ln>
                  <a:noFill/>
                </a:ln>
                <a:extLst>
                  <a:ext uri="{91240B29-F687-4f45-9708-019B960494DF}">
                    <a14:hiddenLine xmlns:a14="http://schemas.microsoft.com/office/drawing/2010/main" xmlns="" w="9525">
                      <a:solidFill>
                        <a:srgbClr val="000000"/>
                      </a:solidFill>
                      <a:round/>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51" name="Shape 533"/>
                <p:cNvSpPr>
                  <a:spLocks noChangeArrowheads="1"/>
                </p:cNvSpPr>
                <p:nvPr/>
              </p:nvSpPr>
              <p:spPr bwMode="auto">
                <a:xfrm>
                  <a:off x="1221125" y="4390242"/>
                  <a:ext cx="423906" cy="243083"/>
                </a:xfrm>
                <a:prstGeom prst="ellipse">
                  <a:avLst/>
                </a:prstGeom>
                <a:noFill/>
                <a:ln w="25400">
                  <a:solidFill>
                    <a:srgbClr val="D99593"/>
                  </a:solidFill>
                  <a:round/>
                  <a:headEnd/>
                  <a:tailEnd/>
                </a:ln>
                <a:extLst>
                  <a:ext uri="{909E8E84-426E-40dd-AFC4-6F175D3DCCD1}">
                    <a14:hiddenFill xmlns:a14="http://schemas.microsoft.com/office/drawing/2010/main" xmlns="">
                      <a:solidFill>
                        <a:srgbClr val="FFFFFF"/>
                      </a:solidFill>
                    </a14:hiddenFill>
                  </a:ext>
                </a:extLst>
              </p:spPr>
              <p:txBody>
                <a:bodyPr lIns="121900" tIns="60933" rIns="121900" bIns="60933" anchor="ctr"/>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152" name="Shape 534"/>
                <p:cNvSpPr>
                  <a:spLocks noChangeArrowheads="1"/>
                </p:cNvSpPr>
                <p:nvPr/>
              </p:nvSpPr>
              <p:spPr bwMode="auto">
                <a:xfrm>
                  <a:off x="1239580" y="4323689"/>
                  <a:ext cx="141262" cy="141262"/>
                </a:xfrm>
                <a:prstGeom prst="ellipse">
                  <a:avLst/>
                </a:prstGeom>
                <a:solidFill>
                  <a:srgbClr val="D99593"/>
                </a:solidFill>
                <a:ln>
                  <a:noFill/>
                </a:ln>
                <a:extLst>
                  <a:ext uri="{91240B29-F687-4f45-9708-019B960494DF}">
                    <a14:hiddenLine xmlns:a14="http://schemas.microsoft.com/office/drawing/2010/main" xmlns="" w="9525">
                      <a:solidFill>
                        <a:srgbClr val="000000"/>
                      </a:solidFill>
                      <a:round/>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53" name="Shape 535"/>
                <p:cNvSpPr>
                  <a:spLocks noChangeArrowheads="1"/>
                </p:cNvSpPr>
                <p:nvPr/>
              </p:nvSpPr>
              <p:spPr bwMode="auto">
                <a:xfrm>
                  <a:off x="1314628" y="4522517"/>
                  <a:ext cx="141262" cy="141262"/>
                </a:xfrm>
                <a:prstGeom prst="ellipse">
                  <a:avLst/>
                </a:prstGeom>
                <a:solidFill>
                  <a:srgbClr val="D99593"/>
                </a:solidFill>
                <a:ln>
                  <a:noFill/>
                </a:ln>
                <a:extLst>
                  <a:ext uri="{91240B29-F687-4f45-9708-019B960494DF}">
                    <a14:hiddenLine xmlns:a14="http://schemas.microsoft.com/office/drawing/2010/main" xmlns="" w="9525">
                      <a:solidFill>
                        <a:srgbClr val="000000"/>
                      </a:solidFill>
                      <a:round/>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54" name="Shape 536"/>
                <p:cNvSpPr>
                  <a:spLocks noChangeArrowheads="1"/>
                </p:cNvSpPr>
                <p:nvPr/>
              </p:nvSpPr>
              <p:spPr bwMode="auto">
                <a:xfrm>
                  <a:off x="1600265" y="4452241"/>
                  <a:ext cx="141262" cy="141262"/>
                </a:xfrm>
                <a:prstGeom prst="ellipse">
                  <a:avLst/>
                </a:prstGeom>
                <a:solidFill>
                  <a:srgbClr val="D99593"/>
                </a:solidFill>
                <a:ln>
                  <a:noFill/>
                </a:ln>
                <a:extLst>
                  <a:ext uri="{91240B29-F687-4f45-9708-019B960494DF}">
                    <a14:hiddenLine xmlns:a14="http://schemas.microsoft.com/office/drawing/2010/main" xmlns="" w="9525">
                      <a:solidFill>
                        <a:srgbClr val="000000"/>
                      </a:solidFill>
                      <a:round/>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grpSp>
        </p:grpSp>
        <p:sp>
          <p:nvSpPr>
            <p:cNvPr id="209" name="Shape 776"/>
            <p:cNvSpPr/>
            <p:nvPr/>
          </p:nvSpPr>
          <p:spPr>
            <a:xfrm rot="5400000">
              <a:off x="6895442" y="4904775"/>
              <a:ext cx="395779" cy="386471"/>
            </a:xfrm>
            <a:prstGeom prst="chevron">
              <a:avLst>
                <a:gd name="adj" fmla="val 50000"/>
              </a:avLst>
            </a:prstGeom>
            <a:gradFill>
              <a:gsLst>
                <a:gs pos="0">
                  <a:srgbClr val="538CD5"/>
                </a:gs>
                <a:gs pos="34000">
                  <a:srgbClr val="8CB3E3"/>
                </a:gs>
                <a:gs pos="100000">
                  <a:srgbClr val="C5D8F1"/>
                </a:gs>
              </a:gsLst>
              <a:lin ang="5400000" scaled="0"/>
            </a:gradFill>
            <a:ln w="9525" cap="flat" cmpd="sng">
              <a:solidFill>
                <a:srgbClr val="0F243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endParaRPr>
            </a:p>
          </p:txBody>
        </p:sp>
      </p:grpSp>
      <p:grpSp>
        <p:nvGrpSpPr>
          <p:cNvPr id="10" name="Group 9"/>
          <p:cNvGrpSpPr/>
          <p:nvPr/>
        </p:nvGrpSpPr>
        <p:grpSpPr>
          <a:xfrm>
            <a:off x="3886200" y="4709621"/>
            <a:ext cx="1297517" cy="1386379"/>
            <a:chOff x="4386667" y="4900121"/>
            <a:chExt cx="1297517" cy="1386379"/>
          </a:xfrm>
        </p:grpSpPr>
        <p:grpSp>
          <p:nvGrpSpPr>
            <p:cNvPr id="143" name="Shape 488"/>
            <p:cNvGrpSpPr>
              <a:grpSpLocks/>
            </p:cNvGrpSpPr>
            <p:nvPr/>
          </p:nvGrpSpPr>
          <p:grpSpPr bwMode="auto">
            <a:xfrm>
              <a:off x="4386667" y="5181600"/>
              <a:ext cx="1297517" cy="1104900"/>
              <a:chOff x="2234951" y="1880718"/>
              <a:chExt cx="1082187" cy="920439"/>
            </a:xfrm>
          </p:grpSpPr>
          <p:sp>
            <p:nvSpPr>
              <p:cNvPr id="183" name="Shape 489"/>
              <p:cNvSpPr>
                <a:spLocks noChangeArrowheads="1"/>
              </p:cNvSpPr>
              <p:nvPr/>
            </p:nvSpPr>
            <p:spPr bwMode="auto">
              <a:xfrm>
                <a:off x="2234951" y="1880718"/>
                <a:ext cx="1082187" cy="920439"/>
              </a:xfrm>
              <a:prstGeom prst="roundRect">
                <a:avLst>
                  <a:gd name="adj" fmla="val 16667"/>
                </a:avLst>
              </a:prstGeom>
              <a:solidFill>
                <a:srgbClr val="FFFFFF"/>
              </a:solidFill>
              <a:ln w="9525">
                <a:solidFill>
                  <a:srgbClr val="366092">
                    <a:alpha val="49803"/>
                  </a:srgbClr>
                </a:solidFill>
                <a:round/>
                <a:headEnd/>
                <a:tailEnd/>
              </a:ln>
            </p:spPr>
            <p:txBody>
              <a:bodyPr lIns="121900" tIns="0" rIns="121900" bIns="60933"/>
              <a:lstStyle/>
              <a:p>
                <a:pPr algn="ctr">
                  <a:buClr>
                    <a:srgbClr val="444445"/>
                  </a:buClr>
                  <a:buFont typeface="Arial" charset="0"/>
                  <a:buNone/>
                </a:pPr>
                <a:endParaRPr lang="en-US" altLang="zh-CN" sz="2400" dirty="0">
                  <a:solidFill>
                    <a:srgbClr val="000000"/>
                  </a:solidFill>
                  <a:cs typeface="Calibri" charset="0"/>
                  <a:sym typeface="Calibri" charset="0"/>
                </a:endParaRPr>
              </a:p>
            </p:txBody>
          </p:sp>
          <p:grpSp>
            <p:nvGrpSpPr>
              <p:cNvPr id="184" name="Shape 490"/>
              <p:cNvGrpSpPr>
                <a:grpSpLocks/>
              </p:cNvGrpSpPr>
              <p:nvPr/>
            </p:nvGrpSpPr>
            <p:grpSpPr bwMode="auto">
              <a:xfrm>
                <a:off x="2329033" y="1981200"/>
                <a:ext cx="914398" cy="745956"/>
                <a:chOff x="3276600" y="4411235"/>
                <a:chExt cx="914398" cy="745956"/>
              </a:xfrm>
            </p:grpSpPr>
            <p:cxnSp>
              <p:nvCxnSpPr>
                <p:cNvPr id="185" name="Shape 491"/>
                <p:cNvCxnSpPr>
                  <a:cxnSpLocks noChangeShapeType="1"/>
                </p:cNvCxnSpPr>
                <p:nvPr/>
              </p:nvCxnSpPr>
              <p:spPr bwMode="auto">
                <a:xfrm rot="10800000">
                  <a:off x="3800223" y="4560968"/>
                  <a:ext cx="99600" cy="3900"/>
                </a:xfrm>
                <a:prstGeom prst="straightConnector1">
                  <a:avLst/>
                </a:prstGeom>
                <a:noFill/>
                <a:ln w="28575">
                  <a:solidFill>
                    <a:srgbClr val="4F81BD"/>
                  </a:solidFill>
                  <a:round/>
                  <a:headEnd/>
                  <a:tailEnd/>
                </a:ln>
                <a:extLst>
                  <a:ext uri="{909E8E84-426E-40dd-AFC4-6F175D3DCCD1}">
                    <a14:hiddenFill xmlns:a14="http://schemas.microsoft.com/office/drawing/2010/main" xmlns="">
                      <a:noFill/>
                    </a14:hiddenFill>
                  </a:ext>
                </a:extLst>
              </p:spPr>
            </p:cxnSp>
            <p:sp>
              <p:nvSpPr>
                <p:cNvPr id="186" name="Shape 492"/>
                <p:cNvSpPr>
                  <a:spLocks noChangeArrowheads="1"/>
                </p:cNvSpPr>
                <p:nvPr/>
              </p:nvSpPr>
              <p:spPr bwMode="auto">
                <a:xfrm>
                  <a:off x="3899823" y="4454719"/>
                  <a:ext cx="291175" cy="220297"/>
                </a:xfrm>
                <a:prstGeom prst="ellipse">
                  <a:avLst/>
                </a:prstGeom>
                <a:noFill/>
                <a:ln w="28575">
                  <a:solidFill>
                    <a:srgbClr val="4F81BD"/>
                  </a:solidFill>
                  <a:round/>
                  <a:headEnd/>
                  <a:tailEnd/>
                </a:ln>
                <a:extLst>
                  <a:ext uri="{909E8E84-426E-40dd-AFC4-6F175D3DCCD1}">
                    <a14:hiddenFill xmlns:a14="http://schemas.microsoft.com/office/drawing/2010/main" xmlns="">
                      <a:solidFill>
                        <a:srgbClr val="FFFFFF"/>
                      </a:solidFill>
                    </a14:hiddenFill>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187" name="Shape 494"/>
                <p:cNvSpPr>
                  <a:spLocks noChangeArrowheads="1"/>
                </p:cNvSpPr>
                <p:nvPr/>
              </p:nvSpPr>
              <p:spPr bwMode="auto">
                <a:xfrm>
                  <a:off x="3279123" y="4751607"/>
                  <a:ext cx="268760" cy="54979"/>
                </a:xfrm>
                <a:prstGeom prst="rect">
                  <a:avLst/>
                </a:prstGeom>
                <a:solidFill>
                  <a:srgbClr val="538CD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88" name="Shape 495"/>
                <p:cNvSpPr>
                  <a:spLocks noChangeArrowheads="1"/>
                </p:cNvSpPr>
                <p:nvPr/>
              </p:nvSpPr>
              <p:spPr bwMode="auto">
                <a:xfrm>
                  <a:off x="3569080" y="4750560"/>
                  <a:ext cx="268760" cy="54979"/>
                </a:xfrm>
                <a:prstGeom prst="rect">
                  <a:avLst/>
                </a:prstGeom>
                <a:solidFill>
                  <a:srgbClr val="538CD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89" name="Shape 496"/>
                <p:cNvSpPr>
                  <a:spLocks noChangeArrowheads="1"/>
                </p:cNvSpPr>
                <p:nvPr/>
              </p:nvSpPr>
              <p:spPr bwMode="auto">
                <a:xfrm>
                  <a:off x="3919169" y="4909605"/>
                  <a:ext cx="255913" cy="246540"/>
                </a:xfrm>
                <a:prstGeom prst="can">
                  <a:avLst>
                    <a:gd name="adj" fmla="val 18819"/>
                  </a:avLst>
                </a:prstGeom>
                <a:solidFill>
                  <a:srgbClr val="538CD5"/>
                </a:solidFill>
                <a:ln>
                  <a:noFill/>
                </a:ln>
                <a:extLst>
                  <a:ext uri="{91240B29-F687-4f45-9708-019B960494DF}">
                    <a14:hiddenLine xmlns:a14="http://schemas.microsoft.com/office/drawing/2010/main" xmlns="" w="9525">
                      <a:solidFill>
                        <a:srgbClr val="000000"/>
                      </a:solidFill>
                      <a:round/>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90" name="Shape 497"/>
                <p:cNvSpPr>
                  <a:spLocks noChangeArrowheads="1"/>
                </p:cNvSpPr>
                <p:nvPr/>
              </p:nvSpPr>
              <p:spPr bwMode="auto">
                <a:xfrm>
                  <a:off x="3276996" y="4929067"/>
                  <a:ext cx="268760" cy="54979"/>
                </a:xfrm>
                <a:prstGeom prst="rect">
                  <a:avLst/>
                </a:prstGeom>
                <a:solidFill>
                  <a:srgbClr val="538CD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91" name="Shape 498"/>
                <p:cNvSpPr>
                  <a:spLocks noChangeArrowheads="1"/>
                </p:cNvSpPr>
                <p:nvPr/>
              </p:nvSpPr>
              <p:spPr bwMode="auto">
                <a:xfrm>
                  <a:off x="3566953" y="4928021"/>
                  <a:ext cx="268760" cy="54979"/>
                </a:xfrm>
                <a:prstGeom prst="rect">
                  <a:avLst/>
                </a:prstGeom>
                <a:solidFill>
                  <a:srgbClr val="538CD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92" name="Shape 499"/>
                <p:cNvSpPr>
                  <a:spLocks noChangeArrowheads="1"/>
                </p:cNvSpPr>
                <p:nvPr/>
              </p:nvSpPr>
              <p:spPr bwMode="auto">
                <a:xfrm>
                  <a:off x="3276600" y="5014530"/>
                  <a:ext cx="268760" cy="54979"/>
                </a:xfrm>
                <a:prstGeom prst="rect">
                  <a:avLst/>
                </a:prstGeom>
                <a:solidFill>
                  <a:srgbClr val="538CD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93" name="Shape 500"/>
                <p:cNvSpPr>
                  <a:spLocks noChangeArrowheads="1"/>
                </p:cNvSpPr>
                <p:nvPr/>
              </p:nvSpPr>
              <p:spPr bwMode="auto">
                <a:xfrm>
                  <a:off x="3571560" y="5013485"/>
                  <a:ext cx="268760" cy="54979"/>
                </a:xfrm>
                <a:prstGeom prst="rect">
                  <a:avLst/>
                </a:prstGeom>
                <a:solidFill>
                  <a:srgbClr val="538CD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94" name="Shape 501"/>
                <p:cNvSpPr>
                  <a:spLocks noChangeArrowheads="1"/>
                </p:cNvSpPr>
                <p:nvPr/>
              </p:nvSpPr>
              <p:spPr bwMode="auto">
                <a:xfrm>
                  <a:off x="3280262" y="4839896"/>
                  <a:ext cx="268760" cy="54979"/>
                </a:xfrm>
                <a:prstGeom prst="rect">
                  <a:avLst/>
                </a:prstGeom>
                <a:solidFill>
                  <a:srgbClr val="538CD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95" name="Shape 502"/>
                <p:cNvSpPr>
                  <a:spLocks noChangeArrowheads="1"/>
                </p:cNvSpPr>
                <p:nvPr/>
              </p:nvSpPr>
              <p:spPr bwMode="auto">
                <a:xfrm>
                  <a:off x="3570219" y="4838848"/>
                  <a:ext cx="268760" cy="54979"/>
                </a:xfrm>
                <a:prstGeom prst="rect">
                  <a:avLst/>
                </a:prstGeom>
                <a:solidFill>
                  <a:srgbClr val="538CD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96" name="Shape 503"/>
                <p:cNvSpPr>
                  <a:spLocks noChangeArrowheads="1"/>
                </p:cNvSpPr>
                <p:nvPr/>
              </p:nvSpPr>
              <p:spPr bwMode="auto">
                <a:xfrm>
                  <a:off x="3276600" y="5102212"/>
                  <a:ext cx="268760" cy="54979"/>
                </a:xfrm>
                <a:prstGeom prst="rect">
                  <a:avLst/>
                </a:prstGeom>
                <a:solidFill>
                  <a:srgbClr val="538CD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97" name="Shape 504"/>
                <p:cNvSpPr>
                  <a:spLocks noChangeArrowheads="1"/>
                </p:cNvSpPr>
                <p:nvPr/>
              </p:nvSpPr>
              <p:spPr bwMode="auto">
                <a:xfrm>
                  <a:off x="3571560" y="5101166"/>
                  <a:ext cx="268760" cy="54979"/>
                </a:xfrm>
                <a:prstGeom prst="rect">
                  <a:avLst/>
                </a:prstGeom>
                <a:solidFill>
                  <a:srgbClr val="538CD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sp>
              <p:nvSpPr>
                <p:cNvPr id="198" name="Shape 493"/>
                <p:cNvSpPr>
                  <a:spLocks noChangeArrowheads="1"/>
                </p:cNvSpPr>
                <p:nvPr/>
              </p:nvSpPr>
              <p:spPr bwMode="auto">
                <a:xfrm>
                  <a:off x="3276600" y="4450742"/>
                  <a:ext cx="523660" cy="220297"/>
                </a:xfrm>
                <a:prstGeom prst="ellipse">
                  <a:avLst/>
                </a:prstGeom>
                <a:noFill/>
                <a:ln w="28575">
                  <a:solidFill>
                    <a:srgbClr val="4F81BD"/>
                  </a:solidFill>
                  <a:round/>
                  <a:headEnd/>
                  <a:tailEnd/>
                </a:ln>
                <a:extLst>
                  <a:ext uri="{909E8E84-426E-40dd-AFC4-6F175D3DCCD1}">
                    <a14:hiddenFill xmlns:a14="http://schemas.microsoft.com/office/drawing/2010/main" xmlns="">
                      <a:solidFill>
                        <a:srgbClr val="FFFFFF"/>
                      </a:solidFill>
                    </a14:hiddenFill>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199" name="Shape 505"/>
                <p:cNvSpPr>
                  <a:spLocks noChangeArrowheads="1"/>
                </p:cNvSpPr>
                <p:nvPr/>
              </p:nvSpPr>
              <p:spPr bwMode="auto">
                <a:xfrm>
                  <a:off x="3392264" y="4617364"/>
                  <a:ext cx="108945" cy="84564"/>
                </a:xfrm>
                <a:prstGeom prst="ellipse">
                  <a:avLst/>
                </a:prstGeom>
                <a:solidFill>
                  <a:srgbClr val="538CD5"/>
                </a:solidFill>
                <a:ln>
                  <a:noFill/>
                </a:ln>
                <a:extLst>
                  <a:ext uri="{91240B29-F687-4f45-9708-019B960494DF}">
                    <a14:hiddenLine xmlns:a14="http://schemas.microsoft.com/office/drawing/2010/main" xmlns=""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200" name="Shape 506"/>
                <p:cNvSpPr>
                  <a:spLocks noChangeArrowheads="1"/>
                </p:cNvSpPr>
                <p:nvPr/>
              </p:nvSpPr>
              <p:spPr bwMode="auto">
                <a:xfrm>
                  <a:off x="4060123" y="4600303"/>
                  <a:ext cx="108945" cy="84564"/>
                </a:xfrm>
                <a:prstGeom prst="ellipse">
                  <a:avLst/>
                </a:prstGeom>
                <a:solidFill>
                  <a:srgbClr val="538CD5"/>
                </a:solidFill>
                <a:ln>
                  <a:noFill/>
                </a:ln>
                <a:extLst>
                  <a:ext uri="{91240B29-F687-4f45-9708-019B960494DF}">
                    <a14:hiddenLine xmlns:a14="http://schemas.microsoft.com/office/drawing/2010/main" xmlns=""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201" name="Shape 507"/>
                <p:cNvSpPr>
                  <a:spLocks noChangeArrowheads="1"/>
                </p:cNvSpPr>
                <p:nvPr/>
              </p:nvSpPr>
              <p:spPr bwMode="auto">
                <a:xfrm>
                  <a:off x="3586332" y="4412989"/>
                  <a:ext cx="108945" cy="84564"/>
                </a:xfrm>
                <a:prstGeom prst="ellipse">
                  <a:avLst/>
                </a:prstGeom>
                <a:solidFill>
                  <a:srgbClr val="538CD5"/>
                </a:solidFill>
                <a:ln>
                  <a:noFill/>
                </a:ln>
                <a:extLst>
                  <a:ext uri="{91240B29-F687-4f45-9708-019B960494DF}">
                    <a14:hiddenLine xmlns:a14="http://schemas.microsoft.com/office/drawing/2010/main" xmlns=""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202" name="Shape 508"/>
                <p:cNvSpPr>
                  <a:spLocks noChangeArrowheads="1"/>
                </p:cNvSpPr>
                <p:nvPr/>
              </p:nvSpPr>
              <p:spPr bwMode="auto">
                <a:xfrm>
                  <a:off x="3289896" y="4440403"/>
                  <a:ext cx="108945" cy="84564"/>
                </a:xfrm>
                <a:prstGeom prst="ellipse">
                  <a:avLst/>
                </a:prstGeom>
                <a:solidFill>
                  <a:srgbClr val="538CD5"/>
                </a:solidFill>
                <a:ln>
                  <a:noFill/>
                </a:ln>
                <a:extLst>
                  <a:ext uri="{91240B29-F687-4f45-9708-019B960494DF}">
                    <a14:hiddenLine xmlns:a14="http://schemas.microsoft.com/office/drawing/2010/main" xmlns=""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203" name="Shape 509"/>
                <p:cNvSpPr>
                  <a:spLocks noChangeArrowheads="1"/>
                </p:cNvSpPr>
                <p:nvPr/>
              </p:nvSpPr>
              <p:spPr bwMode="auto">
                <a:xfrm>
                  <a:off x="3962400" y="4411235"/>
                  <a:ext cx="108945" cy="84564"/>
                </a:xfrm>
                <a:prstGeom prst="ellipse">
                  <a:avLst/>
                </a:prstGeom>
                <a:solidFill>
                  <a:srgbClr val="538CD5"/>
                </a:solidFill>
                <a:ln>
                  <a:noFill/>
                </a:ln>
                <a:extLst>
                  <a:ext uri="{91240B29-F687-4f45-9708-019B960494DF}">
                    <a14:hiddenLine xmlns:a14="http://schemas.microsoft.com/office/drawing/2010/main" xmlns=""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204" name="Shape 510"/>
                <p:cNvSpPr>
                  <a:spLocks noChangeArrowheads="1"/>
                </p:cNvSpPr>
                <p:nvPr/>
              </p:nvSpPr>
              <p:spPr bwMode="auto">
                <a:xfrm>
                  <a:off x="3651467" y="4596128"/>
                  <a:ext cx="108945" cy="84564"/>
                </a:xfrm>
                <a:prstGeom prst="ellipse">
                  <a:avLst/>
                </a:prstGeom>
                <a:solidFill>
                  <a:srgbClr val="538CD5"/>
                </a:solidFill>
                <a:ln>
                  <a:noFill/>
                </a:ln>
                <a:extLst>
                  <a:ext uri="{91240B29-F687-4f45-9708-019B960494DF}">
                    <a14:hiddenLine xmlns:a14="http://schemas.microsoft.com/office/drawing/2010/main" xmlns="" w="9525">
                      <a:solidFill>
                        <a:srgbClr val="000000"/>
                      </a:solidFill>
                      <a:round/>
                      <a:headEnd/>
                      <a:tailEnd/>
                    </a14:hiddenLine>
                  </a:ext>
                </a:extLst>
              </p:spPr>
              <p:txBody>
                <a:bodyPr lIns="121900" tIns="60933" rIns="121900" bIns="60933"/>
                <a:lstStyle/>
                <a:p>
                  <a:pPr algn="ctr">
                    <a:buClr>
                      <a:srgbClr val="444445"/>
                    </a:buClr>
                    <a:buFont typeface="Arial" charset="0"/>
                    <a:buNone/>
                  </a:pPr>
                  <a:endParaRPr lang="en-US" altLang="zh-CN" sz="1600" dirty="0">
                    <a:solidFill>
                      <a:srgbClr val="FFFFFF"/>
                    </a:solidFill>
                    <a:cs typeface="Calibri" charset="0"/>
                    <a:sym typeface="Calibri" charset="0"/>
                  </a:endParaRPr>
                </a:p>
              </p:txBody>
            </p:sp>
            <p:sp>
              <p:nvSpPr>
                <p:cNvPr id="205" name="Shape 511"/>
                <p:cNvSpPr>
                  <a:spLocks noChangeArrowheads="1"/>
                </p:cNvSpPr>
                <p:nvPr/>
              </p:nvSpPr>
              <p:spPr bwMode="auto">
                <a:xfrm>
                  <a:off x="3915271" y="4739069"/>
                  <a:ext cx="255913" cy="164496"/>
                </a:xfrm>
                <a:prstGeom prst="can">
                  <a:avLst>
                    <a:gd name="adj" fmla="val 30792"/>
                  </a:avLst>
                </a:prstGeom>
                <a:solidFill>
                  <a:srgbClr val="538CD5"/>
                </a:solidFill>
                <a:ln>
                  <a:noFill/>
                </a:ln>
                <a:extLst>
                  <a:ext uri="{91240B29-F687-4f45-9708-019B960494DF}">
                    <a14:hiddenLine xmlns:a14="http://schemas.microsoft.com/office/drawing/2010/main" xmlns="" w="9525">
                      <a:solidFill>
                        <a:srgbClr val="000000"/>
                      </a:solidFill>
                      <a:round/>
                      <a:headEnd/>
                      <a:tailEnd/>
                    </a14:hiddenLine>
                  </a:ext>
                </a:extLst>
              </p:spPr>
              <p:txBody>
                <a:bodyPr lIns="121900" tIns="60933" rIns="121900" bIns="60933" anchor="ctr"/>
                <a:lstStyle/>
                <a:p>
                  <a:pPr algn="ctr">
                    <a:buClr>
                      <a:srgbClr val="444445"/>
                    </a:buClr>
                    <a:buFont typeface="Arial" charset="0"/>
                    <a:buNone/>
                  </a:pPr>
                  <a:endParaRPr lang="en-US" altLang="zh-CN" sz="2400" dirty="0">
                    <a:solidFill>
                      <a:srgbClr val="FFFFFF"/>
                    </a:solidFill>
                    <a:cs typeface="Calibri" charset="0"/>
                    <a:sym typeface="Calibri" charset="0"/>
                  </a:endParaRPr>
                </a:p>
              </p:txBody>
            </p:sp>
          </p:grpSp>
        </p:grpSp>
        <p:sp>
          <p:nvSpPr>
            <p:cNvPr id="210" name="Shape 776"/>
            <p:cNvSpPr/>
            <p:nvPr/>
          </p:nvSpPr>
          <p:spPr>
            <a:xfrm rot="5400000">
              <a:off x="4870561" y="4904775"/>
              <a:ext cx="395779" cy="386471"/>
            </a:xfrm>
            <a:prstGeom prst="chevron">
              <a:avLst>
                <a:gd name="adj" fmla="val 50000"/>
              </a:avLst>
            </a:prstGeom>
            <a:gradFill>
              <a:gsLst>
                <a:gs pos="0">
                  <a:srgbClr val="538CD5"/>
                </a:gs>
                <a:gs pos="34000">
                  <a:srgbClr val="8CB3E3"/>
                </a:gs>
                <a:gs pos="100000">
                  <a:srgbClr val="C5D8F1"/>
                </a:gs>
              </a:gsLst>
              <a:lin ang="5400000" scaled="0"/>
            </a:gradFill>
            <a:ln w="9525" cap="flat" cmpd="sng">
              <a:solidFill>
                <a:srgbClr val="0F243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endParaRPr>
            </a:p>
          </p:txBody>
        </p:sp>
      </p:grpSp>
      <p:cxnSp>
        <p:nvCxnSpPr>
          <p:cNvPr id="219" name="Shape 774"/>
          <p:cNvCxnSpPr>
            <a:stCxn id="775" idx="3"/>
            <a:endCxn id="209" idx="1"/>
          </p:cNvCxnSpPr>
          <p:nvPr/>
        </p:nvCxnSpPr>
        <p:spPr>
          <a:xfrm rot="16200000" flipH="1">
            <a:off x="6380990" y="4137352"/>
            <a:ext cx="1276430" cy="254579"/>
          </a:xfrm>
          <a:prstGeom prst="bentConnector3">
            <a:avLst>
              <a:gd name="adj1" fmla="val 50000"/>
            </a:avLst>
          </a:prstGeom>
          <a:noFill/>
          <a:ln w="12700" cap="flat" cmpd="sng">
            <a:solidFill>
              <a:srgbClr val="4A7DBB"/>
            </a:solidFill>
            <a:prstDash val="dash"/>
            <a:round/>
            <a:headEnd type="none" w="med" len="med"/>
            <a:tailEnd type="none" w="med" len="med"/>
          </a:ln>
        </p:spPr>
      </p:cxnSp>
      <p:cxnSp>
        <p:nvCxnSpPr>
          <p:cNvPr id="222" name="Shape 774"/>
          <p:cNvCxnSpPr>
            <a:stCxn id="775" idx="3"/>
            <a:endCxn id="208" idx="1"/>
          </p:cNvCxnSpPr>
          <p:nvPr/>
        </p:nvCxnSpPr>
        <p:spPr>
          <a:xfrm rot="16200000" flipH="1">
            <a:off x="7726860" y="2791483"/>
            <a:ext cx="1276430" cy="2946318"/>
          </a:xfrm>
          <a:prstGeom prst="bentConnector3">
            <a:avLst>
              <a:gd name="adj1" fmla="val 50000"/>
            </a:avLst>
          </a:prstGeom>
          <a:noFill/>
          <a:ln w="12700" cap="flat" cmpd="sng">
            <a:solidFill>
              <a:srgbClr val="4A7DBB"/>
            </a:solidFill>
            <a:prstDash val="dash"/>
            <a:round/>
            <a:headEnd type="none" w="med" len="med"/>
            <a:tailEnd type="none" w="med" len="med"/>
          </a:ln>
        </p:spPr>
      </p:cxnSp>
      <p:sp>
        <p:nvSpPr>
          <p:cNvPr id="225" name="Slide Number Placeholder 2"/>
          <p:cNvSpPr txBox="1">
            <a:spLocks/>
          </p:cNvSpPr>
          <p:nvPr/>
        </p:nvSpPr>
        <p:spPr>
          <a:xfrm>
            <a:off x="9305549" y="6501341"/>
            <a:ext cx="2844800" cy="28803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F0B49140-A8CB-BA42-9146-2BFD606CBD22}" type="slidenum">
              <a:rPr lang="en-US" altLang="zh-CN" smtClean="0">
                <a:solidFill>
                  <a:srgbClr val="FFFFFF">
                    <a:lumMod val="50000"/>
                  </a:srgbClr>
                </a:solidFill>
              </a:rPr>
              <a:pPr>
                <a:defRPr/>
              </a:pPr>
              <a:t>16</a:t>
            </a:fld>
            <a:endParaRPr lang="zh-CN" altLang="en-US" dirty="0">
              <a:solidFill>
                <a:srgbClr val="FFFFFF">
                  <a:lumMod val="50000"/>
                </a:srgbClr>
              </a:solidFill>
            </a:endParaRPr>
          </a:p>
        </p:txBody>
      </p:sp>
      <p:sp>
        <p:nvSpPr>
          <p:cNvPr id="130" name="Rounded Rectangle 129"/>
          <p:cNvSpPr/>
          <p:nvPr/>
        </p:nvSpPr>
        <p:spPr>
          <a:xfrm>
            <a:off x="6172200" y="4419600"/>
            <a:ext cx="1413553" cy="25598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Capabilities</a:t>
            </a:r>
          </a:p>
        </p:txBody>
      </p:sp>
      <p:sp>
        <p:nvSpPr>
          <p:cNvPr id="131" name="Rounded Rectangle 130"/>
          <p:cNvSpPr/>
          <p:nvPr/>
        </p:nvSpPr>
        <p:spPr>
          <a:xfrm>
            <a:off x="6149656" y="3040972"/>
            <a:ext cx="1413553" cy="259722"/>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rPr>
              <a:t>Requirements</a:t>
            </a:r>
          </a:p>
        </p:txBody>
      </p:sp>
      <p:pic>
        <p:nvPicPr>
          <p:cNvPr id="132" name="Picture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1928" y="84494"/>
            <a:ext cx="1687339" cy="499364"/>
          </a:xfrm>
          <a:prstGeom prst="rect">
            <a:avLst/>
          </a:prstGeom>
        </p:spPr>
      </p:pic>
    </p:spTree>
    <p:extLst>
      <p:ext uri="{BB962C8B-B14F-4D97-AF65-F5344CB8AC3E}">
        <p14:creationId xmlns:p14="http://schemas.microsoft.com/office/powerpoint/2010/main" val="337843890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altLang="zh-CN" dirty="0"/>
              <a:t>Properties vs. Attributes</a:t>
            </a:r>
            <a:endParaRPr lang="en-US" dirty="0"/>
          </a:p>
        </p:txBody>
      </p:sp>
      <p:sp>
        <p:nvSpPr>
          <p:cNvPr id="2" name="Slide Number Placeholder 1"/>
          <p:cNvSpPr>
            <a:spLocks noGrp="1"/>
          </p:cNvSpPr>
          <p:nvPr>
            <p:ph type="sldNum" idx="4294967295"/>
          </p:nvPr>
        </p:nvSpPr>
        <p:spPr>
          <a:xfrm>
            <a:off x="9305549" y="6501341"/>
            <a:ext cx="2844800" cy="288032"/>
          </a:xfrm>
        </p:spPr>
        <p:txBody>
          <a:bodyPr/>
          <a:lstStyle/>
          <a:p>
            <a:fld id="{F0B49140-A8CB-BA42-9146-2BFD606CBD22}" type="slidenum">
              <a:rPr lang="en-US" altLang="zh-CN" smtClean="0">
                <a:solidFill>
                  <a:srgbClr val="FFFFFF">
                    <a:lumMod val="50000"/>
                  </a:srgbClr>
                </a:solidFill>
              </a:rPr>
              <a:pPr/>
              <a:t>17</a:t>
            </a:fld>
            <a:endParaRPr lang="zh-CN" altLang="en-US">
              <a:solidFill>
                <a:srgbClr val="FFFFFF">
                  <a:lumMod val="50000"/>
                </a:srgbClr>
              </a:solidFill>
            </a:endParaRPr>
          </a:p>
        </p:txBody>
      </p:sp>
      <p:sp>
        <p:nvSpPr>
          <p:cNvPr id="46" name="Shape 864"/>
          <p:cNvSpPr txBox="1"/>
          <p:nvPr/>
        </p:nvSpPr>
        <p:spPr>
          <a:xfrm>
            <a:off x="10232715" y="4408260"/>
            <a:ext cx="469921" cy="70087"/>
          </a:xfrm>
          <a:prstGeom prst="rect">
            <a:avLst/>
          </a:prstGeom>
          <a:noFill/>
          <a:ln>
            <a:noFill/>
          </a:ln>
        </p:spPr>
        <p:txBody>
          <a:bodyPr lIns="121900" tIns="60933" rIns="121900" bIns="60933" anchor="ctr" anchorCtr="0">
            <a:noAutofit/>
          </a:bodyPr>
          <a:lstStyle/>
          <a:p>
            <a:pPr algn="ctr">
              <a:buClr>
                <a:srgbClr val="000000"/>
              </a:buClr>
            </a:pPr>
            <a:endParaRPr lang="en-US" sz="1867" dirty="0">
              <a:solidFill>
                <a:srgbClr val="000000"/>
              </a:solidFill>
              <a:ea typeface="Calibri"/>
              <a:cs typeface="Calibri"/>
              <a:sym typeface="Calibri"/>
            </a:endParaRPr>
          </a:p>
        </p:txBody>
      </p:sp>
      <p:sp>
        <p:nvSpPr>
          <p:cNvPr id="56" name="Shape 741"/>
          <p:cNvSpPr/>
          <p:nvPr/>
        </p:nvSpPr>
        <p:spPr>
          <a:xfrm>
            <a:off x="381000" y="718179"/>
            <a:ext cx="11444556" cy="6000858"/>
          </a:xfrm>
          <a:prstGeom prst="rect">
            <a:avLst/>
          </a:prstGeom>
          <a:noFill/>
          <a:ln>
            <a:noFill/>
          </a:ln>
        </p:spPr>
        <p:txBody>
          <a:bodyPr lIns="121900" tIns="60933" rIns="121900" bIns="60933" anchor="t" anchorCtr="0">
            <a:noAutofit/>
          </a:bodyPr>
          <a:lstStyle/>
          <a:p>
            <a:pPr>
              <a:buSzPct val="25000"/>
            </a:pPr>
            <a:r>
              <a:rPr lang="en-US" sz="2667" b="1" dirty="0">
                <a:solidFill>
                  <a:srgbClr val="3F51B5"/>
                </a:solidFill>
                <a:ea typeface="Calibri"/>
                <a:cs typeface="Calibri"/>
                <a:sym typeface="Calibri"/>
              </a:rPr>
              <a:t>Property (values) reflect “desired” state (design time)</a:t>
            </a:r>
          </a:p>
          <a:p>
            <a:pPr marL="692150" lvl="1" indent="-234950">
              <a:buSzPct val="100000"/>
              <a:buFont typeface="Arial" charset="0"/>
              <a:buChar char="•"/>
            </a:pPr>
            <a:r>
              <a:rPr lang="en-US" sz="2667" i="1" dirty="0">
                <a:solidFill>
                  <a:srgbClr val="000000"/>
                </a:solidFill>
                <a:ea typeface="Calibri"/>
                <a:cs typeface="Calibri"/>
                <a:sym typeface="Calibri"/>
              </a:rPr>
              <a:t>Pre-deployment (desired state)</a:t>
            </a:r>
          </a:p>
          <a:p>
            <a:pPr marL="1149350" lvl="2" indent="-234950">
              <a:buSzPct val="100000"/>
              <a:buFont typeface="Arial" charset="0"/>
              <a:buChar char="•"/>
            </a:pPr>
            <a:r>
              <a:rPr lang="en-US" sz="2000" i="1" dirty="0">
                <a:solidFill>
                  <a:srgbClr val="000000"/>
                </a:solidFill>
                <a:ea typeface="Calibri"/>
                <a:cs typeface="Calibri"/>
                <a:sym typeface="Calibri"/>
              </a:rPr>
              <a:t>Reflects desired/optimal config of service creator (submitter)	</a:t>
            </a:r>
          </a:p>
          <a:p>
            <a:pPr marL="1149350" lvl="2" indent="-234950">
              <a:buSzPct val="100000"/>
              <a:buFont typeface="Arial" charset="0"/>
              <a:buChar char="•"/>
            </a:pPr>
            <a:r>
              <a:rPr lang="en-US" sz="2000" i="1" dirty="0">
                <a:solidFill>
                  <a:srgbClr val="000000"/>
                </a:solidFill>
                <a:ea typeface="Calibri"/>
                <a:cs typeface="Calibri"/>
                <a:sym typeface="Calibri"/>
              </a:rPr>
              <a:t>Includes Properties within a Node Type’s listed Capabilities (Capability Types)</a:t>
            </a:r>
          </a:p>
          <a:p>
            <a:pPr marL="692150" lvl="1" indent="-234950">
              <a:buSzPct val="100000"/>
              <a:buFont typeface="Arial" charset="0"/>
              <a:buChar char="•"/>
            </a:pPr>
            <a:r>
              <a:rPr lang="en-US" sz="2667" i="1" dirty="0">
                <a:solidFill>
                  <a:srgbClr val="000000"/>
                </a:solidFill>
                <a:ea typeface="Calibri"/>
                <a:cs typeface="Calibri"/>
                <a:sym typeface="Calibri"/>
              </a:rPr>
              <a:t>TOSCA Orchestrators imperative is to ”get it running”</a:t>
            </a:r>
          </a:p>
          <a:p>
            <a:pPr marL="1149350" lvl="2" indent="-234950">
              <a:buSzPct val="100000"/>
              <a:buFont typeface="Arial" charset="0"/>
              <a:buChar char="•"/>
            </a:pPr>
            <a:r>
              <a:rPr lang="en-US" sz="2000" i="1" dirty="0">
                <a:solidFill>
                  <a:srgbClr val="000000"/>
                </a:solidFill>
                <a:ea typeface="Calibri"/>
                <a:cs typeface="Calibri"/>
                <a:sym typeface="Calibri"/>
              </a:rPr>
              <a:t>Unless marked explicitly as “required”</a:t>
            </a:r>
          </a:p>
          <a:p>
            <a:pPr marL="1149350" lvl="2" indent="-234950">
              <a:buSzPct val="100000"/>
              <a:buFont typeface="Arial" charset="0"/>
              <a:buChar char="•"/>
            </a:pPr>
            <a:r>
              <a:rPr lang="en-US" sz="2000" i="1" dirty="0">
                <a:solidFill>
                  <a:srgbClr val="000000"/>
                </a:solidFill>
                <a:ea typeface="Calibri"/>
                <a:cs typeface="Calibri"/>
                <a:sym typeface="Calibri"/>
              </a:rPr>
              <a:t>TOSCA Normative Node Types ~99% of all Properties are “optional”</a:t>
            </a:r>
          </a:p>
          <a:p>
            <a:pPr marL="1149350" lvl="2" indent="-234950">
              <a:buSzPct val="100000"/>
              <a:buFont typeface="Arial" charset="0"/>
              <a:buChar char="•"/>
            </a:pPr>
            <a:endParaRPr lang="en-US" sz="1100" i="1" dirty="0">
              <a:solidFill>
                <a:srgbClr val="000000"/>
              </a:solidFill>
              <a:ea typeface="Calibri"/>
              <a:cs typeface="Calibri"/>
              <a:sym typeface="Calibri"/>
            </a:endParaRPr>
          </a:p>
          <a:p>
            <a:pPr>
              <a:buSzPct val="100000"/>
            </a:pPr>
            <a:r>
              <a:rPr lang="en-US" sz="2667" b="1" dirty="0">
                <a:solidFill>
                  <a:srgbClr val="3F51B5"/>
                </a:solidFill>
                <a:ea typeface="Calibri"/>
                <a:cs typeface="Calibri"/>
                <a:sym typeface="Calibri"/>
              </a:rPr>
              <a:t>Attribute (values) reports “actual” state (run-time)</a:t>
            </a:r>
          </a:p>
          <a:p>
            <a:pPr marL="692150" lvl="1" indent="-234950">
              <a:buSzPct val="100000"/>
              <a:buFont typeface="Arial" charset="0"/>
              <a:buChar char="•"/>
            </a:pPr>
            <a:r>
              <a:rPr lang="en-US" sz="2667" i="1" dirty="0">
                <a:solidFill>
                  <a:srgbClr val="000000"/>
                </a:solidFill>
                <a:ea typeface="Calibri"/>
                <a:cs typeface="Calibri"/>
                <a:sym typeface="Calibri"/>
              </a:rPr>
              <a:t>Post-deployment (actual state)</a:t>
            </a:r>
          </a:p>
          <a:p>
            <a:pPr marL="1149350" lvl="2" indent="-234950">
              <a:buSzPct val="100000"/>
              <a:buFont typeface="Arial" charset="0"/>
              <a:buChar char="•"/>
            </a:pPr>
            <a:r>
              <a:rPr lang="en-US" sz="2000" i="1" dirty="0">
                <a:solidFill>
                  <a:srgbClr val="000000"/>
                </a:solidFill>
                <a:ea typeface="Calibri"/>
                <a:cs typeface="Calibri"/>
                <a:sym typeface="Calibri"/>
              </a:rPr>
              <a:t>Reflects “best match” Orchestrator could achieve on target platform</a:t>
            </a:r>
          </a:p>
          <a:p>
            <a:pPr marL="1149350" lvl="2" indent="-234950">
              <a:buSzPct val="100000"/>
              <a:buFont typeface="Arial" charset="0"/>
              <a:buChar char="•"/>
            </a:pPr>
            <a:endParaRPr lang="en-US" sz="1100" i="1" dirty="0">
              <a:solidFill>
                <a:srgbClr val="000000"/>
              </a:solidFill>
              <a:ea typeface="Calibri"/>
              <a:cs typeface="Calibri"/>
              <a:sym typeface="Calibri"/>
            </a:endParaRPr>
          </a:p>
          <a:p>
            <a:pPr>
              <a:buSzPct val="100000"/>
            </a:pPr>
            <a:r>
              <a:rPr lang="en-US" sz="2667" b="1" dirty="0">
                <a:solidFill>
                  <a:srgbClr val="3F51B5"/>
                </a:solidFill>
                <a:ea typeface="Calibri"/>
                <a:cs typeface="Calibri"/>
                <a:sym typeface="Calibri"/>
              </a:rPr>
              <a:t>ALL Properties have implicit Attributes</a:t>
            </a:r>
            <a:endParaRPr lang="en-US" dirty="0">
              <a:solidFill>
                <a:srgbClr val="000000"/>
              </a:solidFill>
              <a:ea typeface="Calibri"/>
              <a:cs typeface="Calibri"/>
              <a:sym typeface="Calibri"/>
            </a:endParaRPr>
          </a:p>
          <a:p>
            <a:pPr marL="692150" lvl="1" indent="-234950">
              <a:buSzPct val="100000"/>
              <a:buFont typeface="Arial" charset="0"/>
              <a:buChar char="•"/>
            </a:pPr>
            <a:r>
              <a:rPr lang="en-US" sz="2000" i="1" dirty="0">
                <a:solidFill>
                  <a:srgbClr val="000000"/>
                </a:solidFill>
                <a:ea typeface="Calibri"/>
                <a:cs typeface="Calibri"/>
                <a:sym typeface="Calibri"/>
              </a:rPr>
              <a:t>Once instantiated, the actual values are obtainable via attributes with the same name as the corresponding property (TOSCA/YAML 1.1 - </a:t>
            </a:r>
            <a:r>
              <a:rPr lang="en-US" i="1" dirty="0"/>
              <a:t>Example 23 - Properties reflected as attributes</a:t>
            </a:r>
            <a:endParaRPr lang="en-US" sz="2000" i="1" dirty="0">
              <a:solidFill>
                <a:srgbClr val="000000"/>
              </a:solidFill>
              <a:ea typeface="Calibri"/>
              <a:cs typeface="Calibri"/>
              <a:sym typeface="Calibri"/>
            </a:endParaRPr>
          </a:p>
          <a:p>
            <a:pPr marL="692150" lvl="1" indent="-234950">
              <a:buSzPct val="100000"/>
              <a:buFont typeface="Arial" charset="0"/>
              <a:buChar char="•"/>
            </a:pPr>
            <a:r>
              <a:rPr lang="en-US" sz="2000" i="1" dirty="0">
                <a:solidFill>
                  <a:srgbClr val="000000"/>
                </a:solidFill>
                <a:ea typeface="Calibri"/>
                <a:cs typeface="Calibri"/>
                <a:sym typeface="Calibri"/>
              </a:rPr>
              <a:t>Recognition of an “instance model” accessible by Nodes (templates) within a Service Template during Orchestration (via “</a:t>
            </a:r>
            <a:r>
              <a:rPr lang="en-US" sz="2000" i="1" dirty="0" err="1">
                <a:solidFill>
                  <a:srgbClr val="000000"/>
                </a:solidFill>
                <a:ea typeface="Calibri"/>
                <a:cs typeface="Calibri"/>
                <a:sym typeface="Calibri"/>
              </a:rPr>
              <a:t>getAttribute</a:t>
            </a:r>
            <a:r>
              <a:rPr lang="en-US" sz="2000" i="1" dirty="0">
                <a:solidFill>
                  <a:srgbClr val="000000"/>
                </a:solidFill>
                <a:ea typeface="Calibri"/>
                <a:cs typeface="Calibri"/>
                <a:sym typeface="Calibri"/>
              </a:rPr>
              <a:t>()” intrinsic function)</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7461" y="105276"/>
            <a:ext cx="1687339" cy="499364"/>
          </a:xfrm>
          <a:prstGeom prst="rect">
            <a:avLst/>
          </a:prstGeom>
        </p:spPr>
      </p:pic>
    </p:spTree>
    <p:extLst>
      <p:ext uri="{BB962C8B-B14F-4D97-AF65-F5344CB8AC3E}">
        <p14:creationId xmlns:p14="http://schemas.microsoft.com/office/powerpoint/2010/main" val="503072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TOSCA Supports</a:t>
            </a:r>
            <a:r>
              <a:rPr lang="mr-IN" dirty="0"/>
              <a:t>…</a:t>
            </a:r>
            <a:r>
              <a:rPr lang="en-US" dirty="0"/>
              <a:t> Custom Data Types</a:t>
            </a:r>
          </a:p>
        </p:txBody>
      </p:sp>
      <p:sp>
        <p:nvSpPr>
          <p:cNvPr id="8" name="Rectangle 7"/>
          <p:cNvSpPr/>
          <p:nvPr/>
        </p:nvSpPr>
        <p:spPr>
          <a:xfrm>
            <a:off x="381000" y="1425456"/>
            <a:ext cx="4648200" cy="1938992"/>
          </a:xfrm>
          <a:prstGeom prst="rect">
            <a:avLst/>
          </a:prstGeom>
          <a:solidFill>
            <a:schemeClr val="bg1">
              <a:lumMod val="95000"/>
            </a:schemeClr>
          </a:solidFill>
        </p:spPr>
        <p:txBody>
          <a:bodyPr wrap="square">
            <a:spAutoFit/>
          </a:bodyPr>
          <a:lstStyle/>
          <a:p>
            <a:r>
              <a:rPr lang="mr-IN" sz="1200" dirty="0">
                <a:solidFill>
                  <a:srgbClr val="000000"/>
                </a:solidFill>
                <a:latin typeface="Consolas" charset="0"/>
                <a:ea typeface="Consolas" charset="0"/>
                <a:cs typeface="Consolas" charset="0"/>
              </a:rPr>
              <a:t>&lt;</a:t>
            </a:r>
            <a:r>
              <a:rPr lang="en-US" sz="1200" u="sng" dirty="0">
                <a:solidFill>
                  <a:srgbClr val="0432FF"/>
                </a:solidFill>
                <a:latin typeface="Consolas" charset="0"/>
                <a:ea typeface="Consolas" charset="0"/>
                <a:cs typeface="Consolas" charset="0"/>
                <a:hlinkClick r:id="" action="ppaction://noaction"/>
              </a:rPr>
              <a:t>data_type_name</a:t>
            </a:r>
            <a:r>
              <a:rPr lang="mr-IN" sz="1200" dirty="0">
                <a:solidFill>
                  <a:srgbClr val="0432FF"/>
                </a:solidFill>
                <a:latin typeface="Consolas" charset="0"/>
                <a:ea typeface="Consolas" charset="0"/>
                <a:cs typeface="Consolas" charset="0"/>
                <a:hlinkClick r:id="" action="ppaction://noaction"/>
              </a:rPr>
              <a:t>&gt;: </a:t>
            </a:r>
          </a:p>
          <a:p>
            <a:r>
              <a:rPr lang="en-US" sz="1200" dirty="0">
                <a:solidFill>
                  <a:srgbClr val="000000"/>
                </a:solidFill>
                <a:latin typeface="Consolas" charset="0"/>
                <a:ea typeface="Consolas" charset="0"/>
                <a:cs typeface="Consolas" charset="0"/>
              </a:rPr>
              <a:t>  derived_from: &lt;</a:t>
            </a:r>
            <a:r>
              <a:rPr lang="en-US" sz="1200" u="sng" dirty="0">
                <a:solidFill>
                  <a:srgbClr val="0432FF"/>
                </a:solidFill>
                <a:latin typeface="Consolas" charset="0"/>
                <a:ea typeface="Consolas" charset="0"/>
                <a:cs typeface="Consolas" charset="0"/>
                <a:hlinkClick r:id="" action="ppaction://noaction"/>
              </a:rPr>
              <a:t>existing_type_name</a:t>
            </a:r>
            <a:r>
              <a:rPr lang="en-US" sz="1200" dirty="0">
                <a:solidFill>
                  <a:srgbClr val="000000"/>
                </a:solidFill>
                <a:latin typeface="Consolas" charset="0"/>
                <a:ea typeface="Consolas" charset="0"/>
                <a:cs typeface="Consolas" charset="0"/>
              </a:rPr>
              <a:t>&gt;</a:t>
            </a:r>
          </a:p>
          <a:p>
            <a:r>
              <a:rPr lang="en-US" sz="1200" dirty="0">
                <a:solidFill>
                  <a:srgbClr val="000000"/>
                </a:solidFill>
                <a:latin typeface="Consolas" charset="0"/>
                <a:ea typeface="Consolas" charset="0"/>
                <a:cs typeface="Consolas" charset="0"/>
              </a:rPr>
              <a:t>  version: &lt;</a:t>
            </a:r>
            <a:r>
              <a:rPr lang="en-US" sz="1200" u="sng" dirty="0">
                <a:solidFill>
                  <a:srgbClr val="0432FF"/>
                </a:solidFill>
                <a:latin typeface="Consolas" charset="0"/>
                <a:ea typeface="Consolas" charset="0"/>
                <a:cs typeface="Consolas" charset="0"/>
                <a:hlinkClick r:id="" action="ppaction://noaction"/>
              </a:rPr>
              <a:t>version_number</a:t>
            </a:r>
            <a:r>
              <a:rPr lang="en-US" sz="1200" dirty="0">
                <a:solidFill>
                  <a:srgbClr val="000000"/>
                </a:solidFill>
                <a:latin typeface="Consolas" charset="0"/>
                <a:ea typeface="Consolas" charset="0"/>
                <a:cs typeface="Consolas" charset="0"/>
              </a:rPr>
              <a:t>&gt;</a:t>
            </a:r>
          </a:p>
          <a:p>
            <a:r>
              <a:rPr lang="en-US" sz="1200" dirty="0">
                <a:solidFill>
                  <a:srgbClr val="0432FF"/>
                </a:solidFill>
                <a:latin typeface="Consolas" charset="0"/>
                <a:ea typeface="Consolas" charset="0"/>
                <a:cs typeface="Consolas" charset="0"/>
              </a:rPr>
              <a:t>  </a:t>
            </a:r>
            <a:r>
              <a:rPr lang="en-US" sz="1200" dirty="0">
                <a:solidFill>
                  <a:srgbClr val="000000"/>
                </a:solidFill>
                <a:latin typeface="Consolas" charset="0"/>
                <a:ea typeface="Consolas" charset="0"/>
                <a:cs typeface="Consolas" charset="0"/>
              </a:rPr>
              <a:t>metadata: </a:t>
            </a:r>
          </a:p>
          <a:p>
            <a:r>
              <a:rPr lang="mr-IN" sz="1200" dirty="0">
                <a:solidFill>
                  <a:srgbClr val="000000"/>
                </a:solidFill>
                <a:latin typeface="Consolas" charset="0"/>
                <a:ea typeface="Consolas" charset="0"/>
                <a:cs typeface="Consolas" charset="0"/>
              </a:rPr>
              <a:t>    &lt;</a:t>
            </a:r>
            <a:r>
              <a:rPr lang="en-US" sz="1200" u="sng" dirty="0">
                <a:solidFill>
                  <a:srgbClr val="0432FF"/>
                </a:solidFill>
                <a:latin typeface="Consolas" charset="0"/>
                <a:ea typeface="Consolas" charset="0"/>
                <a:cs typeface="Consolas" charset="0"/>
                <a:hlinkClick r:id="" action="ppaction://noaction"/>
              </a:rPr>
              <a:t>map</a:t>
            </a:r>
            <a:r>
              <a:rPr lang="en-US" sz="1200" dirty="0">
                <a:solidFill>
                  <a:srgbClr val="0432FF"/>
                </a:solidFill>
                <a:latin typeface="Consolas" charset="0"/>
                <a:ea typeface="Consolas" charset="0"/>
                <a:cs typeface="Consolas" charset="0"/>
                <a:hlinkClick r:id="" action="ppaction://noaction"/>
              </a:rPr>
              <a:t> of </a:t>
            </a:r>
            <a:r>
              <a:rPr lang="en-US" sz="1200" u="sng" dirty="0">
                <a:solidFill>
                  <a:srgbClr val="0432FF"/>
                </a:solidFill>
                <a:latin typeface="Consolas" charset="0"/>
                <a:ea typeface="Consolas" charset="0"/>
                <a:cs typeface="Consolas" charset="0"/>
                <a:hlinkClick r:id="" action="ppaction://noaction"/>
              </a:rPr>
              <a:t>string</a:t>
            </a:r>
            <a:r>
              <a:rPr lang="en-US" sz="1200" dirty="0">
                <a:solidFill>
                  <a:srgbClr val="000000"/>
                </a:solidFill>
                <a:latin typeface="Consolas" charset="0"/>
                <a:ea typeface="Consolas" charset="0"/>
                <a:cs typeface="Consolas" charset="0"/>
              </a:rPr>
              <a:t>&gt;</a:t>
            </a:r>
          </a:p>
          <a:p>
            <a:r>
              <a:rPr lang="en-US" sz="1200" dirty="0">
                <a:solidFill>
                  <a:srgbClr val="000000"/>
                </a:solidFill>
                <a:latin typeface="Consolas" charset="0"/>
                <a:ea typeface="Consolas" charset="0"/>
                <a:cs typeface="Consolas" charset="0"/>
              </a:rPr>
              <a:t>  description: &lt;</a:t>
            </a:r>
            <a:r>
              <a:rPr lang="en-US" sz="1200" u="sng" dirty="0">
                <a:solidFill>
                  <a:srgbClr val="0432FF"/>
                </a:solidFill>
                <a:latin typeface="Consolas" charset="0"/>
                <a:ea typeface="Consolas" charset="0"/>
                <a:cs typeface="Consolas" charset="0"/>
                <a:hlinkClick r:id="" action="ppaction://noaction"/>
              </a:rPr>
              <a:t>datatype_description</a:t>
            </a:r>
            <a:r>
              <a:rPr lang="en-US" sz="1200" dirty="0">
                <a:solidFill>
                  <a:srgbClr val="000000"/>
                </a:solidFill>
                <a:latin typeface="Consolas" charset="0"/>
                <a:ea typeface="Consolas" charset="0"/>
                <a:cs typeface="Consolas" charset="0"/>
              </a:rPr>
              <a:t>&gt;</a:t>
            </a:r>
          </a:p>
          <a:p>
            <a:r>
              <a:rPr lang="en-US" sz="1200" dirty="0">
                <a:solidFill>
                  <a:srgbClr val="000000"/>
                </a:solidFill>
                <a:latin typeface="Consolas" charset="0"/>
                <a:ea typeface="Consolas" charset="0"/>
                <a:cs typeface="Consolas" charset="0"/>
              </a:rPr>
              <a:t>  constraints:</a:t>
            </a:r>
          </a:p>
          <a:p>
            <a:r>
              <a:rPr lang="mr-IN" sz="1200" dirty="0">
                <a:solidFill>
                  <a:srgbClr val="000000"/>
                </a:solidFill>
                <a:latin typeface="Consolas" charset="0"/>
                <a:ea typeface="Consolas" charset="0"/>
                <a:cs typeface="Consolas" charset="0"/>
              </a:rPr>
              <a:t>    - &lt;</a:t>
            </a:r>
            <a:r>
              <a:rPr lang="en-US" sz="1200" u="sng" dirty="0">
                <a:solidFill>
                  <a:srgbClr val="0432FF"/>
                </a:solidFill>
                <a:latin typeface="Consolas" charset="0"/>
                <a:ea typeface="Consolas" charset="0"/>
                <a:cs typeface="Consolas" charset="0"/>
                <a:hlinkClick r:id="" action="ppaction://noaction"/>
              </a:rPr>
              <a:t>type_constraints</a:t>
            </a:r>
            <a:r>
              <a:rPr lang="en-US" sz="1200" dirty="0">
                <a:solidFill>
                  <a:srgbClr val="000000"/>
                </a:solidFill>
                <a:latin typeface="Consolas" charset="0"/>
                <a:ea typeface="Consolas" charset="0"/>
                <a:cs typeface="Consolas" charset="0"/>
              </a:rPr>
              <a:t>&gt; </a:t>
            </a:r>
          </a:p>
          <a:p>
            <a:r>
              <a:rPr lang="en-US" sz="1200" dirty="0">
                <a:solidFill>
                  <a:srgbClr val="000000"/>
                </a:solidFill>
                <a:latin typeface="Consolas" charset="0"/>
                <a:ea typeface="Consolas" charset="0"/>
                <a:cs typeface="Consolas" charset="0"/>
              </a:rPr>
              <a:t>  properties:</a:t>
            </a:r>
          </a:p>
          <a:p>
            <a:r>
              <a:rPr lang="mr-IN" sz="1200" dirty="0">
                <a:solidFill>
                  <a:srgbClr val="000000"/>
                </a:solidFill>
                <a:latin typeface="Consolas" charset="0"/>
                <a:ea typeface="Consolas" charset="0"/>
                <a:cs typeface="Consolas" charset="0"/>
              </a:rPr>
              <a:t>    &lt;</a:t>
            </a:r>
            <a:r>
              <a:rPr lang="en-US" sz="1200" u="sng" dirty="0">
                <a:solidFill>
                  <a:srgbClr val="0432FF"/>
                </a:solidFill>
                <a:latin typeface="Consolas" charset="0"/>
                <a:ea typeface="Consolas" charset="0"/>
                <a:cs typeface="Consolas" charset="0"/>
                <a:hlinkClick r:id="" action="ppaction://noaction"/>
              </a:rPr>
              <a:t>property_definitions</a:t>
            </a:r>
            <a:r>
              <a:rPr lang="en-US" sz="1200" dirty="0">
                <a:solidFill>
                  <a:srgbClr val="000000"/>
                </a:solidFill>
                <a:latin typeface="Consolas" charset="0"/>
                <a:ea typeface="Consolas" charset="0"/>
                <a:cs typeface="Consolas" charset="0"/>
              </a:rPr>
              <a:t>&gt;</a:t>
            </a:r>
            <a:endParaRPr lang="en-US" sz="1200" dirty="0">
              <a:solidFill>
                <a:srgbClr val="000000"/>
              </a:solidFill>
              <a:latin typeface="Consolas" charset="0"/>
              <a:ea typeface="Consolas" charset="0"/>
              <a:cs typeface="Consolas" charset="0"/>
              <a:hlinkClick r:id="" action="ppaction://noaction"/>
            </a:endParaRPr>
          </a:p>
        </p:txBody>
      </p:sp>
      <p:sp>
        <p:nvSpPr>
          <p:cNvPr id="10" name="Rectangle 9"/>
          <p:cNvSpPr/>
          <p:nvPr/>
        </p:nvSpPr>
        <p:spPr>
          <a:xfrm>
            <a:off x="237930" y="3866709"/>
            <a:ext cx="10109755" cy="2477601"/>
          </a:xfrm>
          <a:prstGeom prst="rect">
            <a:avLst/>
          </a:prstGeom>
        </p:spPr>
        <p:txBody>
          <a:bodyPr wrap="none">
            <a:spAutoFit/>
          </a:bodyPr>
          <a:lstStyle/>
          <a:p>
            <a:r>
              <a:rPr lang="en-US" sz="2000" b="1" noProof="1">
                <a:solidFill>
                  <a:srgbClr val="3F51B5"/>
                </a:solidFill>
              </a:rPr>
              <a:t>(Normative) Data Types can be defined in Profiles</a:t>
            </a:r>
          </a:p>
          <a:p>
            <a:endParaRPr lang="en-US" sz="800" b="1" noProof="1">
              <a:solidFill>
                <a:srgbClr val="3F51B5"/>
              </a:solidFill>
            </a:endParaRPr>
          </a:p>
          <a:p>
            <a:pPr marL="742950" lvl="1" indent="-285750">
              <a:buFont typeface="Arial" charset="0"/>
              <a:buChar char="•"/>
            </a:pPr>
            <a:r>
              <a:rPr lang="en-US" sz="2000" noProof="1">
                <a:solidFill>
                  <a:srgbClr val="000000"/>
                </a:solidFill>
              </a:rPr>
              <a:t>All TOSCA Data Types should derived from TOSCA Root Data Type </a:t>
            </a:r>
            <a:r>
              <a:rPr lang="en-US" sz="2000" i="1" noProof="1">
                <a:solidFill>
                  <a:srgbClr val="000000"/>
                </a:solidFill>
              </a:rPr>
              <a:t>(tosca.datatypes.Root)</a:t>
            </a:r>
          </a:p>
          <a:p>
            <a:pPr marL="742950" lvl="1" indent="-285750">
              <a:buFont typeface="Arial" charset="0"/>
              <a:buChar char="•"/>
            </a:pPr>
            <a:r>
              <a:rPr lang="en-US" sz="2000" noProof="1">
                <a:solidFill>
                  <a:srgbClr val="000000"/>
                </a:solidFill>
              </a:rPr>
              <a:t>TOSCA v1.0 defines a small set of normative types (for optional reuse)</a:t>
            </a:r>
            <a:r>
              <a:rPr lang="mr-IN" sz="2000" noProof="1">
                <a:solidFill>
                  <a:srgbClr val="000000"/>
                </a:solidFill>
              </a:rPr>
              <a:t>…</a:t>
            </a:r>
            <a:r>
              <a:rPr lang="en-US" sz="2000" noProof="1">
                <a:solidFill>
                  <a:srgbClr val="000000"/>
                </a:solidFill>
              </a:rPr>
              <a:t> </a:t>
            </a:r>
          </a:p>
          <a:p>
            <a:pPr marL="1200150" lvl="2" indent="-285750">
              <a:buFont typeface="Arial" charset="0"/>
              <a:buChar char="•"/>
            </a:pPr>
            <a:r>
              <a:rPr lang="en-US" b="1" u="sng" noProof="1">
                <a:solidFill>
                  <a:srgbClr val="000000"/>
                </a:solidFill>
              </a:rPr>
              <a:t>tosca.datatypes.Credential</a:t>
            </a:r>
            <a:r>
              <a:rPr lang="en-US" b="1" noProof="1">
                <a:solidFill>
                  <a:srgbClr val="000000"/>
                </a:solidFill>
              </a:rPr>
              <a:t> </a:t>
            </a:r>
          </a:p>
          <a:p>
            <a:pPr marL="1657350" lvl="3" indent="-285750">
              <a:buFont typeface="Arial" charset="0"/>
              <a:buChar char="•"/>
            </a:pPr>
            <a:r>
              <a:rPr lang="en-US" sz="1100" noProof="1">
                <a:solidFill>
                  <a:srgbClr val="000000"/>
                </a:solidFill>
              </a:rPr>
              <a:t>Supports HTTP Basic Auth, X-Auth-Token, OAuth, OpenStack SSH keypair, etc.</a:t>
            </a:r>
          </a:p>
          <a:p>
            <a:pPr marL="1200150" lvl="2" indent="-285750">
              <a:buFont typeface="Arial" charset="0"/>
              <a:buChar char="•"/>
            </a:pPr>
            <a:r>
              <a:rPr lang="en-US" b="1" noProof="1">
                <a:solidFill>
                  <a:srgbClr val="000000"/>
                </a:solidFill>
              </a:rPr>
              <a:t>tosca.datatypes.TimeInterval</a:t>
            </a:r>
          </a:p>
          <a:p>
            <a:pPr marL="1657350" lvl="3" indent="-285750">
              <a:buFont typeface="Arial" charset="0"/>
              <a:buChar char="•"/>
            </a:pPr>
            <a:r>
              <a:rPr lang="fr-FR" sz="1200" noProof="1">
                <a:solidFill>
                  <a:srgbClr val="000000"/>
                </a:solidFill>
              </a:rPr>
              <a:t>YAML ISO 8601 format to declare the start and end times</a:t>
            </a:r>
            <a:r>
              <a:rPr lang="en-US" sz="1200" noProof="1">
                <a:solidFill>
                  <a:srgbClr val="000000"/>
                </a:solidFill>
              </a:rPr>
              <a:t> (useful for Policy / Monitoring)</a:t>
            </a:r>
          </a:p>
          <a:p>
            <a:pPr marL="1200150" lvl="2" indent="-285750">
              <a:buFont typeface="Arial" charset="0"/>
              <a:buChar char="•"/>
            </a:pPr>
            <a:r>
              <a:rPr lang="en-US" sz="1600" b="1" noProof="1">
                <a:solidFill>
                  <a:srgbClr val="000000"/>
                </a:solidFill>
              </a:rPr>
              <a:t>tosca.datatypes.NetworkInfo, PortInfo, PortSpec</a:t>
            </a:r>
          </a:p>
          <a:p>
            <a:pPr marL="1657350" lvl="3" indent="-285750">
              <a:buFont typeface="Arial" charset="0"/>
              <a:buChar char="•"/>
            </a:pPr>
            <a:r>
              <a:rPr lang="en-US" sz="1200" noProof="1">
                <a:solidFill>
                  <a:srgbClr val="000000"/>
                </a:solidFill>
              </a:rPr>
              <a:t>Typical IaaS Network data (compatible with OpenStack)</a:t>
            </a:r>
            <a:endParaRPr lang="en-US" sz="1600" noProof="1">
              <a:solidFill>
                <a:srgbClr val="000000"/>
              </a:solidFill>
            </a:endParaRPr>
          </a:p>
        </p:txBody>
      </p:sp>
      <p:sp>
        <p:nvSpPr>
          <p:cNvPr id="11" name="Rectangle 10"/>
          <p:cNvSpPr/>
          <p:nvPr/>
        </p:nvSpPr>
        <p:spPr>
          <a:xfrm>
            <a:off x="237930" y="851051"/>
            <a:ext cx="4370940" cy="369332"/>
          </a:xfrm>
          <a:prstGeom prst="rect">
            <a:avLst/>
          </a:prstGeom>
        </p:spPr>
        <p:txBody>
          <a:bodyPr wrap="none">
            <a:spAutoFit/>
          </a:bodyPr>
          <a:lstStyle/>
          <a:p>
            <a:r>
              <a:rPr lang="en-US" b="1" dirty="0">
                <a:solidFill>
                  <a:srgbClr val="3F51B5"/>
                </a:solidFill>
                <a:ea typeface="Calibri"/>
                <a:cs typeface="Calibri"/>
                <a:sym typeface="Calibri"/>
              </a:rPr>
              <a:t>These Data Types can be used on Properties</a:t>
            </a:r>
            <a:endParaRPr lang="en-US" b="1" dirty="0">
              <a:solidFill>
                <a:srgbClr val="000000"/>
              </a:solidFill>
            </a:endParaRPr>
          </a:p>
        </p:txBody>
      </p:sp>
      <p:sp>
        <p:nvSpPr>
          <p:cNvPr id="12" name="Line Callout 2 (Border and Accent Bar) 11"/>
          <p:cNvSpPr/>
          <p:nvPr/>
        </p:nvSpPr>
        <p:spPr>
          <a:xfrm>
            <a:off x="5292807" y="1035717"/>
            <a:ext cx="2699373" cy="1196947"/>
          </a:xfrm>
          <a:prstGeom prst="accentBorderCallout2">
            <a:avLst>
              <a:gd name="adj1" fmla="val 35083"/>
              <a:gd name="adj2" fmla="val -4304"/>
              <a:gd name="adj3" fmla="val 36593"/>
              <a:gd name="adj4" fmla="val -12732"/>
              <a:gd name="adj5" fmla="val 74073"/>
              <a:gd name="adj6" fmla="val -66050"/>
            </a:avLst>
          </a:prstGeom>
          <a:solidFill>
            <a:schemeClr val="accent1">
              <a:lumMod val="20000"/>
              <a:lumOff val="80000"/>
              <a:alpha val="67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sz="1400" i="1" dirty="0">
                <a:solidFill>
                  <a:srgbClr val="000000">
                    <a:lumMod val="75000"/>
                    <a:lumOff val="25000"/>
                  </a:srgbClr>
                </a:solidFill>
                <a:sym typeface="Verdana" charset="0"/>
              </a:rPr>
              <a:t>Includes:</a:t>
            </a:r>
          </a:p>
          <a:p>
            <a:pPr marL="285750" indent="-285750">
              <a:buFont typeface="Arial" charset="0"/>
              <a:buChar char="•"/>
            </a:pPr>
            <a:r>
              <a:rPr lang="en-US" altLang="zh-CN" i="1" dirty="0">
                <a:solidFill>
                  <a:srgbClr val="000000">
                    <a:lumMod val="75000"/>
                    <a:lumOff val="25000"/>
                  </a:srgbClr>
                </a:solidFill>
                <a:sym typeface="Verdana" charset="0"/>
              </a:rPr>
              <a:t>Type Derivation </a:t>
            </a:r>
            <a:r>
              <a:rPr lang="en-US" altLang="zh-CN" sz="1400" i="1" dirty="0">
                <a:solidFill>
                  <a:srgbClr val="000000">
                    <a:lumMod val="75000"/>
                    <a:lumOff val="25000"/>
                  </a:srgbClr>
                </a:solidFill>
                <a:sym typeface="Verdana" charset="0"/>
              </a:rPr>
              <a:t>(Inheritance)</a:t>
            </a:r>
          </a:p>
          <a:p>
            <a:pPr marL="285750" indent="-285750">
              <a:buFont typeface="Arial" charset="0"/>
              <a:buChar char="•"/>
            </a:pPr>
            <a:r>
              <a:rPr lang="en-US" altLang="zh-CN" i="1" dirty="0">
                <a:solidFill>
                  <a:srgbClr val="000000">
                    <a:lumMod val="75000"/>
                    <a:lumOff val="25000"/>
                  </a:srgbClr>
                </a:solidFill>
                <a:sym typeface="Verdana" charset="0"/>
              </a:rPr>
              <a:t>Versioning</a:t>
            </a:r>
            <a:endParaRPr lang="zh-CN" altLang="en-US" i="1" dirty="0">
              <a:solidFill>
                <a:srgbClr val="000000">
                  <a:lumMod val="75000"/>
                  <a:lumOff val="25000"/>
                </a:srgbClr>
              </a:solidFill>
              <a:sym typeface="Verdana"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1928" y="84494"/>
            <a:ext cx="1687339" cy="499364"/>
          </a:xfrm>
          <a:prstGeom prst="rect">
            <a:avLst/>
          </a:prstGeom>
        </p:spPr>
      </p:pic>
    </p:spTree>
    <p:extLst>
      <p:ext uri="{BB962C8B-B14F-4D97-AF65-F5344CB8AC3E}">
        <p14:creationId xmlns:p14="http://schemas.microsoft.com/office/powerpoint/2010/main" val="358821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Lifecycle – TOSCA has Standardized Lifecycle &amp; States</a:t>
            </a:r>
          </a:p>
        </p:txBody>
      </p:sp>
      <p:grpSp>
        <p:nvGrpSpPr>
          <p:cNvPr id="3" name="Group 10"/>
          <p:cNvGrpSpPr>
            <a:grpSpLocks/>
          </p:cNvGrpSpPr>
          <p:nvPr/>
        </p:nvGrpSpPr>
        <p:grpSpPr bwMode="auto">
          <a:xfrm>
            <a:off x="563328" y="1895485"/>
            <a:ext cx="2019300" cy="2931584"/>
            <a:chOff x="861060" y="1069127"/>
            <a:chExt cx="1515531" cy="2009902"/>
          </a:xfrm>
        </p:grpSpPr>
        <p:sp>
          <p:nvSpPr>
            <p:cNvPr id="4" name="Web Server Tier"/>
            <p:cNvSpPr>
              <a:spLocks noChangeArrowheads="1"/>
            </p:cNvSpPr>
            <p:nvPr/>
          </p:nvSpPr>
          <p:spPr bwMode="auto">
            <a:xfrm>
              <a:off x="861060" y="1069127"/>
              <a:ext cx="1515531" cy="2009902"/>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tIns="0"/>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333" i="1" dirty="0">
                  <a:solidFill>
                    <a:srgbClr val="000000"/>
                  </a:solidFill>
                  <a:latin typeface="Calibri" panose="020F0502020204030204"/>
                  <a:ea typeface="宋体" pitchFamily="2" charset="-122"/>
                  <a:sym typeface="Arial" pitchFamily="34" charset="0"/>
                </a:rPr>
                <a:t>my_resource_name</a:t>
              </a:r>
            </a:p>
          </p:txBody>
        </p:sp>
        <p:sp>
          <p:nvSpPr>
            <p:cNvPr id="5" name="Rectangle 12"/>
            <p:cNvSpPr/>
            <p:nvPr/>
          </p:nvSpPr>
          <p:spPr>
            <a:xfrm>
              <a:off x="861060" y="1352110"/>
              <a:ext cx="1515531" cy="227837"/>
            </a:xfrm>
            <a:prstGeom prst="rect">
              <a:avLst/>
            </a:prstGeom>
            <a:solidFill>
              <a:schemeClr val="tx1">
                <a:lumMod val="60000"/>
                <a:lumOff val="40000"/>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tIns="0" bIns="0" anchor="ctr"/>
            <a:lstStyle/>
            <a:p>
              <a:pPr algn="ctr">
                <a:defRPr/>
              </a:pPr>
              <a:r>
                <a:rPr lang="en-US" sz="1200" b="1" kern="0" dirty="0">
                  <a:solidFill>
                    <a:srgbClr val="000000"/>
                  </a:solidFill>
                  <a:sym typeface="Arial" pitchFamily="34" charset="0"/>
                </a:rPr>
                <a:t>My_Resource_Type</a:t>
              </a:r>
            </a:p>
          </p:txBody>
        </p:sp>
      </p:grpSp>
      <p:sp>
        <p:nvSpPr>
          <p:cNvPr id="6" name="Web Server Tier"/>
          <p:cNvSpPr>
            <a:spLocks noChangeArrowheads="1"/>
          </p:cNvSpPr>
          <p:nvPr/>
        </p:nvSpPr>
        <p:spPr bwMode="auto">
          <a:xfrm>
            <a:off x="834264" y="2708288"/>
            <a:ext cx="1849967" cy="2415117"/>
          </a:xfrm>
          <a:prstGeom prst="roundRect">
            <a:avLst>
              <a:gd name="adj" fmla="val 16667"/>
            </a:avLst>
          </a:prstGeom>
          <a:solidFill>
            <a:schemeClr val="accent3">
              <a:lumMod val="20000"/>
              <a:lumOff val="80000"/>
            </a:schemeClr>
          </a:solidFill>
          <a:ln w="6350">
            <a:solidFill>
              <a:schemeClr val="accent3">
                <a:lumMod val="75000"/>
              </a:schemeClr>
            </a:solidFill>
            <a:round/>
            <a:headEnd/>
            <a:tailEnd/>
          </a:ln>
          <a:effectLst/>
        </p:spPr>
        <p:txBody>
          <a:bodyPr wrap="none" lIns="121908" tIns="0" rIns="121908"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en-US" sz="1200" b="1" dirty="0">
                <a:solidFill>
                  <a:srgbClr val="4F6228"/>
                </a:solidFill>
                <a:latin typeface="Calibri" panose="020F0502020204030204"/>
                <a:ea typeface="宋体" pitchFamily="2" charset="-122"/>
                <a:sym typeface="Arial" pitchFamily="34" charset="0"/>
              </a:rPr>
              <a:t>Lifecycle.Standard</a:t>
            </a:r>
          </a:p>
        </p:txBody>
      </p:sp>
      <p:grpSp>
        <p:nvGrpSpPr>
          <p:cNvPr id="7" name="Group 28"/>
          <p:cNvGrpSpPr>
            <a:grpSpLocks/>
          </p:cNvGrpSpPr>
          <p:nvPr/>
        </p:nvGrpSpPr>
        <p:grpSpPr bwMode="auto">
          <a:xfrm>
            <a:off x="1376130" y="3142201"/>
            <a:ext cx="1399116" cy="1871133"/>
            <a:chOff x="1143000" y="3161982"/>
            <a:chExt cx="1049868" cy="1403332"/>
          </a:xfrm>
        </p:grpSpPr>
        <p:sp>
          <p:nvSpPr>
            <p:cNvPr id="8" name="Rectangle 7"/>
            <p:cNvSpPr>
              <a:spLocks noChangeArrowheads="1"/>
            </p:cNvSpPr>
            <p:nvPr/>
          </p:nvSpPr>
          <p:spPr bwMode="auto">
            <a:xfrm>
              <a:off x="1144588" y="3161982"/>
              <a:ext cx="1040339" cy="219072"/>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467" dirty="0">
                  <a:solidFill>
                    <a:srgbClr val="000000"/>
                  </a:solidFill>
                  <a:latin typeface="Calibri" panose="020F0502020204030204"/>
                  <a:ea typeface="宋体" pitchFamily="2" charset="-122"/>
                  <a:cs typeface="Arial" panose="020B0604020202020204" pitchFamily="34" charset="0"/>
                  <a:sym typeface="Arial" pitchFamily="34" charset="0"/>
                </a:rPr>
                <a:t>create</a:t>
              </a:r>
            </a:p>
          </p:txBody>
        </p:sp>
        <p:sp>
          <p:nvSpPr>
            <p:cNvPr id="9" name="Rectangle 14"/>
            <p:cNvSpPr>
              <a:spLocks noChangeArrowheads="1"/>
            </p:cNvSpPr>
            <p:nvPr/>
          </p:nvSpPr>
          <p:spPr bwMode="auto">
            <a:xfrm>
              <a:off x="1143000" y="3455665"/>
              <a:ext cx="1049868" cy="220660"/>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467" dirty="0">
                  <a:solidFill>
                    <a:srgbClr val="000000"/>
                  </a:solidFill>
                  <a:latin typeface="Calibri" panose="020F0502020204030204"/>
                  <a:ea typeface="宋体" pitchFamily="2" charset="-122"/>
                  <a:sym typeface="Arial" pitchFamily="34" charset="0"/>
                </a:rPr>
                <a:t>configure</a:t>
              </a:r>
            </a:p>
          </p:txBody>
        </p:sp>
        <p:sp>
          <p:nvSpPr>
            <p:cNvPr id="10" name="Rectangle 14"/>
            <p:cNvSpPr>
              <a:spLocks noChangeArrowheads="1"/>
            </p:cNvSpPr>
            <p:nvPr/>
          </p:nvSpPr>
          <p:spPr bwMode="auto">
            <a:xfrm>
              <a:off x="1143000" y="3750936"/>
              <a:ext cx="1049868" cy="219072"/>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467" dirty="0">
                  <a:solidFill>
                    <a:srgbClr val="000000"/>
                  </a:solidFill>
                  <a:latin typeface="Calibri" panose="020F0502020204030204"/>
                  <a:ea typeface="宋体" pitchFamily="2" charset="-122"/>
                  <a:sym typeface="Arial" pitchFamily="34" charset="0"/>
                </a:rPr>
                <a:t>start</a:t>
              </a:r>
            </a:p>
          </p:txBody>
        </p:sp>
        <p:sp>
          <p:nvSpPr>
            <p:cNvPr id="11" name="Rectangle 14"/>
            <p:cNvSpPr>
              <a:spLocks noChangeArrowheads="1"/>
            </p:cNvSpPr>
            <p:nvPr/>
          </p:nvSpPr>
          <p:spPr bwMode="auto">
            <a:xfrm>
              <a:off x="1143000" y="4044621"/>
              <a:ext cx="1049868" cy="220659"/>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467" dirty="0">
                  <a:solidFill>
                    <a:srgbClr val="000000"/>
                  </a:solidFill>
                  <a:latin typeface="Calibri" panose="020F0502020204030204"/>
                  <a:ea typeface="宋体" pitchFamily="2" charset="-122"/>
                  <a:sym typeface="Arial" pitchFamily="34" charset="0"/>
                </a:rPr>
                <a:t>stop</a:t>
              </a:r>
            </a:p>
          </p:txBody>
        </p:sp>
        <p:sp>
          <p:nvSpPr>
            <p:cNvPr id="12" name="Rectangle 14"/>
            <p:cNvSpPr>
              <a:spLocks noChangeArrowheads="1"/>
            </p:cNvSpPr>
            <p:nvPr/>
          </p:nvSpPr>
          <p:spPr bwMode="auto">
            <a:xfrm>
              <a:off x="1143000" y="4346242"/>
              <a:ext cx="1049868" cy="219072"/>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467" dirty="0">
                  <a:solidFill>
                    <a:srgbClr val="000000"/>
                  </a:solidFill>
                  <a:latin typeface="Calibri" panose="020F0502020204030204"/>
                  <a:ea typeface="宋体" pitchFamily="2" charset="-122"/>
                  <a:sym typeface="Arial" pitchFamily="34" charset="0"/>
                </a:rPr>
                <a:t>delete</a:t>
              </a:r>
            </a:p>
          </p:txBody>
        </p:sp>
      </p:grpSp>
      <p:sp>
        <p:nvSpPr>
          <p:cNvPr id="13" name="TextBox 33"/>
          <p:cNvSpPr txBox="1"/>
          <p:nvPr/>
        </p:nvSpPr>
        <p:spPr>
          <a:xfrm>
            <a:off x="376641" y="1135291"/>
            <a:ext cx="2612133" cy="789813"/>
          </a:xfrm>
          <a:prstGeom prst="rect">
            <a:avLst/>
          </a:prstGeom>
          <a:noFill/>
        </p:spPr>
        <p:txBody>
          <a:bodyPr lIns="0" tIns="0" rIns="0" bIns="0"/>
          <a:lstStyle/>
          <a:p>
            <a:pPr algn="ctr">
              <a:defRPr/>
            </a:pPr>
            <a:r>
              <a:rPr lang="en-US" sz="2000" b="1" dirty="0">
                <a:solidFill>
                  <a:srgbClr val="4F81BD">
                    <a:lumMod val="75000"/>
                  </a:srgbClr>
                </a:solidFill>
                <a:latin typeface="Arial" pitchFamily="34" charset="0"/>
                <a:ea typeface="宋体" pitchFamily="2" charset="-122"/>
                <a:sym typeface="Arial" pitchFamily="34" charset="0"/>
              </a:rPr>
              <a:t>Node </a:t>
            </a:r>
          </a:p>
          <a:p>
            <a:pPr algn="ctr">
              <a:defRPr/>
            </a:pPr>
            <a:r>
              <a:rPr lang="en-US" sz="2000" b="1" dirty="0">
                <a:solidFill>
                  <a:srgbClr val="4F81BD">
                    <a:lumMod val="75000"/>
                  </a:srgbClr>
                </a:solidFill>
                <a:latin typeface="Arial" pitchFamily="34" charset="0"/>
                <a:ea typeface="宋体" pitchFamily="2" charset="-122"/>
                <a:sym typeface="Arial" pitchFamily="34" charset="0"/>
              </a:rPr>
              <a:t>Lifecycle</a:t>
            </a:r>
          </a:p>
        </p:txBody>
      </p:sp>
      <p:sp>
        <p:nvSpPr>
          <p:cNvPr id="14" name="Rectangle 83"/>
          <p:cNvSpPr/>
          <p:nvPr/>
        </p:nvSpPr>
        <p:spPr>
          <a:xfrm rot="16200000">
            <a:off x="180759" y="3760644"/>
            <a:ext cx="1870039" cy="492432"/>
          </a:xfrm>
          <a:prstGeom prst="rect">
            <a:avLst/>
          </a:prstGeom>
        </p:spPr>
        <p:txBody>
          <a:bodyPr wrap="none" lIns="121908" tIns="60955" rIns="121908" bIns="60955">
            <a:spAutoFit/>
          </a:bodyPr>
          <a:lstStyle/>
          <a:p>
            <a:pPr algn="ctr">
              <a:defRPr/>
            </a:pPr>
            <a:r>
              <a:rPr lang="en-US" altLang="en-US" sz="2400" b="1" dirty="0">
                <a:solidFill>
                  <a:srgbClr val="00A4A1">
                    <a:lumMod val="75000"/>
                  </a:srgbClr>
                </a:solidFill>
                <a:latin typeface="Arial" pitchFamily="34" charset="0"/>
                <a:ea typeface="宋体" pitchFamily="2" charset="-122"/>
                <a:sym typeface="Arial" pitchFamily="34" charset="0"/>
              </a:rPr>
              <a:t>Operations</a:t>
            </a:r>
          </a:p>
        </p:txBody>
      </p:sp>
      <p:sp>
        <p:nvSpPr>
          <p:cNvPr id="15" name="Circular Arrow 6"/>
          <p:cNvSpPr>
            <a:spLocks/>
          </p:cNvSpPr>
          <p:nvPr/>
        </p:nvSpPr>
        <p:spPr bwMode="auto">
          <a:xfrm rot="7512531">
            <a:off x="2377309" y="1891254"/>
            <a:ext cx="766233" cy="821267"/>
          </a:xfrm>
          <a:custGeom>
            <a:avLst/>
            <a:gdLst>
              <a:gd name="T0" fmla="*/ 447734 w 574115"/>
              <a:gd name="T1" fmla="*/ 518380 h 615891"/>
              <a:gd name="T2" fmla="*/ 133672 w 574115"/>
              <a:gd name="T3" fmla="*/ 523211 h 615891"/>
              <a:gd name="T4" fmla="*/ 46940 w 574115"/>
              <a:gd name="T5" fmla="*/ 228667 h 615891"/>
              <a:gd name="T6" fmla="*/ 292626 w 574115"/>
              <a:gd name="T7" fmla="*/ 35940 h 615891"/>
              <a:gd name="T8" fmla="*/ 531114 w 574115"/>
              <a:gd name="T9" fmla="*/ 237145 h 615891"/>
              <a:gd name="T10" fmla="*/ 565846 w 574115"/>
              <a:gd name="T11" fmla="*/ 237144 h 615891"/>
              <a:gd name="T12" fmla="*/ 503822 w 574115"/>
              <a:gd name="T13" fmla="*/ 308034 h 615891"/>
              <a:gd name="T14" fmla="*/ 421897 w 574115"/>
              <a:gd name="T15" fmla="*/ 237144 h 615891"/>
              <a:gd name="T16" fmla="*/ 456195 w 574115"/>
              <a:gd name="T17" fmla="*/ 237144 h 615891"/>
              <a:gd name="T18" fmla="*/ 274029 w 574115"/>
              <a:gd name="T19" fmla="*/ 108272 h 615891"/>
              <a:gd name="T20" fmla="*/ 112913 w 574115"/>
              <a:gd name="T21" fmla="*/ 261357 h 615891"/>
              <a:gd name="T22" fmla="*/ 179897 w 574115"/>
              <a:gd name="T23" fmla="*/ 468286 h 615891"/>
              <a:gd name="T24" fmla="*/ 404124 w 574115"/>
              <a:gd name="T25" fmla="*/ 460985 h 615891"/>
              <a:gd name="T26" fmla="*/ 447734 w 574115"/>
              <a:gd name="T27" fmla="*/ 518380 h 6158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74115"/>
              <a:gd name="T43" fmla="*/ 0 h 615891"/>
              <a:gd name="T44" fmla="*/ 574115 w 574115"/>
              <a:gd name="T45" fmla="*/ 615891 h 6158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74115" h="615891">
                <a:moveTo>
                  <a:pt x="446427" y="518230"/>
                </a:moveTo>
                <a:cubicBezTo>
                  <a:pt x="355863" y="598757"/>
                  <a:pt x="225927" y="600761"/>
                  <a:pt x="133282" y="523061"/>
                </a:cubicBezTo>
                <a:cubicBezTo>
                  <a:pt x="50799" y="453883"/>
                  <a:pt x="16378" y="336683"/>
                  <a:pt x="46802" y="228601"/>
                </a:cubicBezTo>
                <a:cubicBezTo>
                  <a:pt x="79539" y="112303"/>
                  <a:pt x="179541" y="33649"/>
                  <a:pt x="291771" y="35931"/>
                </a:cubicBezTo>
                <a:cubicBezTo>
                  <a:pt x="403524" y="38203"/>
                  <a:pt x="500446" y="120188"/>
                  <a:pt x="529562" y="237076"/>
                </a:cubicBezTo>
                <a:lnTo>
                  <a:pt x="564194" y="237075"/>
                </a:lnTo>
                <a:lnTo>
                  <a:pt x="502351" y="307945"/>
                </a:lnTo>
                <a:lnTo>
                  <a:pt x="420665" y="237075"/>
                </a:lnTo>
                <a:lnTo>
                  <a:pt x="454863" y="237075"/>
                </a:lnTo>
                <a:cubicBezTo>
                  <a:pt x="426666" y="153860"/>
                  <a:pt x="352683" y="101384"/>
                  <a:pt x="273228" y="108242"/>
                </a:cubicBezTo>
                <a:cubicBezTo>
                  <a:pt x="195610" y="114942"/>
                  <a:pt x="130719" y="176761"/>
                  <a:pt x="112583" y="261282"/>
                </a:cubicBezTo>
                <a:cubicBezTo>
                  <a:pt x="95920" y="338937"/>
                  <a:pt x="122164" y="420222"/>
                  <a:pt x="179372" y="468151"/>
                </a:cubicBezTo>
                <a:cubicBezTo>
                  <a:pt x="246301" y="524224"/>
                  <a:pt x="339063" y="521196"/>
                  <a:pt x="402944" y="460853"/>
                </a:cubicBezTo>
                <a:lnTo>
                  <a:pt x="446427" y="518230"/>
                </a:lnTo>
                <a:close/>
              </a:path>
            </a:pathLst>
          </a:custGeom>
          <a:solidFill>
            <a:srgbClr val="008000"/>
          </a:solidFill>
          <a:ln w="9525" cap="flat" cmpd="sng">
            <a:solidFill>
              <a:srgbClr val="77933C"/>
            </a:solidFill>
            <a:prstDash val="solid"/>
            <a:round/>
            <a:headEnd/>
            <a:tailEnd/>
          </a:ln>
          <a:effectLst>
            <a:outerShdw blurRad="63500" dist="23000" dir="5400000" rotWithShape="0">
              <a:srgbClr val="000000">
                <a:alpha val="34998"/>
              </a:srgbClr>
            </a:outerShdw>
          </a:effectLst>
        </p:spPr>
        <p:txBody>
          <a:bodyPr lIns="121908" tIns="60955" rIns="121908" bIns="60955" anchor="ctr"/>
          <a:lstStyle/>
          <a:p>
            <a:pPr>
              <a:defRPr/>
            </a:pPr>
            <a:endParaRPr lang="en-US" sz="2400" dirty="0">
              <a:solidFill>
                <a:srgbClr val="000000"/>
              </a:solidFill>
            </a:endParaRPr>
          </a:p>
        </p:txBody>
      </p:sp>
      <p:sp>
        <p:nvSpPr>
          <p:cNvPr id="16" name="TextBox 4"/>
          <p:cNvSpPr txBox="1">
            <a:spLocks noChangeArrowheads="1"/>
          </p:cNvSpPr>
          <p:nvPr/>
        </p:nvSpPr>
        <p:spPr bwMode="auto">
          <a:xfrm>
            <a:off x="3333701" y="4267046"/>
            <a:ext cx="3571278" cy="954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400">
                <a:solidFill>
                  <a:srgbClr val="000000"/>
                </a:solidFill>
                <a:latin typeface="Arial" charset="0"/>
                <a:ea typeface="宋体" charset="0"/>
                <a:cs typeface="宋体" charset="0"/>
                <a:sym typeface="Arial" charset="0"/>
              </a:defRPr>
            </a:lvl1pPr>
            <a:lvl2pPr marL="742950" indent="-285750">
              <a:defRPr sz="1400">
                <a:solidFill>
                  <a:srgbClr val="000000"/>
                </a:solidFill>
                <a:latin typeface="Arial" charset="0"/>
                <a:ea typeface="宋体" charset="0"/>
                <a:cs typeface="宋体" charset="0"/>
                <a:sym typeface="Arial" charset="0"/>
              </a:defRPr>
            </a:lvl2pPr>
            <a:lvl3pPr marL="1143000" indent="-228600">
              <a:defRPr sz="1400">
                <a:solidFill>
                  <a:srgbClr val="000000"/>
                </a:solidFill>
                <a:latin typeface="Arial" charset="0"/>
                <a:ea typeface="宋体" charset="0"/>
                <a:cs typeface="宋体" charset="0"/>
                <a:sym typeface="Arial" charset="0"/>
              </a:defRPr>
            </a:lvl3pPr>
            <a:lvl4pPr marL="1600200" indent="-228600">
              <a:defRPr sz="1400">
                <a:solidFill>
                  <a:srgbClr val="000000"/>
                </a:solidFill>
                <a:latin typeface="Arial" charset="0"/>
                <a:ea typeface="宋体" charset="0"/>
                <a:cs typeface="宋体" charset="0"/>
                <a:sym typeface="Arial" charset="0"/>
              </a:defRPr>
            </a:lvl4pPr>
            <a:lvl5pPr marL="2057400" indent="-228600">
              <a:defRPr sz="1400">
                <a:solidFill>
                  <a:srgbClr val="000000"/>
                </a:solidFill>
                <a:latin typeface="Arial" charset="0"/>
                <a:ea typeface="宋体" charset="0"/>
                <a:cs typeface="宋体"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9pPr>
          </a:lstStyle>
          <a:p>
            <a:r>
              <a:rPr lang="en-US" altLang="zh-CN" sz="1867" b="1" i="1" u="sng" dirty="0">
                <a:solidFill>
                  <a:srgbClr val="3F51B5"/>
                </a:solidFill>
                <a:sym typeface="Verdana" charset="0"/>
              </a:rPr>
              <a:t>Implementations</a:t>
            </a:r>
            <a:r>
              <a:rPr lang="en-US" altLang="zh-CN" sz="1867" b="1" i="1" dirty="0">
                <a:solidFill>
                  <a:srgbClr val="3F51B5"/>
                </a:solidFill>
                <a:sym typeface="Verdana" charset="0"/>
              </a:rPr>
              <a:t> </a:t>
            </a:r>
            <a:r>
              <a:rPr lang="en-US" altLang="zh-CN" sz="1867" i="1" dirty="0">
                <a:solidFill>
                  <a:srgbClr val="3F51B5"/>
                </a:solidFill>
                <a:sym typeface="Verdana" charset="0"/>
              </a:rPr>
              <a:t>(e.g., imperative scripts) can be bound to operations.</a:t>
            </a:r>
            <a:endParaRPr lang="zh-CN" altLang="en-US" sz="1867" i="1" dirty="0">
              <a:solidFill>
                <a:srgbClr val="3F51B5"/>
              </a:solidFill>
              <a:sym typeface="Verdana" charset="0"/>
            </a:endParaRPr>
          </a:p>
        </p:txBody>
      </p:sp>
      <p:grpSp>
        <p:nvGrpSpPr>
          <p:cNvPr id="17" name="Group 36"/>
          <p:cNvGrpSpPr>
            <a:grpSpLocks/>
          </p:cNvGrpSpPr>
          <p:nvPr/>
        </p:nvGrpSpPr>
        <p:grpSpPr bwMode="auto">
          <a:xfrm>
            <a:off x="7586640" y="1555176"/>
            <a:ext cx="1253067" cy="1073149"/>
            <a:chOff x="861060" y="1069127"/>
            <a:chExt cx="855131" cy="735378"/>
          </a:xfrm>
        </p:grpSpPr>
        <p:sp>
          <p:nvSpPr>
            <p:cNvPr id="18" name="Web Server Tier"/>
            <p:cNvSpPr>
              <a:spLocks noChangeArrowheads="1"/>
            </p:cNvSpPr>
            <p:nvPr/>
          </p:nvSpPr>
          <p:spPr bwMode="auto">
            <a:xfrm>
              <a:off x="861060" y="1069127"/>
              <a:ext cx="855131" cy="735378"/>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source_resource</a:t>
              </a:r>
            </a:p>
          </p:txBody>
        </p:sp>
        <p:sp>
          <p:nvSpPr>
            <p:cNvPr id="19" name="Rectangle 38"/>
            <p:cNvSpPr/>
            <p:nvPr/>
          </p:nvSpPr>
          <p:spPr>
            <a:xfrm>
              <a:off x="861060" y="1273640"/>
              <a:ext cx="855131" cy="198712"/>
            </a:xfrm>
            <a:prstGeom prst="rect">
              <a:avLst/>
            </a:prstGeom>
            <a:solidFill>
              <a:schemeClr val="tx1">
                <a:lumMod val="60000"/>
                <a:lumOff val="40000"/>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tIns="0" bIns="0" anchor="ctr"/>
            <a:lstStyle/>
            <a:p>
              <a:pPr algn="ctr">
                <a:defRPr/>
              </a:pPr>
              <a:r>
                <a:rPr lang="en-US" sz="933" b="1" kern="0" dirty="0">
                  <a:solidFill>
                    <a:srgbClr val="000000"/>
                  </a:solidFill>
                  <a:sym typeface="Arial" pitchFamily="34" charset="0"/>
                </a:rPr>
                <a:t>Type_A</a:t>
              </a:r>
            </a:p>
          </p:txBody>
        </p:sp>
      </p:grpSp>
      <p:sp>
        <p:nvSpPr>
          <p:cNvPr id="20" name="TextBox 30"/>
          <p:cNvSpPr txBox="1">
            <a:spLocks noChangeArrowheads="1"/>
          </p:cNvSpPr>
          <p:nvPr/>
        </p:nvSpPr>
        <p:spPr bwMode="auto">
          <a:xfrm>
            <a:off x="7993044" y="2097044"/>
            <a:ext cx="419321" cy="4104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908" tIns="60955" rIns="121908" bIns="60955">
            <a:spAutoFit/>
          </a:bodyPr>
          <a:lstStyle>
            <a:lvl1pPr>
              <a:defRPr sz="1400">
                <a:solidFill>
                  <a:srgbClr val="000000"/>
                </a:solidFill>
                <a:latin typeface="Arial" charset="0"/>
                <a:ea typeface="宋体" charset="0"/>
                <a:cs typeface="宋体" charset="0"/>
                <a:sym typeface="Arial" charset="0"/>
              </a:defRPr>
            </a:lvl1pPr>
            <a:lvl2pPr marL="742950" indent="-285750">
              <a:defRPr sz="1400">
                <a:solidFill>
                  <a:srgbClr val="000000"/>
                </a:solidFill>
                <a:latin typeface="Arial" charset="0"/>
                <a:ea typeface="宋体" charset="0"/>
                <a:cs typeface="宋体" charset="0"/>
                <a:sym typeface="Arial" charset="0"/>
              </a:defRPr>
            </a:lvl2pPr>
            <a:lvl3pPr marL="1143000" indent="-228600">
              <a:defRPr sz="1400">
                <a:solidFill>
                  <a:srgbClr val="000000"/>
                </a:solidFill>
                <a:latin typeface="Arial" charset="0"/>
                <a:ea typeface="宋体" charset="0"/>
                <a:cs typeface="宋体" charset="0"/>
                <a:sym typeface="Arial" charset="0"/>
              </a:defRPr>
            </a:lvl3pPr>
            <a:lvl4pPr marL="1600200" indent="-228600">
              <a:defRPr sz="1400">
                <a:solidFill>
                  <a:srgbClr val="000000"/>
                </a:solidFill>
                <a:latin typeface="Arial" charset="0"/>
                <a:ea typeface="宋体" charset="0"/>
                <a:cs typeface="宋体" charset="0"/>
                <a:sym typeface="Arial" charset="0"/>
              </a:defRPr>
            </a:lvl4pPr>
            <a:lvl5pPr marL="2057400" indent="-228600">
              <a:defRPr sz="1400">
                <a:solidFill>
                  <a:srgbClr val="000000"/>
                </a:solidFill>
                <a:latin typeface="Arial" charset="0"/>
                <a:ea typeface="宋体" charset="0"/>
                <a:cs typeface="宋体"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9pPr>
          </a:lstStyle>
          <a:p>
            <a:r>
              <a:rPr lang="en-US" altLang="zh-CN" sz="1867" b="1" dirty="0"/>
              <a:t>A</a:t>
            </a:r>
          </a:p>
        </p:txBody>
      </p:sp>
      <p:grpSp>
        <p:nvGrpSpPr>
          <p:cNvPr id="21" name="Group 81"/>
          <p:cNvGrpSpPr>
            <a:grpSpLocks/>
          </p:cNvGrpSpPr>
          <p:nvPr/>
        </p:nvGrpSpPr>
        <p:grpSpPr bwMode="auto">
          <a:xfrm>
            <a:off x="10588073" y="1567881"/>
            <a:ext cx="1253067" cy="1071033"/>
            <a:chOff x="5723470" y="2692402"/>
            <a:chExt cx="939796" cy="804331"/>
          </a:xfrm>
        </p:grpSpPr>
        <p:grpSp>
          <p:nvGrpSpPr>
            <p:cNvPr id="22" name="Group 57"/>
            <p:cNvGrpSpPr>
              <a:grpSpLocks/>
            </p:cNvGrpSpPr>
            <p:nvPr/>
          </p:nvGrpSpPr>
          <p:grpSpPr bwMode="auto">
            <a:xfrm>
              <a:off x="5723470" y="2692402"/>
              <a:ext cx="939796" cy="804331"/>
              <a:chOff x="861060" y="1069127"/>
              <a:chExt cx="855131" cy="735378"/>
            </a:xfrm>
          </p:grpSpPr>
          <p:sp>
            <p:nvSpPr>
              <p:cNvPr id="24" name="Web Server Tier"/>
              <p:cNvSpPr>
                <a:spLocks noChangeArrowheads="1"/>
              </p:cNvSpPr>
              <p:nvPr/>
            </p:nvSpPr>
            <p:spPr bwMode="auto">
              <a:xfrm>
                <a:off x="861060" y="1069127"/>
                <a:ext cx="855131" cy="735378"/>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target_resource</a:t>
                </a:r>
              </a:p>
            </p:txBody>
          </p:sp>
          <p:sp>
            <p:nvSpPr>
              <p:cNvPr id="25" name="Rectangle 59"/>
              <p:cNvSpPr/>
              <p:nvPr/>
            </p:nvSpPr>
            <p:spPr>
              <a:xfrm>
                <a:off x="861060" y="1274044"/>
                <a:ext cx="855131" cy="197651"/>
              </a:xfrm>
              <a:prstGeom prst="rect">
                <a:avLst/>
              </a:prstGeom>
              <a:solidFill>
                <a:schemeClr val="tx1">
                  <a:lumMod val="60000"/>
                  <a:lumOff val="40000"/>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tIns="0" bIns="0" anchor="ctr"/>
              <a:lstStyle/>
              <a:p>
                <a:pPr algn="ctr">
                  <a:defRPr/>
                </a:pPr>
                <a:r>
                  <a:rPr lang="en-US" sz="933" b="1" kern="0" dirty="0">
                    <a:solidFill>
                      <a:srgbClr val="000000"/>
                    </a:solidFill>
                    <a:sym typeface="Arial" pitchFamily="34" charset="0"/>
                  </a:rPr>
                  <a:t>Type_B</a:t>
                </a:r>
              </a:p>
            </p:txBody>
          </p:sp>
        </p:grpSp>
        <p:sp>
          <p:nvSpPr>
            <p:cNvPr id="23" name="TextBox 60"/>
            <p:cNvSpPr txBox="1">
              <a:spLocks noChangeArrowheads="1"/>
            </p:cNvSpPr>
            <p:nvPr/>
          </p:nvSpPr>
          <p:spPr bwMode="auto">
            <a:xfrm>
              <a:off x="6019801" y="3098798"/>
              <a:ext cx="268341" cy="285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1400">
                  <a:solidFill>
                    <a:srgbClr val="000000"/>
                  </a:solidFill>
                  <a:latin typeface="Arial" charset="0"/>
                  <a:ea typeface="宋体" charset="0"/>
                  <a:cs typeface="宋体" charset="0"/>
                  <a:sym typeface="Arial" charset="0"/>
                </a:defRPr>
              </a:lvl1pPr>
              <a:lvl2pPr marL="742950" indent="-285750">
                <a:defRPr sz="1400">
                  <a:solidFill>
                    <a:srgbClr val="000000"/>
                  </a:solidFill>
                  <a:latin typeface="Arial" charset="0"/>
                  <a:ea typeface="宋体" charset="0"/>
                  <a:cs typeface="宋体" charset="0"/>
                  <a:sym typeface="Arial" charset="0"/>
                </a:defRPr>
              </a:lvl2pPr>
              <a:lvl3pPr marL="1143000" indent="-228600">
                <a:defRPr sz="1400">
                  <a:solidFill>
                    <a:srgbClr val="000000"/>
                  </a:solidFill>
                  <a:latin typeface="Arial" charset="0"/>
                  <a:ea typeface="宋体" charset="0"/>
                  <a:cs typeface="宋体" charset="0"/>
                  <a:sym typeface="Arial" charset="0"/>
                </a:defRPr>
              </a:lvl3pPr>
              <a:lvl4pPr marL="1600200" indent="-228600">
                <a:defRPr sz="1400">
                  <a:solidFill>
                    <a:srgbClr val="000000"/>
                  </a:solidFill>
                  <a:latin typeface="Arial" charset="0"/>
                  <a:ea typeface="宋体" charset="0"/>
                  <a:cs typeface="宋体" charset="0"/>
                  <a:sym typeface="Arial" charset="0"/>
                </a:defRPr>
              </a:lvl4pPr>
              <a:lvl5pPr marL="2057400" indent="-228600">
                <a:defRPr sz="1400">
                  <a:solidFill>
                    <a:srgbClr val="000000"/>
                  </a:solidFill>
                  <a:latin typeface="Arial" charset="0"/>
                  <a:ea typeface="宋体" charset="0"/>
                  <a:cs typeface="宋体"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9pPr>
            </a:lstStyle>
            <a:p>
              <a:r>
                <a:rPr lang="en-US" altLang="zh-CN" sz="1867" b="1" dirty="0"/>
                <a:t>B</a:t>
              </a:r>
            </a:p>
          </p:txBody>
        </p:sp>
      </p:grpSp>
      <p:cxnSp>
        <p:nvCxnSpPr>
          <p:cNvPr id="26" name="Straight Connector 12"/>
          <p:cNvCxnSpPr>
            <a:cxnSpLocks noChangeShapeType="1"/>
            <a:stCxn id="33" idx="1"/>
            <a:endCxn id="27" idx="3"/>
          </p:cNvCxnSpPr>
          <p:nvPr/>
        </p:nvCxnSpPr>
        <p:spPr bwMode="auto">
          <a:xfrm rot="10800000">
            <a:off x="8909555" y="2361628"/>
            <a:ext cx="787400" cy="154517"/>
          </a:xfrm>
          <a:prstGeom prst="bentConnector3">
            <a:avLst>
              <a:gd name="adj1" fmla="val 50000"/>
            </a:avLst>
          </a:prstGeom>
          <a:noFill/>
          <a:ln w="317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 xmlns:a14="http://schemas.microsoft.com/office/drawing/2010/main">
                <a:noFill/>
              </a14:hiddenFill>
            </a:ext>
          </a:extLst>
        </p:spPr>
      </p:cxnSp>
      <p:sp>
        <p:nvSpPr>
          <p:cNvPr id="27" name="Rectangle 14"/>
          <p:cNvSpPr>
            <a:spLocks noChangeArrowheads="1"/>
          </p:cNvSpPr>
          <p:nvPr/>
        </p:nvSpPr>
        <p:spPr bwMode="auto">
          <a:xfrm>
            <a:off x="8714823" y="2215580"/>
            <a:ext cx="194733" cy="292100"/>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tIns="60955" rIns="0" bIns="60955" anchor="ctr"/>
          <a:lstStyle/>
          <a:p>
            <a:pPr algn="ctr">
              <a:defRPr/>
            </a:pPr>
            <a:endParaRPr lang="en-US" altLang="zh-CN" sz="1333" dirty="0">
              <a:solidFill>
                <a:srgbClr val="000000"/>
              </a:solidFill>
              <a:cs typeface="Arial" charset="0"/>
            </a:endParaRPr>
          </a:p>
        </p:txBody>
      </p:sp>
      <p:grpSp>
        <p:nvGrpSpPr>
          <p:cNvPr id="28" name="Group 82"/>
          <p:cNvGrpSpPr>
            <a:grpSpLocks/>
          </p:cNvGrpSpPr>
          <p:nvPr/>
        </p:nvGrpSpPr>
        <p:grpSpPr bwMode="auto">
          <a:xfrm>
            <a:off x="9042905" y="1567878"/>
            <a:ext cx="1354667" cy="3924300"/>
            <a:chOff x="4394199" y="2480736"/>
            <a:chExt cx="685801" cy="3115733"/>
          </a:xfrm>
        </p:grpSpPr>
        <p:sp>
          <p:nvSpPr>
            <p:cNvPr id="29" name="Web Server Tier"/>
            <p:cNvSpPr>
              <a:spLocks noChangeArrowheads="1"/>
            </p:cNvSpPr>
            <p:nvPr/>
          </p:nvSpPr>
          <p:spPr bwMode="auto">
            <a:xfrm>
              <a:off x="4394199" y="2480736"/>
              <a:ext cx="685801" cy="3115733"/>
            </a:xfrm>
            <a:prstGeom prst="roundRect">
              <a:avLst>
                <a:gd name="adj" fmla="val 16667"/>
              </a:avLst>
            </a:prstGeom>
            <a:solidFill>
              <a:srgbClr val="FFCFA1">
                <a:alpha val="7059"/>
              </a:srgbClr>
            </a:solidFill>
            <a:ln w="6350">
              <a:solidFill>
                <a:srgbClr val="CF6500"/>
              </a:solidFill>
              <a:round/>
              <a:headEnd/>
              <a:tailEnd/>
            </a:ln>
            <a:effectLst>
              <a:outerShdw algn="tl" rotWithShape="0">
                <a:srgbClr val="CF6500">
                  <a:alpha val="39998"/>
                </a:srgbClr>
              </a:outerShdw>
            </a:effectLst>
          </p:spPr>
          <p:txBody>
            <a:bodyPr wrap="none" lIns="0" tIns="24384"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en-US" sz="1333" i="1" dirty="0">
                  <a:solidFill>
                    <a:srgbClr val="000000"/>
                  </a:solidFill>
                  <a:latin typeface="Calibri" panose="020F0502020204030204"/>
                  <a:ea typeface="宋体" pitchFamily="2" charset="-122"/>
                  <a:sym typeface="Arial" pitchFamily="34" charset="0"/>
                </a:rPr>
                <a:t>my_relationship</a:t>
              </a:r>
            </a:p>
          </p:txBody>
        </p:sp>
        <p:sp>
          <p:nvSpPr>
            <p:cNvPr id="30" name="Rectangle 71"/>
            <p:cNvSpPr/>
            <p:nvPr/>
          </p:nvSpPr>
          <p:spPr>
            <a:xfrm>
              <a:off x="4394199" y="2747942"/>
              <a:ext cx="685801" cy="201666"/>
            </a:xfrm>
            <a:prstGeom prst="rect">
              <a:avLst/>
            </a:prstGeom>
            <a:solidFill>
              <a:schemeClr val="accent6">
                <a:lumMod val="60000"/>
                <a:lumOff val="40000"/>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a:defRPr/>
              </a:pPr>
              <a:r>
                <a:rPr lang="en-US" sz="1333" b="1" kern="0" dirty="0">
                  <a:solidFill>
                    <a:srgbClr val="000000"/>
                  </a:solidFill>
                  <a:sym typeface="Arial" pitchFamily="34" charset="0"/>
                </a:rPr>
                <a:t>ConnectsTo</a:t>
              </a:r>
            </a:p>
          </p:txBody>
        </p:sp>
      </p:grpSp>
      <p:cxnSp>
        <p:nvCxnSpPr>
          <p:cNvPr id="31" name="Straight Connector 12"/>
          <p:cNvCxnSpPr>
            <a:cxnSpLocks noChangeShapeType="1"/>
            <a:stCxn id="32" idx="1"/>
            <a:endCxn id="33" idx="3"/>
          </p:cNvCxnSpPr>
          <p:nvPr/>
        </p:nvCxnSpPr>
        <p:spPr bwMode="auto">
          <a:xfrm rot="10800000" flipV="1">
            <a:off x="9809141" y="2372211"/>
            <a:ext cx="700616" cy="143933"/>
          </a:xfrm>
          <a:prstGeom prst="bentConnector3">
            <a:avLst>
              <a:gd name="adj1" fmla="val 50000"/>
            </a:avLst>
          </a:prstGeom>
          <a:noFill/>
          <a:ln w="317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 xmlns:a14="http://schemas.microsoft.com/office/drawing/2010/main">
                <a:noFill/>
              </a14:hiddenFill>
            </a:ext>
          </a:extLst>
        </p:spPr>
      </p:cxnSp>
      <p:sp>
        <p:nvSpPr>
          <p:cNvPr id="32" name="Rectangle 14"/>
          <p:cNvSpPr>
            <a:spLocks noChangeArrowheads="1"/>
          </p:cNvSpPr>
          <p:nvPr/>
        </p:nvSpPr>
        <p:spPr bwMode="auto">
          <a:xfrm>
            <a:off x="10509757" y="2226160"/>
            <a:ext cx="213784" cy="292100"/>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tIns="60955" rIns="0" bIns="60955" anchor="ctr"/>
          <a:lstStyle/>
          <a:p>
            <a:pPr algn="ctr">
              <a:defRPr/>
            </a:pPr>
            <a:endParaRPr lang="en-US" altLang="zh-CN" sz="1333" dirty="0">
              <a:solidFill>
                <a:srgbClr val="000000"/>
              </a:solidFill>
              <a:cs typeface="Arial" charset="0"/>
            </a:endParaRPr>
          </a:p>
        </p:txBody>
      </p:sp>
      <p:sp>
        <p:nvSpPr>
          <p:cNvPr id="33" name="Chevron 91"/>
          <p:cNvSpPr>
            <a:spLocks noChangeArrowheads="1"/>
          </p:cNvSpPr>
          <p:nvPr/>
        </p:nvSpPr>
        <p:spPr bwMode="auto">
          <a:xfrm>
            <a:off x="9584782" y="2401845"/>
            <a:ext cx="224367" cy="226483"/>
          </a:xfrm>
          <a:prstGeom prst="chevron">
            <a:avLst>
              <a:gd name="adj" fmla="val 50000"/>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tIns="60955" rIns="0" bIns="60955" anchor="ctr"/>
          <a:lstStyle/>
          <a:p>
            <a:pPr algn="ctr">
              <a:defRPr/>
            </a:pPr>
            <a:endParaRPr lang="en-US" altLang="zh-CN" sz="1333" dirty="0">
              <a:solidFill>
                <a:srgbClr val="000000"/>
              </a:solidFill>
              <a:cs typeface="Arial" charset="0"/>
            </a:endParaRPr>
          </a:p>
        </p:txBody>
      </p:sp>
      <p:sp>
        <p:nvSpPr>
          <p:cNvPr id="34" name="Web Server Tier"/>
          <p:cNvSpPr>
            <a:spLocks noChangeArrowheads="1"/>
          </p:cNvSpPr>
          <p:nvPr/>
        </p:nvSpPr>
        <p:spPr bwMode="auto">
          <a:xfrm>
            <a:off x="8206821" y="3091876"/>
            <a:ext cx="2777067" cy="2292349"/>
          </a:xfrm>
          <a:prstGeom prst="roundRect">
            <a:avLst>
              <a:gd name="adj" fmla="val 16667"/>
            </a:avLst>
          </a:prstGeom>
          <a:solidFill>
            <a:schemeClr val="accent3">
              <a:lumMod val="20000"/>
              <a:lumOff val="80000"/>
            </a:schemeClr>
          </a:solidFill>
          <a:ln w="6350">
            <a:solidFill>
              <a:schemeClr val="accent3">
                <a:lumMod val="75000"/>
              </a:schemeClr>
            </a:solidFill>
            <a:round/>
            <a:headEnd/>
            <a:tailEnd/>
          </a:ln>
          <a:effectLst/>
        </p:spPr>
        <p:txBody>
          <a:bodyPr wrap="none" lIns="121908" tIns="0" rIns="121908"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en-US" sz="1600" b="1" dirty="0">
                <a:solidFill>
                  <a:srgbClr val="00A4A1">
                    <a:lumMod val="50000"/>
                  </a:srgbClr>
                </a:solidFill>
                <a:latin typeface="Calibri" panose="020F0502020204030204"/>
                <a:ea typeface="宋体" pitchFamily="2" charset="-122"/>
                <a:sym typeface="Arial" pitchFamily="34" charset="0"/>
              </a:rPr>
              <a:t>Lifecycle.Configure</a:t>
            </a:r>
          </a:p>
        </p:txBody>
      </p:sp>
      <p:grpSp>
        <p:nvGrpSpPr>
          <p:cNvPr id="35" name="Group 29"/>
          <p:cNvGrpSpPr>
            <a:grpSpLocks/>
          </p:cNvGrpSpPr>
          <p:nvPr/>
        </p:nvGrpSpPr>
        <p:grpSpPr bwMode="auto">
          <a:xfrm>
            <a:off x="9616528" y="3578710"/>
            <a:ext cx="1513417" cy="1471083"/>
            <a:chOff x="5171531" y="3989733"/>
            <a:chExt cx="1136136" cy="1102509"/>
          </a:xfrm>
        </p:grpSpPr>
        <p:sp>
          <p:nvSpPr>
            <p:cNvPr id="36" name="Rectangle 14"/>
            <p:cNvSpPr>
              <a:spLocks noChangeArrowheads="1"/>
            </p:cNvSpPr>
            <p:nvPr/>
          </p:nvSpPr>
          <p:spPr bwMode="auto">
            <a:xfrm>
              <a:off x="5171531" y="3989733"/>
              <a:ext cx="1136136" cy="218916"/>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333" dirty="0">
                  <a:solidFill>
                    <a:srgbClr val="000000"/>
                  </a:solidFill>
                  <a:latin typeface="Calibri" panose="020F0502020204030204"/>
                  <a:ea typeface="宋体" pitchFamily="2" charset="-122"/>
                  <a:sym typeface="Arial" pitchFamily="34" charset="0"/>
                </a:rPr>
                <a:t>pre_config_target</a:t>
              </a:r>
            </a:p>
          </p:txBody>
        </p:sp>
        <p:sp>
          <p:nvSpPr>
            <p:cNvPr id="37" name="Rectangle 14"/>
            <p:cNvSpPr>
              <a:spLocks noChangeArrowheads="1"/>
            </p:cNvSpPr>
            <p:nvPr/>
          </p:nvSpPr>
          <p:spPr bwMode="auto">
            <a:xfrm>
              <a:off x="5171531" y="4291138"/>
              <a:ext cx="1136136" cy="218916"/>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333" dirty="0">
                  <a:solidFill>
                    <a:srgbClr val="000000"/>
                  </a:solidFill>
                  <a:latin typeface="Calibri" panose="020F0502020204030204"/>
                  <a:ea typeface="宋体" pitchFamily="2" charset="-122"/>
                  <a:sym typeface="Arial" pitchFamily="34" charset="0"/>
                </a:rPr>
                <a:t>post_config_target</a:t>
              </a:r>
            </a:p>
          </p:txBody>
        </p:sp>
        <p:sp>
          <p:nvSpPr>
            <p:cNvPr id="38" name="Rectangle 14"/>
            <p:cNvSpPr>
              <a:spLocks noChangeArrowheads="1"/>
            </p:cNvSpPr>
            <p:nvPr/>
          </p:nvSpPr>
          <p:spPr bwMode="auto">
            <a:xfrm>
              <a:off x="5171531" y="4584612"/>
              <a:ext cx="1136136" cy="220502"/>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333" dirty="0">
                  <a:solidFill>
                    <a:srgbClr val="000000"/>
                  </a:solidFill>
                  <a:latin typeface="Calibri" panose="020F0502020204030204"/>
                  <a:ea typeface="宋体" pitchFamily="2" charset="-122"/>
                  <a:sym typeface="Arial" pitchFamily="34" charset="0"/>
                </a:rPr>
                <a:t>add_target</a:t>
              </a:r>
            </a:p>
          </p:txBody>
        </p:sp>
        <p:sp>
          <p:nvSpPr>
            <p:cNvPr id="39" name="Rectangle 14"/>
            <p:cNvSpPr>
              <a:spLocks noChangeArrowheads="1"/>
            </p:cNvSpPr>
            <p:nvPr/>
          </p:nvSpPr>
          <p:spPr bwMode="auto">
            <a:xfrm>
              <a:off x="5171531" y="4873326"/>
              <a:ext cx="1136136" cy="218916"/>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333" dirty="0">
                  <a:solidFill>
                    <a:srgbClr val="000000"/>
                  </a:solidFill>
                  <a:latin typeface="Calibri" panose="020F0502020204030204"/>
                  <a:ea typeface="宋体" pitchFamily="2" charset="-122"/>
                  <a:sym typeface="Arial" pitchFamily="34" charset="0"/>
                </a:rPr>
                <a:t>remove_target</a:t>
              </a:r>
            </a:p>
          </p:txBody>
        </p:sp>
      </p:grpSp>
      <p:grpSp>
        <p:nvGrpSpPr>
          <p:cNvPr id="40" name="Group 9"/>
          <p:cNvGrpSpPr>
            <a:grpSpLocks/>
          </p:cNvGrpSpPr>
          <p:nvPr/>
        </p:nvGrpSpPr>
        <p:grpSpPr bwMode="auto">
          <a:xfrm>
            <a:off x="8035372" y="3582943"/>
            <a:ext cx="1515533" cy="1464733"/>
            <a:chOff x="2843197" y="3991715"/>
            <a:chExt cx="1136137" cy="1098544"/>
          </a:xfrm>
        </p:grpSpPr>
        <p:sp>
          <p:nvSpPr>
            <p:cNvPr id="41" name="Rectangle 14"/>
            <p:cNvSpPr>
              <a:spLocks noChangeArrowheads="1"/>
            </p:cNvSpPr>
            <p:nvPr/>
          </p:nvSpPr>
          <p:spPr bwMode="auto">
            <a:xfrm>
              <a:off x="2843197" y="3991715"/>
              <a:ext cx="1136137" cy="219074"/>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333" dirty="0">
                  <a:solidFill>
                    <a:srgbClr val="000000"/>
                  </a:solidFill>
                  <a:latin typeface="Calibri" panose="020F0502020204030204"/>
                  <a:ea typeface="宋体" pitchFamily="2" charset="-122"/>
                  <a:cs typeface="Arial" panose="020B0604020202020204" pitchFamily="34" charset="0"/>
                  <a:sym typeface="Arial" pitchFamily="34" charset="0"/>
                </a:rPr>
                <a:t>pre_config_source</a:t>
              </a:r>
            </a:p>
          </p:txBody>
        </p:sp>
        <p:sp>
          <p:nvSpPr>
            <p:cNvPr id="42" name="Rectangle 14"/>
            <p:cNvSpPr>
              <a:spLocks noChangeArrowheads="1"/>
            </p:cNvSpPr>
            <p:nvPr/>
          </p:nvSpPr>
          <p:spPr bwMode="auto">
            <a:xfrm>
              <a:off x="2843197" y="4293338"/>
              <a:ext cx="1136137" cy="219074"/>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333" dirty="0">
                  <a:solidFill>
                    <a:srgbClr val="000000"/>
                  </a:solidFill>
                  <a:latin typeface="Calibri" panose="020F0502020204030204"/>
                  <a:ea typeface="宋体" pitchFamily="2" charset="-122"/>
                  <a:sym typeface="Arial" pitchFamily="34" charset="0"/>
                </a:rPr>
                <a:t>post_config_source</a:t>
              </a:r>
            </a:p>
          </p:txBody>
        </p:sp>
        <p:sp>
          <p:nvSpPr>
            <p:cNvPr id="43" name="Rectangle 14"/>
            <p:cNvSpPr>
              <a:spLocks noChangeArrowheads="1"/>
            </p:cNvSpPr>
            <p:nvPr/>
          </p:nvSpPr>
          <p:spPr bwMode="auto">
            <a:xfrm>
              <a:off x="2843197" y="4582262"/>
              <a:ext cx="1136137" cy="220661"/>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333" dirty="0">
                  <a:solidFill>
                    <a:srgbClr val="000000"/>
                  </a:solidFill>
                  <a:latin typeface="Calibri" panose="020F0502020204030204"/>
                  <a:ea typeface="宋体" pitchFamily="2" charset="-122"/>
                  <a:sym typeface="Arial" pitchFamily="34" charset="0"/>
                </a:rPr>
                <a:t>add_source</a:t>
              </a:r>
            </a:p>
          </p:txBody>
        </p:sp>
        <p:sp>
          <p:nvSpPr>
            <p:cNvPr id="44" name="Rectangle 14"/>
            <p:cNvSpPr>
              <a:spLocks noChangeArrowheads="1"/>
            </p:cNvSpPr>
            <p:nvPr/>
          </p:nvSpPr>
          <p:spPr bwMode="auto">
            <a:xfrm>
              <a:off x="2843197" y="4871185"/>
              <a:ext cx="1136137" cy="219074"/>
            </a:xfrm>
            <a:prstGeom prst="rect">
              <a:avLst/>
            </a:prstGeom>
            <a:solidFill>
              <a:srgbClr val="BCF1A2"/>
            </a:solidFill>
            <a:ln w="9525">
              <a:solidFill>
                <a:srgbClr val="454546"/>
              </a:solidFill>
              <a:miter lim="800000"/>
              <a:headEnd/>
              <a:tailEnd/>
            </a:ln>
            <a:effectLst>
              <a:outerShdw blurRad="63500"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333" dirty="0">
                  <a:solidFill>
                    <a:srgbClr val="000000"/>
                  </a:solidFill>
                  <a:latin typeface="Calibri" panose="020F0502020204030204"/>
                  <a:ea typeface="宋体" pitchFamily="2" charset="-122"/>
                  <a:sym typeface="Arial" pitchFamily="34" charset="0"/>
                </a:rPr>
                <a:t>remove_source</a:t>
              </a:r>
            </a:p>
          </p:txBody>
        </p:sp>
      </p:grpSp>
      <p:sp>
        <p:nvSpPr>
          <p:cNvPr id="45" name="Rectangle 84"/>
          <p:cNvSpPr/>
          <p:nvPr/>
        </p:nvSpPr>
        <p:spPr>
          <a:xfrm>
            <a:off x="8884943" y="5028622"/>
            <a:ext cx="1329827" cy="369322"/>
          </a:xfrm>
          <a:prstGeom prst="rect">
            <a:avLst/>
          </a:prstGeom>
        </p:spPr>
        <p:txBody>
          <a:bodyPr wrap="none" lIns="121908" tIns="60955" rIns="121908" bIns="60955">
            <a:spAutoFit/>
          </a:bodyPr>
          <a:lstStyle/>
          <a:p>
            <a:pPr algn="ctr">
              <a:defRPr/>
            </a:pPr>
            <a:r>
              <a:rPr lang="en-US" altLang="en-US" sz="1600" b="1" dirty="0">
                <a:solidFill>
                  <a:srgbClr val="00A4A1">
                    <a:lumMod val="75000"/>
                  </a:srgbClr>
                </a:solidFill>
                <a:latin typeface="Arial" pitchFamily="34" charset="0"/>
                <a:ea typeface="宋体" pitchFamily="2" charset="-122"/>
                <a:sym typeface="Arial" pitchFamily="34" charset="0"/>
              </a:rPr>
              <a:t>Operations</a:t>
            </a:r>
          </a:p>
        </p:txBody>
      </p:sp>
      <p:sp>
        <p:nvSpPr>
          <p:cNvPr id="46" name="Striped Right Arrow 104"/>
          <p:cNvSpPr>
            <a:spLocks/>
          </p:cNvSpPr>
          <p:nvPr/>
        </p:nvSpPr>
        <p:spPr bwMode="auto">
          <a:xfrm rot="14088908">
            <a:off x="8589939" y="2748974"/>
            <a:ext cx="533400" cy="304800"/>
          </a:xfrm>
          <a:custGeom>
            <a:avLst/>
            <a:gdLst>
              <a:gd name="T0" fmla="*/ 0 w 400109"/>
              <a:gd name="T1" fmla="*/ 56850 h 229203"/>
              <a:gd name="T2" fmla="*/ 7160 w 400109"/>
              <a:gd name="T3" fmla="*/ 56850 h 229203"/>
              <a:gd name="T4" fmla="*/ 7160 w 400109"/>
              <a:gd name="T5" fmla="*/ 170549 h 229203"/>
              <a:gd name="T6" fmla="*/ 0 w 400109"/>
              <a:gd name="T7" fmla="*/ 170549 h 229203"/>
              <a:gd name="T8" fmla="*/ 0 w 400109"/>
              <a:gd name="T9" fmla="*/ 56850 h 229203"/>
              <a:gd name="T10" fmla="*/ 14319 w 400109"/>
              <a:gd name="T11" fmla="*/ 56850 h 229203"/>
              <a:gd name="T12" fmla="*/ 28638 w 400109"/>
              <a:gd name="T13" fmla="*/ 56850 h 229203"/>
              <a:gd name="T14" fmla="*/ 28638 w 400109"/>
              <a:gd name="T15" fmla="*/ 170549 h 229203"/>
              <a:gd name="T16" fmla="*/ 14319 w 400109"/>
              <a:gd name="T17" fmla="*/ 170549 h 229203"/>
              <a:gd name="T18" fmla="*/ 14319 w 400109"/>
              <a:gd name="T19" fmla="*/ 56850 h 229203"/>
              <a:gd name="T20" fmla="*/ 35798 w 400109"/>
              <a:gd name="T21" fmla="*/ 56850 h 229203"/>
              <a:gd name="T22" fmla="*/ 285382 w 400109"/>
              <a:gd name="T23" fmla="*/ 56850 h 229203"/>
              <a:gd name="T24" fmla="*/ 285382 w 400109"/>
              <a:gd name="T25" fmla="*/ 0 h 229203"/>
              <a:gd name="T26" fmla="*/ 399932 w 400109"/>
              <a:gd name="T27" fmla="*/ 113699 h 229203"/>
              <a:gd name="T28" fmla="*/ 285382 w 400109"/>
              <a:gd name="T29" fmla="*/ 227399 h 229203"/>
              <a:gd name="T30" fmla="*/ 285382 w 400109"/>
              <a:gd name="T31" fmla="*/ 170549 h 229203"/>
              <a:gd name="T32" fmla="*/ 35798 w 400109"/>
              <a:gd name="T33" fmla="*/ 170549 h 229203"/>
              <a:gd name="T34" fmla="*/ 35798 w 400109"/>
              <a:gd name="T35" fmla="*/ 56850 h 22920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00109"/>
              <a:gd name="T55" fmla="*/ 0 h 229203"/>
              <a:gd name="T56" fmla="*/ 400109 w 400109"/>
              <a:gd name="T57" fmla="*/ 229203 h 22920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00109" h="229203">
                <a:moveTo>
                  <a:pt x="0" y="57301"/>
                </a:moveTo>
                <a:lnTo>
                  <a:pt x="7163" y="57301"/>
                </a:lnTo>
                <a:lnTo>
                  <a:pt x="7163" y="171902"/>
                </a:lnTo>
                <a:lnTo>
                  <a:pt x="0" y="171902"/>
                </a:lnTo>
                <a:lnTo>
                  <a:pt x="0" y="57301"/>
                </a:lnTo>
                <a:close/>
                <a:moveTo>
                  <a:pt x="14325" y="57301"/>
                </a:moveTo>
                <a:lnTo>
                  <a:pt x="28650" y="57301"/>
                </a:lnTo>
                <a:lnTo>
                  <a:pt x="28650" y="171902"/>
                </a:lnTo>
                <a:lnTo>
                  <a:pt x="14325" y="171902"/>
                </a:lnTo>
                <a:lnTo>
                  <a:pt x="14325" y="57301"/>
                </a:lnTo>
                <a:close/>
                <a:moveTo>
                  <a:pt x="35813" y="57301"/>
                </a:moveTo>
                <a:lnTo>
                  <a:pt x="285508" y="57301"/>
                </a:lnTo>
                <a:lnTo>
                  <a:pt x="285508" y="0"/>
                </a:lnTo>
                <a:lnTo>
                  <a:pt x="400109" y="114602"/>
                </a:lnTo>
                <a:lnTo>
                  <a:pt x="285508" y="229203"/>
                </a:lnTo>
                <a:lnTo>
                  <a:pt x="285508" y="171902"/>
                </a:lnTo>
                <a:lnTo>
                  <a:pt x="35813" y="171902"/>
                </a:lnTo>
                <a:lnTo>
                  <a:pt x="35813" y="57301"/>
                </a:lnTo>
                <a:close/>
              </a:path>
            </a:pathLst>
          </a:custGeom>
          <a:solidFill>
            <a:srgbClr val="008000"/>
          </a:solidFill>
          <a:ln w="9525" cap="flat" cmpd="sng">
            <a:solidFill>
              <a:srgbClr val="77933C"/>
            </a:solidFill>
            <a:prstDash val="solid"/>
            <a:round/>
            <a:headEnd/>
            <a:tailEnd/>
          </a:ln>
          <a:effectLst>
            <a:outerShdw blurRad="63500" dist="23000" dir="5400000" rotWithShape="0">
              <a:srgbClr val="000000">
                <a:alpha val="34998"/>
              </a:srgbClr>
            </a:outerShdw>
          </a:effectLst>
        </p:spPr>
        <p:txBody>
          <a:bodyPr lIns="121908" tIns="60955" rIns="121908" bIns="60955" anchor="ctr"/>
          <a:lstStyle/>
          <a:p>
            <a:pPr>
              <a:defRPr/>
            </a:pPr>
            <a:endParaRPr lang="en-US" sz="2400" dirty="0">
              <a:solidFill>
                <a:srgbClr val="000000"/>
              </a:solidFill>
            </a:endParaRPr>
          </a:p>
        </p:txBody>
      </p:sp>
      <p:sp>
        <p:nvSpPr>
          <p:cNvPr id="47" name="Striped Right Arrow 105"/>
          <p:cNvSpPr>
            <a:spLocks/>
          </p:cNvSpPr>
          <p:nvPr/>
        </p:nvSpPr>
        <p:spPr bwMode="auto">
          <a:xfrm rot="18743382">
            <a:off x="10236707" y="2746858"/>
            <a:ext cx="599016" cy="315384"/>
          </a:xfrm>
          <a:custGeom>
            <a:avLst/>
            <a:gdLst>
              <a:gd name="T0" fmla="*/ 0 w 449789"/>
              <a:gd name="T1" fmla="*/ 59090 h 236625"/>
              <a:gd name="T2" fmla="*/ 7368 w 449789"/>
              <a:gd name="T3" fmla="*/ 59090 h 236625"/>
              <a:gd name="T4" fmla="*/ 7368 w 449789"/>
              <a:gd name="T5" fmla="*/ 177274 h 236625"/>
              <a:gd name="T6" fmla="*/ 0 w 449789"/>
              <a:gd name="T7" fmla="*/ 177274 h 236625"/>
              <a:gd name="T8" fmla="*/ 0 w 449789"/>
              <a:gd name="T9" fmla="*/ 59090 h 236625"/>
              <a:gd name="T10" fmla="*/ 14738 w 449789"/>
              <a:gd name="T11" fmla="*/ 59090 h 236625"/>
              <a:gd name="T12" fmla="*/ 29473 w 449789"/>
              <a:gd name="T13" fmla="*/ 59090 h 236625"/>
              <a:gd name="T14" fmla="*/ 29473 w 449789"/>
              <a:gd name="T15" fmla="*/ 177274 h 236625"/>
              <a:gd name="T16" fmla="*/ 14738 w 449789"/>
              <a:gd name="T17" fmla="*/ 177274 h 236625"/>
              <a:gd name="T18" fmla="*/ 14738 w 449789"/>
              <a:gd name="T19" fmla="*/ 59090 h 236625"/>
              <a:gd name="T20" fmla="*/ 36844 w 449789"/>
              <a:gd name="T21" fmla="*/ 59090 h 236625"/>
              <a:gd name="T22" fmla="*/ 330315 w 449789"/>
              <a:gd name="T23" fmla="*/ 59090 h 236625"/>
              <a:gd name="T24" fmla="*/ 330315 w 449789"/>
              <a:gd name="T25" fmla="*/ 0 h 236625"/>
              <a:gd name="T26" fmla="*/ 448213 w 449789"/>
              <a:gd name="T27" fmla="*/ 118183 h 236625"/>
              <a:gd name="T28" fmla="*/ 330315 w 449789"/>
              <a:gd name="T29" fmla="*/ 236364 h 236625"/>
              <a:gd name="T30" fmla="*/ 330315 w 449789"/>
              <a:gd name="T31" fmla="*/ 177274 h 236625"/>
              <a:gd name="T32" fmla="*/ 36844 w 449789"/>
              <a:gd name="T33" fmla="*/ 177274 h 236625"/>
              <a:gd name="T34" fmla="*/ 36844 w 449789"/>
              <a:gd name="T35" fmla="*/ 59090 h 23662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9789"/>
              <a:gd name="T55" fmla="*/ 0 h 236625"/>
              <a:gd name="T56" fmla="*/ 449789 w 449789"/>
              <a:gd name="T57" fmla="*/ 236625 h 23662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9789" h="236625">
                <a:moveTo>
                  <a:pt x="0" y="59156"/>
                </a:moveTo>
                <a:lnTo>
                  <a:pt x="7395" y="59156"/>
                </a:lnTo>
                <a:lnTo>
                  <a:pt x="7395" y="177469"/>
                </a:lnTo>
                <a:lnTo>
                  <a:pt x="0" y="177469"/>
                </a:lnTo>
                <a:lnTo>
                  <a:pt x="0" y="59156"/>
                </a:lnTo>
                <a:close/>
                <a:moveTo>
                  <a:pt x="14789" y="59156"/>
                </a:moveTo>
                <a:lnTo>
                  <a:pt x="29578" y="59156"/>
                </a:lnTo>
                <a:lnTo>
                  <a:pt x="29578" y="177469"/>
                </a:lnTo>
                <a:lnTo>
                  <a:pt x="14789" y="177469"/>
                </a:lnTo>
                <a:lnTo>
                  <a:pt x="14789" y="59156"/>
                </a:lnTo>
                <a:close/>
                <a:moveTo>
                  <a:pt x="36973" y="59156"/>
                </a:moveTo>
                <a:lnTo>
                  <a:pt x="331477" y="59156"/>
                </a:lnTo>
                <a:lnTo>
                  <a:pt x="331477" y="0"/>
                </a:lnTo>
                <a:lnTo>
                  <a:pt x="449789" y="118313"/>
                </a:lnTo>
                <a:lnTo>
                  <a:pt x="331477" y="236625"/>
                </a:lnTo>
                <a:lnTo>
                  <a:pt x="331477" y="177469"/>
                </a:lnTo>
                <a:lnTo>
                  <a:pt x="36973" y="177469"/>
                </a:lnTo>
                <a:lnTo>
                  <a:pt x="36973" y="59156"/>
                </a:lnTo>
                <a:close/>
              </a:path>
            </a:pathLst>
          </a:custGeom>
          <a:solidFill>
            <a:srgbClr val="008000"/>
          </a:solidFill>
          <a:ln w="9525" cap="flat" cmpd="sng">
            <a:solidFill>
              <a:srgbClr val="77933C"/>
            </a:solidFill>
            <a:prstDash val="solid"/>
            <a:round/>
            <a:headEnd/>
            <a:tailEnd/>
          </a:ln>
          <a:effectLst>
            <a:outerShdw blurRad="63500" dist="23000" dir="5400000" rotWithShape="0">
              <a:srgbClr val="000000">
                <a:alpha val="34998"/>
              </a:srgbClr>
            </a:outerShdw>
          </a:effectLst>
        </p:spPr>
        <p:txBody>
          <a:bodyPr lIns="121908" tIns="60955" rIns="121908" bIns="60955" anchor="ctr"/>
          <a:lstStyle/>
          <a:p>
            <a:pPr>
              <a:defRPr/>
            </a:pPr>
            <a:endParaRPr lang="en-US" sz="2400" dirty="0">
              <a:solidFill>
                <a:srgbClr val="000000"/>
              </a:solidFill>
            </a:endParaRPr>
          </a:p>
        </p:txBody>
      </p:sp>
      <p:cxnSp>
        <p:nvCxnSpPr>
          <p:cNvPr id="48" name="Straight Arrow Connector 112"/>
          <p:cNvCxnSpPr/>
          <p:nvPr/>
        </p:nvCxnSpPr>
        <p:spPr>
          <a:xfrm>
            <a:off x="7430242" y="2387022"/>
            <a:ext cx="10583" cy="2438400"/>
          </a:xfrm>
          <a:prstGeom prst="straightConnector1">
            <a:avLst/>
          </a:prstGeom>
          <a:ln w="12700">
            <a:solidFill>
              <a:schemeClr val="bg1">
                <a:lumMod val="50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49" name="TextBox 4"/>
          <p:cNvSpPr txBox="1">
            <a:spLocks noChangeArrowheads="1"/>
          </p:cNvSpPr>
          <p:nvPr/>
        </p:nvSpPr>
        <p:spPr bwMode="auto">
          <a:xfrm>
            <a:off x="376641" y="5715860"/>
            <a:ext cx="11490266"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400">
                <a:solidFill>
                  <a:srgbClr val="000000"/>
                </a:solidFill>
                <a:latin typeface="Arial" charset="0"/>
                <a:ea typeface="宋体" charset="0"/>
                <a:cs typeface="宋体" charset="0"/>
                <a:sym typeface="Arial" charset="0"/>
              </a:defRPr>
            </a:lvl1pPr>
            <a:lvl2pPr marL="742950" indent="-285750">
              <a:defRPr sz="1400">
                <a:solidFill>
                  <a:srgbClr val="000000"/>
                </a:solidFill>
                <a:latin typeface="Arial" charset="0"/>
                <a:ea typeface="宋体" charset="0"/>
                <a:cs typeface="宋体" charset="0"/>
                <a:sym typeface="Arial" charset="0"/>
              </a:defRPr>
            </a:lvl2pPr>
            <a:lvl3pPr marL="1143000" indent="-228600">
              <a:defRPr sz="1400">
                <a:solidFill>
                  <a:srgbClr val="000000"/>
                </a:solidFill>
                <a:latin typeface="Arial" charset="0"/>
                <a:ea typeface="宋体" charset="0"/>
                <a:cs typeface="宋体" charset="0"/>
                <a:sym typeface="Arial" charset="0"/>
              </a:defRPr>
            </a:lvl3pPr>
            <a:lvl4pPr marL="1600200" indent="-228600">
              <a:defRPr sz="1400">
                <a:solidFill>
                  <a:srgbClr val="000000"/>
                </a:solidFill>
                <a:latin typeface="Arial" charset="0"/>
                <a:ea typeface="宋体" charset="0"/>
                <a:cs typeface="宋体" charset="0"/>
                <a:sym typeface="Arial" charset="0"/>
              </a:defRPr>
            </a:lvl4pPr>
            <a:lvl5pPr marL="2057400" indent="-228600">
              <a:defRPr sz="1400">
                <a:solidFill>
                  <a:srgbClr val="000000"/>
                </a:solidFill>
                <a:latin typeface="Arial" charset="0"/>
                <a:ea typeface="宋体" charset="0"/>
                <a:cs typeface="宋体"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宋体" charset="0"/>
                <a:cs typeface="宋体" charset="0"/>
                <a:sym typeface="Arial" charset="0"/>
              </a:defRPr>
            </a:lvl9pPr>
          </a:lstStyle>
          <a:p>
            <a:r>
              <a:rPr lang="en-US" altLang="zh-CN" sz="2000" b="1" i="1" dirty="0">
                <a:solidFill>
                  <a:srgbClr val="F79646">
                    <a:lumMod val="50000"/>
                  </a:srgbClr>
                </a:solidFill>
                <a:sym typeface="Verdana" charset="0"/>
              </a:rPr>
              <a:t>The </a:t>
            </a:r>
            <a:r>
              <a:rPr lang="en-US" altLang="zh-CN" sz="2000" b="1" i="1" u="sng" dirty="0">
                <a:solidFill>
                  <a:srgbClr val="F79646">
                    <a:lumMod val="50000"/>
                  </a:srgbClr>
                </a:solidFill>
                <a:sym typeface="Verdana" charset="0"/>
              </a:rPr>
              <a:t>Orchestrator</a:t>
            </a:r>
            <a:r>
              <a:rPr lang="en-US" altLang="zh-CN" sz="2000" b="1" i="1" dirty="0">
                <a:solidFill>
                  <a:srgbClr val="F79646">
                    <a:lumMod val="50000"/>
                  </a:srgbClr>
                </a:solidFill>
                <a:sym typeface="Verdana" charset="0"/>
              </a:rPr>
              <a:t> moves the nodes through their </a:t>
            </a:r>
            <a:r>
              <a:rPr lang="en-US" altLang="zh-CN" sz="2000" b="1" i="1" u="sng" dirty="0">
                <a:solidFill>
                  <a:srgbClr val="F79646">
                    <a:lumMod val="50000"/>
                  </a:srgbClr>
                </a:solidFill>
                <a:sym typeface="Verdana" charset="0"/>
              </a:rPr>
              <a:t>Lifecycle</a:t>
            </a:r>
            <a:r>
              <a:rPr lang="en-US" altLang="zh-CN" sz="2000" b="1" i="1" dirty="0">
                <a:solidFill>
                  <a:srgbClr val="F79646">
                    <a:lumMod val="50000"/>
                  </a:srgbClr>
                </a:solidFill>
                <a:sym typeface="Verdana" charset="0"/>
              </a:rPr>
              <a:t> </a:t>
            </a:r>
            <a:r>
              <a:rPr lang="en-US" altLang="zh-CN" sz="2000" b="1" i="1" u="sng" dirty="0">
                <a:solidFill>
                  <a:srgbClr val="F79646">
                    <a:lumMod val="50000"/>
                  </a:srgbClr>
                </a:solidFill>
                <a:sym typeface="Verdana" charset="0"/>
              </a:rPr>
              <a:t>States</a:t>
            </a:r>
            <a:r>
              <a:rPr lang="en-US" altLang="zh-CN" sz="2000" b="1" i="1" dirty="0">
                <a:solidFill>
                  <a:srgbClr val="F79646">
                    <a:lumMod val="50000"/>
                  </a:srgbClr>
                </a:solidFill>
                <a:sym typeface="Verdana" charset="0"/>
              </a:rPr>
              <a:t> by executing their </a:t>
            </a:r>
            <a:r>
              <a:rPr lang="en-US" altLang="zh-CN" sz="2000" b="1" i="1" u="sng" dirty="0">
                <a:solidFill>
                  <a:srgbClr val="F79646">
                    <a:lumMod val="50000"/>
                  </a:srgbClr>
                </a:solidFill>
                <a:sym typeface="Verdana" charset="0"/>
              </a:rPr>
              <a:t>Lifecycle</a:t>
            </a:r>
            <a:r>
              <a:rPr lang="en-US" altLang="zh-CN" sz="2000" b="1" i="1" dirty="0">
                <a:solidFill>
                  <a:srgbClr val="F79646">
                    <a:lumMod val="50000"/>
                  </a:srgbClr>
                </a:solidFill>
                <a:sym typeface="Verdana" charset="0"/>
              </a:rPr>
              <a:t> </a:t>
            </a:r>
            <a:r>
              <a:rPr lang="en-US" altLang="zh-CN" sz="2000" b="1" i="1" u="sng" dirty="0">
                <a:solidFill>
                  <a:srgbClr val="F79646">
                    <a:lumMod val="50000"/>
                  </a:srgbClr>
                </a:solidFill>
                <a:sym typeface="Verdana" charset="0"/>
              </a:rPr>
              <a:t>Operations</a:t>
            </a:r>
            <a:r>
              <a:rPr lang="en-US" altLang="zh-CN" sz="2000" b="1" i="1" dirty="0">
                <a:solidFill>
                  <a:srgbClr val="F79646">
                    <a:lumMod val="50000"/>
                  </a:srgbClr>
                </a:solidFill>
                <a:sym typeface="Verdana" charset="0"/>
              </a:rPr>
              <a:t> in </a:t>
            </a:r>
            <a:r>
              <a:rPr lang="en-US" altLang="zh-CN" sz="2000" b="1" i="1" u="sng" dirty="0">
                <a:solidFill>
                  <a:srgbClr val="F79646">
                    <a:lumMod val="50000"/>
                  </a:srgbClr>
                </a:solidFill>
                <a:sym typeface="Verdana" charset="0"/>
              </a:rPr>
              <a:t>topological order</a:t>
            </a:r>
          </a:p>
          <a:p>
            <a:pPr marL="342900" indent="-342900">
              <a:buFont typeface="Arial" charset="0"/>
              <a:buChar char="•"/>
            </a:pPr>
            <a:r>
              <a:rPr lang="en-US" altLang="zh-CN" sz="2000" i="1" dirty="0">
                <a:solidFill>
                  <a:srgbClr val="000000">
                    <a:lumMod val="95000"/>
                    <a:lumOff val="5000"/>
                  </a:srgbClr>
                </a:solidFill>
                <a:sym typeface="Verdana" charset="0"/>
              </a:rPr>
              <a:t>Orchestrators can work to deploy nodes in parallel based upon node relationships</a:t>
            </a:r>
          </a:p>
        </p:txBody>
      </p:sp>
      <p:cxnSp>
        <p:nvCxnSpPr>
          <p:cNvPr id="51" name="Straight Arrow Connector 112"/>
          <p:cNvCxnSpPr/>
          <p:nvPr/>
        </p:nvCxnSpPr>
        <p:spPr>
          <a:xfrm>
            <a:off x="3234111" y="2396693"/>
            <a:ext cx="10583" cy="2438400"/>
          </a:xfrm>
          <a:prstGeom prst="straightConnector1">
            <a:avLst/>
          </a:prstGeom>
          <a:ln w="12700">
            <a:solidFill>
              <a:schemeClr val="bg1">
                <a:lumMod val="50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52" name="TextBox 33"/>
          <p:cNvSpPr txBox="1"/>
          <p:nvPr/>
        </p:nvSpPr>
        <p:spPr>
          <a:xfrm>
            <a:off x="8289287" y="865283"/>
            <a:ext cx="2612133" cy="340783"/>
          </a:xfrm>
          <a:prstGeom prst="rect">
            <a:avLst/>
          </a:prstGeom>
          <a:noFill/>
        </p:spPr>
        <p:txBody>
          <a:bodyPr lIns="0" tIns="0" rIns="0" bIns="0"/>
          <a:lstStyle/>
          <a:p>
            <a:pPr algn="ctr">
              <a:defRPr/>
            </a:pPr>
            <a:r>
              <a:rPr lang="en-US" sz="2000" b="1">
                <a:solidFill>
                  <a:srgbClr val="4F81BD">
                    <a:lumMod val="75000"/>
                  </a:srgbClr>
                </a:solidFill>
                <a:latin typeface="Arial" pitchFamily="34" charset="0"/>
                <a:ea typeface="宋体" pitchFamily="2" charset="-122"/>
                <a:sym typeface="Arial" pitchFamily="34" charset="0"/>
              </a:rPr>
              <a:t>Relationship </a:t>
            </a:r>
            <a:r>
              <a:rPr lang="en-US" sz="2000" b="1" dirty="0">
                <a:solidFill>
                  <a:srgbClr val="4F81BD">
                    <a:lumMod val="75000"/>
                  </a:srgbClr>
                </a:solidFill>
                <a:latin typeface="Arial" pitchFamily="34" charset="0"/>
                <a:ea typeface="宋体" pitchFamily="2" charset="-122"/>
                <a:sym typeface="Arial" pitchFamily="34" charset="0"/>
              </a:rPr>
              <a:t>Lifecycle</a:t>
            </a:r>
          </a:p>
        </p:txBody>
      </p:sp>
      <p:sp>
        <p:nvSpPr>
          <p:cNvPr id="53" name="Rectangle 52"/>
          <p:cNvSpPr/>
          <p:nvPr/>
        </p:nvSpPr>
        <p:spPr>
          <a:xfrm>
            <a:off x="3087516" y="1126980"/>
            <a:ext cx="3587945" cy="923330"/>
          </a:xfrm>
          <a:prstGeom prst="rect">
            <a:avLst/>
          </a:prstGeom>
        </p:spPr>
        <p:txBody>
          <a:bodyPr wrap="square">
            <a:spAutoFit/>
          </a:bodyPr>
          <a:lstStyle/>
          <a:p>
            <a:r>
              <a:rPr lang="en-US" altLang="zh-CN" b="1" i="1" u="sng" dirty="0">
                <a:solidFill>
                  <a:srgbClr val="3F51B5"/>
                </a:solidFill>
                <a:sym typeface="Verdana" charset="0"/>
              </a:rPr>
              <a:t>Nodes</a:t>
            </a:r>
            <a:r>
              <a:rPr lang="en-US" altLang="zh-CN" b="1" i="1" dirty="0">
                <a:solidFill>
                  <a:srgbClr val="3F51B5"/>
                </a:solidFill>
                <a:sym typeface="Verdana" charset="0"/>
              </a:rPr>
              <a:t> </a:t>
            </a:r>
            <a:r>
              <a:rPr lang="en-US" altLang="zh-CN" i="1" dirty="0">
                <a:solidFill>
                  <a:srgbClr val="3F51B5"/>
                </a:solidFill>
                <a:sym typeface="Verdana" charset="0"/>
              </a:rPr>
              <a:t>have their own </a:t>
            </a:r>
            <a:r>
              <a:rPr lang="en-US" altLang="zh-CN" i="1" u="sng" dirty="0">
                <a:solidFill>
                  <a:srgbClr val="3F51B5"/>
                </a:solidFill>
                <a:sym typeface="Verdana" charset="0"/>
              </a:rPr>
              <a:t>Lifecycle Operations</a:t>
            </a:r>
            <a:r>
              <a:rPr lang="en-US" altLang="zh-CN" i="1" dirty="0">
                <a:solidFill>
                  <a:srgbClr val="3F51B5"/>
                </a:solidFill>
                <a:sym typeface="Verdana" charset="0"/>
              </a:rPr>
              <a:t> which are invoked in order to achieve a </a:t>
            </a:r>
            <a:r>
              <a:rPr lang="en-US" altLang="zh-CN" i="1" u="sng" dirty="0">
                <a:solidFill>
                  <a:srgbClr val="3F51B5"/>
                </a:solidFill>
                <a:sym typeface="Verdana" charset="0"/>
              </a:rPr>
              <a:t>target state</a:t>
            </a:r>
          </a:p>
        </p:txBody>
      </p:sp>
      <p:sp>
        <p:nvSpPr>
          <p:cNvPr id="54" name="Rectangle 53"/>
          <p:cNvSpPr/>
          <p:nvPr/>
        </p:nvSpPr>
        <p:spPr>
          <a:xfrm>
            <a:off x="3972871" y="2524431"/>
            <a:ext cx="3468127" cy="1200329"/>
          </a:xfrm>
          <a:prstGeom prst="rect">
            <a:avLst/>
          </a:prstGeom>
        </p:spPr>
        <p:txBody>
          <a:bodyPr wrap="square">
            <a:spAutoFit/>
          </a:bodyPr>
          <a:lstStyle/>
          <a:p>
            <a:r>
              <a:rPr lang="en-US" altLang="zh-CN" b="1" i="1" u="sng">
                <a:solidFill>
                  <a:srgbClr val="3F51B5"/>
                </a:solidFill>
                <a:sym typeface="Verdana" charset="0"/>
              </a:rPr>
              <a:t>Relationships</a:t>
            </a:r>
            <a:r>
              <a:rPr lang="en-US" altLang="zh-CN" b="1" i="1">
                <a:solidFill>
                  <a:srgbClr val="3F51B5"/>
                </a:solidFill>
                <a:sym typeface="Verdana" charset="0"/>
              </a:rPr>
              <a:t> </a:t>
            </a:r>
            <a:r>
              <a:rPr lang="en-US" altLang="zh-CN" i="1">
                <a:solidFill>
                  <a:srgbClr val="3F51B5"/>
                </a:solidFill>
                <a:sym typeface="Verdana" charset="0"/>
              </a:rPr>
              <a:t>also </a:t>
            </a:r>
            <a:r>
              <a:rPr lang="en-US" altLang="zh-CN" i="1" dirty="0">
                <a:solidFill>
                  <a:srgbClr val="3F51B5"/>
                </a:solidFill>
                <a:sym typeface="Verdana" charset="0"/>
              </a:rPr>
              <a:t>have their own </a:t>
            </a:r>
            <a:r>
              <a:rPr lang="en-US" altLang="zh-CN" i="1" u="sng" dirty="0">
                <a:solidFill>
                  <a:srgbClr val="3F51B5"/>
                </a:solidFill>
                <a:sym typeface="Verdana" charset="0"/>
              </a:rPr>
              <a:t>Lifecycle Operations </a:t>
            </a:r>
            <a:r>
              <a:rPr lang="en-US" altLang="zh-CN" i="1" dirty="0">
                <a:solidFill>
                  <a:srgbClr val="3F51B5"/>
                </a:solidFill>
                <a:sym typeface="Verdana" charset="0"/>
              </a:rPr>
              <a:t>to configure or allocate and de-configure or deallocate </a:t>
            </a:r>
            <a:r>
              <a:rPr lang="en-US" altLang="zh-CN" i="1" u="sng" dirty="0">
                <a:solidFill>
                  <a:srgbClr val="3F51B5"/>
                </a:solidFill>
                <a:sym typeface="Verdana" charset="0"/>
              </a:rPr>
              <a:t>Node</a:t>
            </a:r>
            <a:r>
              <a:rPr lang="en-US" altLang="zh-CN" i="1" dirty="0">
                <a:solidFill>
                  <a:srgbClr val="3F51B5"/>
                </a:solidFill>
                <a:sym typeface="Verdana" charset="0"/>
              </a:rPr>
              <a:t> related resources</a:t>
            </a:r>
          </a:p>
        </p:txBody>
      </p:sp>
      <p:sp>
        <p:nvSpPr>
          <p:cNvPr id="50" name="Rectangle 49"/>
          <p:cNvSpPr/>
          <p:nvPr/>
        </p:nvSpPr>
        <p:spPr>
          <a:xfrm>
            <a:off x="241147" y="679283"/>
            <a:ext cx="6007094" cy="369332"/>
          </a:xfrm>
          <a:prstGeom prst="rect">
            <a:avLst/>
          </a:prstGeom>
        </p:spPr>
        <p:txBody>
          <a:bodyPr wrap="none">
            <a:spAutoFit/>
          </a:bodyPr>
          <a:lstStyle/>
          <a:p>
            <a:pPr>
              <a:defRPr/>
            </a:pPr>
            <a:r>
              <a:rPr lang="en-US" altLang="zh-CN" b="1">
                <a:solidFill>
                  <a:srgbClr val="3F51B5"/>
                </a:solidFill>
              </a:rPr>
              <a:t>TOSCA models have a consistent view of state-based lifecycle</a:t>
            </a:r>
            <a:endParaRPr lang="en-US" altLang="zh-CN" b="1" dirty="0">
              <a:solidFill>
                <a:srgbClr val="3F51B5"/>
              </a:solidFill>
            </a:endParaRPr>
          </a:p>
        </p:txBody>
      </p:sp>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1928" y="84494"/>
            <a:ext cx="1687339" cy="499364"/>
          </a:xfrm>
          <a:prstGeom prst="rect">
            <a:avLst/>
          </a:prstGeom>
        </p:spPr>
      </p:pic>
    </p:spTree>
    <p:extLst>
      <p:ext uri="{BB962C8B-B14F-4D97-AF65-F5344CB8AC3E}">
        <p14:creationId xmlns:p14="http://schemas.microsoft.com/office/powerpoint/2010/main" val="634003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accent1"/>
                </a:solidFill>
              </a:rPr>
              <a:t>Agenda &amp; Scope of Two Sessions</a:t>
            </a:r>
            <a:endParaRPr lang="en-US" sz="3200" dirty="0">
              <a:solidFill>
                <a:srgbClr val="FF0000"/>
              </a:solidFill>
            </a:endParaRPr>
          </a:p>
        </p:txBody>
      </p:sp>
      <p:sp>
        <p:nvSpPr>
          <p:cNvPr id="3" name="TextBox 2"/>
          <p:cNvSpPr txBox="1"/>
          <p:nvPr/>
        </p:nvSpPr>
        <p:spPr>
          <a:xfrm>
            <a:off x="1132604" y="1632756"/>
            <a:ext cx="10754596" cy="2923877"/>
          </a:xfrm>
          <a:prstGeom prst="rect">
            <a:avLst/>
          </a:prstGeom>
          <a:noFill/>
        </p:spPr>
        <p:txBody>
          <a:bodyPr wrap="square" rtlCol="0">
            <a:spAutoFit/>
          </a:bodyPr>
          <a:lstStyle/>
          <a:p>
            <a:pPr marL="457200" indent="-457200">
              <a:lnSpc>
                <a:spcPct val="150000"/>
              </a:lnSpc>
              <a:buClr>
                <a:schemeClr val="accent4"/>
              </a:buClr>
              <a:buFont typeface="+mj-lt"/>
              <a:buAutoNum type="arabicPeriod"/>
            </a:pPr>
            <a:r>
              <a:rPr lang="en-US" sz="2800" dirty="0">
                <a:solidFill>
                  <a:schemeClr val="tx2"/>
                </a:solidFill>
              </a:rPr>
              <a:t>Introduction to TOSCA - </a:t>
            </a:r>
            <a:r>
              <a:rPr lang="en-US" sz="2000" i="1" dirty="0"/>
              <a:t>Topology and Orchestration Specification for Cloud Applications</a:t>
            </a:r>
            <a:endParaRPr lang="en-US" sz="2000" dirty="0">
              <a:solidFill>
                <a:schemeClr val="tx2"/>
              </a:solidFill>
            </a:endParaRPr>
          </a:p>
          <a:p>
            <a:pPr marL="457200" indent="-457200">
              <a:lnSpc>
                <a:spcPct val="200000"/>
              </a:lnSpc>
              <a:buClr>
                <a:schemeClr val="accent4"/>
              </a:buClr>
              <a:buFont typeface="+mj-lt"/>
              <a:buAutoNum type="arabicPeriod"/>
            </a:pPr>
            <a:r>
              <a:rPr lang="en-US" sz="2800" dirty="0">
                <a:solidFill>
                  <a:schemeClr val="tx2"/>
                </a:solidFill>
              </a:rPr>
              <a:t>TOSCA Modeling for NFV</a:t>
            </a:r>
          </a:p>
          <a:p>
            <a:pPr>
              <a:lnSpc>
                <a:spcPct val="200000"/>
              </a:lnSpc>
              <a:buClr>
                <a:schemeClr val="accent4"/>
              </a:buClr>
            </a:pPr>
            <a:endParaRPr lang="en-US" sz="2800" dirty="0">
              <a:solidFill>
                <a:schemeClr val="tx2"/>
              </a:solidFill>
            </a:endParaRPr>
          </a:p>
        </p:txBody>
      </p:sp>
      <p:pic>
        <p:nvPicPr>
          <p:cNvPr id="28" name="Picture 27"/>
          <p:cNvPicPr>
            <a:picLocks noChangeAspect="1"/>
          </p:cNvPicPr>
          <p:nvPr/>
        </p:nvPicPr>
        <p:blipFill>
          <a:blip r:embed="rId2">
            <a:clrChange>
              <a:clrFrom>
                <a:srgbClr val="FFFFFF"/>
              </a:clrFrom>
              <a:clrTo>
                <a:srgbClr val="FFFFFF">
                  <a:alpha val="0"/>
                </a:srgbClr>
              </a:clrTo>
            </a:clrChange>
          </a:blip>
          <a:stretch>
            <a:fillRect/>
          </a:stretch>
        </p:blipFill>
        <p:spPr>
          <a:xfrm>
            <a:off x="10338955" y="92398"/>
            <a:ext cx="1207131" cy="824446"/>
          </a:xfrm>
          <a:prstGeom prst="rect">
            <a:avLst/>
          </a:prstGeom>
        </p:spPr>
      </p:pic>
      <p:pic>
        <p:nvPicPr>
          <p:cNvPr id="29" name="Picture 28"/>
          <p:cNvPicPr>
            <a:picLocks noChangeAspect="1"/>
          </p:cNvPicPr>
          <p:nvPr/>
        </p:nvPicPr>
        <p:blipFill>
          <a:blip r:embed="rId3">
            <a:clrChange>
              <a:clrFrom>
                <a:srgbClr val="FFFFFF"/>
              </a:clrFrom>
              <a:clrTo>
                <a:srgbClr val="FFFFFF">
                  <a:alpha val="0"/>
                </a:srgbClr>
              </a:clrTo>
            </a:clrChange>
          </a:blip>
          <a:stretch>
            <a:fillRect/>
          </a:stretch>
        </p:blipFill>
        <p:spPr>
          <a:xfrm>
            <a:off x="9722752" y="523123"/>
            <a:ext cx="383758" cy="276622"/>
          </a:xfrm>
          <a:prstGeom prst="rect">
            <a:avLst/>
          </a:prstGeom>
        </p:spPr>
      </p:pic>
      <p:pic>
        <p:nvPicPr>
          <p:cNvPr id="30" name="Picture 29"/>
          <p:cNvPicPr>
            <a:picLocks noChangeAspect="1"/>
          </p:cNvPicPr>
          <p:nvPr/>
        </p:nvPicPr>
        <p:blipFill>
          <a:blip r:embed="rId4">
            <a:clrChange>
              <a:clrFrom>
                <a:srgbClr val="FFFFFF"/>
              </a:clrFrom>
              <a:clrTo>
                <a:srgbClr val="FFFFFF">
                  <a:alpha val="0"/>
                </a:srgbClr>
              </a:clrTo>
            </a:clrChange>
          </a:blip>
          <a:stretch>
            <a:fillRect/>
          </a:stretch>
        </p:blipFill>
        <p:spPr>
          <a:xfrm>
            <a:off x="8734999" y="307005"/>
            <a:ext cx="818499" cy="209009"/>
          </a:xfrm>
          <a:prstGeom prst="rect">
            <a:avLst/>
          </a:prstGeom>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a:off x="9365302" y="417643"/>
            <a:ext cx="697679" cy="189860"/>
          </a:xfrm>
          <a:prstGeom prst="rect">
            <a:avLst/>
          </a:prstGeom>
        </p:spPr>
      </p:pic>
      <p:sp>
        <p:nvSpPr>
          <p:cNvPr id="4" name="Rectangle 3"/>
          <p:cNvSpPr/>
          <p:nvPr/>
        </p:nvSpPr>
        <p:spPr>
          <a:xfrm>
            <a:off x="1707573" y="3633492"/>
            <a:ext cx="7374082" cy="646331"/>
          </a:xfrm>
          <a:prstGeom prst="rect">
            <a:avLst/>
          </a:prstGeom>
        </p:spPr>
        <p:txBody>
          <a:bodyPr wrap="square">
            <a:spAutoFit/>
          </a:bodyPr>
          <a:lstStyle/>
          <a:p>
            <a:pPr marL="285750" indent="-285750">
              <a:buFont typeface="Wingdings" panose="05000000000000000000" pitchFamily="2" charset="2"/>
              <a:buChar char="Ø"/>
            </a:pPr>
            <a:r>
              <a:rPr lang="en-US" dirty="0">
                <a:solidFill>
                  <a:srgbClr val="767676"/>
                </a:solidFill>
              </a:rPr>
              <a:t>ETSI Info Model for VNF Package and VNF Descriptor </a:t>
            </a:r>
          </a:p>
          <a:p>
            <a:pPr marL="285750" indent="-285750">
              <a:buFont typeface="Wingdings" panose="05000000000000000000" pitchFamily="2" charset="2"/>
              <a:buChar char="Ø"/>
            </a:pPr>
            <a:r>
              <a:rPr lang="en-US" dirty="0">
                <a:solidFill>
                  <a:srgbClr val="767676"/>
                </a:solidFill>
              </a:rPr>
              <a:t>TOSCA Data Model for VNF Descriptor</a:t>
            </a:r>
            <a:endParaRPr lang="en-US" dirty="0"/>
          </a:p>
        </p:txBody>
      </p:sp>
      <p:sp>
        <p:nvSpPr>
          <p:cNvPr id="5" name="Horizontal Scroll 4"/>
          <p:cNvSpPr/>
          <p:nvPr/>
        </p:nvSpPr>
        <p:spPr>
          <a:xfrm>
            <a:off x="1174174" y="4338044"/>
            <a:ext cx="9403767" cy="1672936"/>
          </a:xfrm>
          <a:prstGeom prst="horizontalScroll">
            <a:avLst/>
          </a:prstGeom>
          <a:solidFill>
            <a:schemeClr val="bg1">
              <a:lumMod val="75000"/>
            </a:schemeClr>
          </a:solidFill>
          <a:ln w="1270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dirty="0"/>
              <a:t>Assumption</a:t>
            </a:r>
            <a:r>
              <a:rPr lang="en-US" sz="2000" dirty="0"/>
              <a:t>: There is no standard TOSCA–based VNFD and NSD in industry</a:t>
            </a:r>
          </a:p>
          <a:p>
            <a:pPr algn="ctr"/>
            <a:endParaRPr lang="en-US" sz="2000" dirty="0"/>
          </a:p>
          <a:p>
            <a:pPr algn="ctr"/>
            <a:r>
              <a:rPr lang="en-US" sz="2000" dirty="0"/>
              <a:t>The TOSCA Introduction presents a Work In Progress</a:t>
            </a:r>
          </a:p>
        </p:txBody>
      </p:sp>
    </p:spTree>
    <p:extLst>
      <p:ext uri="{BB962C8B-B14F-4D97-AF65-F5344CB8AC3E}">
        <p14:creationId xmlns:p14="http://schemas.microsoft.com/office/powerpoint/2010/main" val="237712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7"/>
          <p:cNvSpPr>
            <a:spLocks noChangeArrowheads="1"/>
          </p:cNvSpPr>
          <p:nvPr/>
        </p:nvSpPr>
        <p:spPr bwMode="auto">
          <a:xfrm>
            <a:off x="397788" y="788349"/>
            <a:ext cx="11337012" cy="1219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pPr>
            <a:r>
              <a:rPr lang="en-US" sz="2400" dirty="0">
                <a:solidFill>
                  <a:srgbClr val="3F51B5"/>
                </a:solidFill>
                <a:latin typeface="Calibri" pitchFamily="34" charset="0"/>
              </a:rPr>
              <a:t>v1.0 includes the groundwork for Placement (Affinity), Scaling and Performance Policies</a:t>
            </a:r>
          </a:p>
          <a:p>
            <a:pPr marL="573088" lvl="1" indent="-228600">
              <a:buFont typeface="Calibri" panose="020F0502020204030204" pitchFamily="34" charset="0"/>
              <a:buChar char="‒"/>
              <a:tabLst>
                <a:tab pos="166688" algn="l"/>
                <a:tab pos="6238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pPr>
            <a:r>
              <a:rPr lang="en-US" sz="2000" i="1" dirty="0">
                <a:solidFill>
                  <a:schemeClr val="bg2">
                    <a:lumMod val="25000"/>
                  </a:schemeClr>
                </a:solidFill>
                <a:latin typeface="Calibri" pitchFamily="34" charset="0"/>
              </a:rPr>
              <a:t>Orchestrators can evaluate </a:t>
            </a:r>
            <a:r>
              <a:rPr lang="en-US" sz="2000" b="1" i="1" u="sng" dirty="0">
                <a:solidFill>
                  <a:schemeClr val="accent6">
                    <a:lumMod val="50000"/>
                  </a:schemeClr>
                </a:solidFill>
                <a:latin typeface="Calibri" pitchFamily="34" charset="0"/>
              </a:rPr>
              <a:t>Conditions</a:t>
            </a:r>
            <a:r>
              <a:rPr lang="en-US" sz="2000" i="1" dirty="0">
                <a:solidFill>
                  <a:schemeClr val="accent6">
                    <a:lumMod val="50000"/>
                  </a:schemeClr>
                </a:solidFill>
                <a:latin typeface="Calibri" pitchFamily="34" charset="0"/>
              </a:rPr>
              <a:t> </a:t>
            </a:r>
            <a:r>
              <a:rPr lang="en-US" sz="2000" i="1" dirty="0">
                <a:solidFill>
                  <a:schemeClr val="bg2">
                    <a:lumMod val="25000"/>
                  </a:schemeClr>
                </a:solidFill>
                <a:latin typeface="Calibri" pitchFamily="34" charset="0"/>
              </a:rPr>
              <a:t>based on </a:t>
            </a:r>
            <a:r>
              <a:rPr lang="en-US" sz="2000" b="1" i="1" u="sng" dirty="0">
                <a:solidFill>
                  <a:schemeClr val="accent6">
                    <a:lumMod val="50000"/>
                  </a:schemeClr>
                </a:solidFill>
                <a:latin typeface="Calibri" pitchFamily="34" charset="0"/>
              </a:rPr>
              <a:t>Events</a:t>
            </a:r>
            <a:r>
              <a:rPr lang="en-US" sz="2000" i="1" dirty="0">
                <a:solidFill>
                  <a:schemeClr val="accent6">
                    <a:lumMod val="50000"/>
                  </a:schemeClr>
                </a:solidFill>
                <a:latin typeface="Calibri" pitchFamily="34" charset="0"/>
              </a:rPr>
              <a:t> </a:t>
            </a:r>
            <a:r>
              <a:rPr lang="en-US" sz="2000" i="1" dirty="0">
                <a:solidFill>
                  <a:schemeClr val="bg2">
                    <a:lumMod val="25000"/>
                  </a:schemeClr>
                </a:solidFill>
                <a:latin typeface="Calibri" pitchFamily="34" charset="0"/>
              </a:rPr>
              <a:t>that trigger Automatic or Imperative </a:t>
            </a:r>
            <a:r>
              <a:rPr lang="en-US" sz="2000" b="1" i="1" u="sng" dirty="0">
                <a:solidFill>
                  <a:schemeClr val="accent6">
                    <a:lumMod val="50000"/>
                  </a:schemeClr>
                </a:solidFill>
                <a:latin typeface="Calibri" pitchFamily="34" charset="0"/>
              </a:rPr>
              <a:t>Actions</a:t>
            </a:r>
          </a:p>
        </p:txBody>
      </p:sp>
      <p:sp>
        <p:nvSpPr>
          <p:cNvPr id="3" name="Rectangle 1"/>
          <p:cNvSpPr>
            <a:spLocks noChangeArrowheads="1"/>
          </p:cNvSpPr>
          <p:nvPr/>
        </p:nvSpPr>
        <p:spPr bwMode="auto">
          <a:xfrm>
            <a:off x="2295527" y="239819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ltLang="en-US">
              <a:latin typeface="Arial" pitchFamily="34" charset="0"/>
              <a:cs typeface="Arial" pitchFamily="34" charset="0"/>
            </a:endParaRPr>
          </a:p>
        </p:txBody>
      </p:sp>
      <p:sp>
        <p:nvSpPr>
          <p:cNvPr id="6" name="Rectangle 7"/>
          <p:cNvSpPr>
            <a:spLocks noChangeArrowheads="1"/>
          </p:cNvSpPr>
          <p:nvPr/>
        </p:nvSpPr>
        <p:spPr bwMode="auto">
          <a:xfrm>
            <a:off x="1202460" y="5016563"/>
            <a:ext cx="1022754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1600">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pPr>
            <a:r>
              <a:rPr lang="en-US" sz="2000" dirty="0">
                <a:solidFill>
                  <a:schemeClr val="bg2">
                    <a:lumMod val="25000"/>
                  </a:schemeClr>
                </a:solidFill>
                <a:latin typeface="Calibri" pitchFamily="34" charset="0"/>
              </a:rPr>
              <a:t>Policies can be declared independently and </a:t>
            </a:r>
            <a:r>
              <a:rPr lang="en-US" sz="2000" dirty="0" err="1">
                <a:solidFill>
                  <a:schemeClr val="bg2">
                    <a:lumMod val="25000"/>
                  </a:schemeClr>
                </a:solidFill>
                <a:latin typeface="Calibri" pitchFamily="34" charset="0"/>
              </a:rPr>
              <a:t>ttached</a:t>
            </a:r>
            <a:r>
              <a:rPr lang="en-US" sz="2000" dirty="0">
                <a:solidFill>
                  <a:schemeClr val="bg2">
                    <a:lumMod val="25000"/>
                  </a:schemeClr>
                </a:solidFill>
                <a:latin typeface="Calibri" pitchFamily="34" charset="0"/>
              </a:rPr>
              <a:t> to various points in your models</a:t>
            </a:r>
          </a:p>
          <a:p>
            <a:pPr marL="342900" indent="-342900">
              <a:buFont typeface="+mj-lt"/>
              <a:buAutoNum type="arabicPeriod"/>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pPr>
            <a:r>
              <a:rPr lang="en-US" i="1" dirty="0">
                <a:solidFill>
                  <a:schemeClr val="bg2">
                    <a:lumMod val="25000"/>
                  </a:schemeClr>
                </a:solidFill>
                <a:latin typeface="Calibri" pitchFamily="34" charset="0"/>
              </a:rPr>
              <a:t>That can be attached to </a:t>
            </a:r>
            <a:r>
              <a:rPr lang="en-US" b="1" i="1" u="sng" dirty="0">
                <a:solidFill>
                  <a:schemeClr val="bg2">
                    <a:lumMod val="25000"/>
                  </a:schemeClr>
                </a:solidFill>
                <a:latin typeface="Calibri" pitchFamily="34" charset="0"/>
              </a:rPr>
              <a:t>Interfaces</a:t>
            </a:r>
            <a:r>
              <a:rPr lang="en-US" i="1" dirty="0">
                <a:solidFill>
                  <a:schemeClr val="bg2">
                    <a:lumMod val="25000"/>
                  </a:schemeClr>
                </a:solidFill>
                <a:latin typeface="Calibri" pitchFamily="34" charset="0"/>
              </a:rPr>
              <a:t> or specific </a:t>
            </a:r>
            <a:r>
              <a:rPr lang="en-US" b="1" i="1" u="sng" dirty="0">
                <a:solidFill>
                  <a:schemeClr val="bg2">
                    <a:lumMod val="25000"/>
                  </a:schemeClr>
                </a:solidFill>
                <a:latin typeface="Calibri" pitchFamily="34" charset="0"/>
              </a:rPr>
              <a:t>Operations</a:t>
            </a:r>
            <a:r>
              <a:rPr lang="en-US" i="1" dirty="0">
                <a:solidFill>
                  <a:schemeClr val="bg2">
                    <a:lumMod val="25000"/>
                  </a:schemeClr>
                </a:solidFill>
                <a:latin typeface="Calibri" pitchFamily="34" charset="0"/>
              </a:rPr>
              <a:t>, </a:t>
            </a:r>
          </a:p>
          <a:p>
            <a:pPr marL="342900" indent="-342900">
              <a:buFont typeface="+mj-lt"/>
              <a:buAutoNum type="arabicPeriod"/>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pPr>
            <a:r>
              <a:rPr lang="en-US" b="1" i="1" u="sng" dirty="0">
                <a:solidFill>
                  <a:schemeClr val="bg2">
                    <a:lumMod val="25000"/>
                  </a:schemeClr>
                </a:solidFill>
                <a:latin typeface="Calibri" pitchFamily="34" charset="0"/>
              </a:rPr>
              <a:t>Nodes</a:t>
            </a:r>
            <a:r>
              <a:rPr lang="en-US" i="1" dirty="0">
                <a:solidFill>
                  <a:schemeClr val="bg2">
                    <a:lumMod val="25000"/>
                  </a:schemeClr>
                </a:solidFill>
                <a:latin typeface="Calibri" pitchFamily="34" charset="0"/>
              </a:rPr>
              <a:t> and  </a:t>
            </a:r>
          </a:p>
          <a:p>
            <a:pPr marL="342900" indent="-342900">
              <a:buFont typeface="+mj-lt"/>
              <a:buAutoNum type="arabicPeriod"/>
              <a:tabLst>
                <a:tab pos="166688" algn="l"/>
                <a:tab pos="623888" algn="l"/>
                <a:tab pos="1081088" algn="l"/>
                <a:tab pos="1538288" algn="l"/>
                <a:tab pos="1995488" algn="l"/>
                <a:tab pos="2452688" algn="l"/>
                <a:tab pos="2909888" algn="l"/>
                <a:tab pos="3367088" algn="l"/>
                <a:tab pos="3824288" algn="l"/>
                <a:tab pos="4281488" algn="l"/>
                <a:tab pos="4738688" algn="l"/>
                <a:tab pos="5195888" algn="l"/>
                <a:tab pos="5653088" algn="l"/>
                <a:tab pos="6110288" algn="l"/>
                <a:tab pos="6567488" algn="l"/>
                <a:tab pos="7024688" algn="l"/>
                <a:tab pos="7481888" algn="l"/>
                <a:tab pos="7939088" algn="l"/>
                <a:tab pos="8396288" algn="l"/>
                <a:tab pos="8853488" algn="l"/>
                <a:tab pos="9310688" algn="l"/>
              </a:tabLst>
              <a:defRPr/>
            </a:pPr>
            <a:r>
              <a:rPr lang="en-US" b="1" i="1" u="sng" dirty="0">
                <a:solidFill>
                  <a:schemeClr val="bg2">
                    <a:lumMod val="25000"/>
                  </a:schemeClr>
                </a:solidFill>
                <a:latin typeface="Calibri" pitchFamily="34" charset="0"/>
              </a:rPr>
              <a:t>Groups</a:t>
            </a:r>
            <a:r>
              <a:rPr lang="en-US" i="1" dirty="0">
                <a:solidFill>
                  <a:schemeClr val="bg2">
                    <a:lumMod val="25000"/>
                  </a:schemeClr>
                </a:solidFill>
                <a:latin typeface="Calibri" pitchFamily="34" charset="0"/>
              </a:rPr>
              <a:t> of Nodes </a:t>
            </a:r>
          </a:p>
        </p:txBody>
      </p:sp>
      <p:grpSp>
        <p:nvGrpSpPr>
          <p:cNvPr id="24" name="Group 23"/>
          <p:cNvGrpSpPr/>
          <p:nvPr/>
        </p:nvGrpSpPr>
        <p:grpSpPr>
          <a:xfrm>
            <a:off x="2590803" y="2283805"/>
            <a:ext cx="2443959" cy="2552888"/>
            <a:chOff x="1892678" y="2247712"/>
            <a:chExt cx="2443959" cy="2552888"/>
          </a:xfrm>
        </p:grpSpPr>
        <p:sp>
          <p:nvSpPr>
            <p:cNvPr id="8" name="Web Server Tier"/>
            <p:cNvSpPr>
              <a:spLocks noChangeArrowheads="1"/>
            </p:cNvSpPr>
            <p:nvPr/>
          </p:nvSpPr>
          <p:spPr bwMode="auto">
            <a:xfrm>
              <a:off x="2355872" y="2247712"/>
              <a:ext cx="1621782" cy="2552888"/>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dist="20000" dir="5400000" rotWithShape="0">
                <a:srgbClr val="000000">
                  <a:alpha val="37999"/>
                </a:srgbClr>
              </a:outerShdw>
            </a:effectLst>
          </p:spPr>
          <p:txBody>
            <a:bodyPr tIns="0"/>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200" i="1" dirty="0">
                  <a:solidFill>
                    <a:srgbClr val="000000"/>
                  </a:solidFill>
                </a:rPr>
                <a:t>my_app_1</a:t>
              </a:r>
            </a:p>
          </p:txBody>
        </p:sp>
        <p:sp>
          <p:nvSpPr>
            <p:cNvPr id="9" name="Rectangle 8"/>
            <p:cNvSpPr/>
            <p:nvPr/>
          </p:nvSpPr>
          <p:spPr>
            <a:xfrm>
              <a:off x="2355872" y="2552511"/>
              <a:ext cx="1621782" cy="292608"/>
            </a:xfrm>
            <a:prstGeom prst="rect">
              <a:avLst/>
            </a:prstGeom>
            <a:solidFill>
              <a:schemeClr val="bg2">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tIns="0" bIns="0" rtlCol="0" anchor="ctr"/>
            <a:lstStyle/>
            <a:p>
              <a:pPr algn="ctr"/>
              <a:r>
                <a:rPr lang="en-US" sz="1100" b="1" kern="0" dirty="0">
                  <a:solidFill>
                    <a:schemeClr val="tx1"/>
                  </a:solidFill>
                  <a:latin typeface="Calibri"/>
                </a:rPr>
                <a:t>Compute</a:t>
              </a:r>
            </a:p>
          </p:txBody>
        </p:sp>
        <p:sp>
          <p:nvSpPr>
            <p:cNvPr id="11" name="Web Server Tier"/>
            <p:cNvSpPr>
              <a:spLocks noChangeArrowheads="1"/>
            </p:cNvSpPr>
            <p:nvPr/>
          </p:nvSpPr>
          <p:spPr bwMode="auto">
            <a:xfrm>
              <a:off x="3194073" y="2958785"/>
              <a:ext cx="1073128" cy="1232215"/>
            </a:xfrm>
            <a:prstGeom prst="roundRect">
              <a:avLst>
                <a:gd name="adj" fmla="val 16667"/>
              </a:avLst>
            </a:prstGeom>
            <a:solidFill>
              <a:schemeClr val="tx2">
                <a:lumMod val="20000"/>
                <a:lumOff val="80000"/>
              </a:schemeClr>
            </a:solidFill>
            <a:ln w="6350">
              <a:solidFill>
                <a:schemeClr val="accent1"/>
              </a:solidFill>
              <a:round/>
              <a:headEnd/>
              <a:tailEnd/>
            </a:ln>
            <a:effectLst/>
          </p:spPr>
          <p:txBody>
            <a:bodyPr t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en-US" sz="1000" b="1" dirty="0">
                  <a:latin typeface="Arial" charset="0"/>
                </a:rPr>
                <a:t>Capabilities</a:t>
              </a:r>
            </a:p>
          </p:txBody>
        </p:sp>
        <p:sp>
          <p:nvSpPr>
            <p:cNvPr id="12" name="Rectangle 14"/>
            <p:cNvSpPr>
              <a:spLocks noChangeArrowheads="1"/>
            </p:cNvSpPr>
            <p:nvPr/>
          </p:nvSpPr>
          <p:spPr bwMode="auto">
            <a:xfrm>
              <a:off x="3300752" y="3233105"/>
              <a:ext cx="1035885" cy="183703"/>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000" dirty="0">
                  <a:latin typeface="Arial" charset="0"/>
                </a:rPr>
                <a:t>Container</a:t>
              </a:r>
            </a:p>
          </p:txBody>
        </p:sp>
        <p:grpSp>
          <p:nvGrpSpPr>
            <p:cNvPr id="13" name="Group 12"/>
            <p:cNvGrpSpPr/>
            <p:nvPr/>
          </p:nvGrpSpPr>
          <p:grpSpPr>
            <a:xfrm>
              <a:off x="3300752" y="3411225"/>
              <a:ext cx="1035885" cy="369332"/>
              <a:chOff x="2508272" y="5120640"/>
              <a:chExt cx="1035885" cy="369332"/>
            </a:xfrm>
          </p:grpSpPr>
          <p:sp>
            <p:nvSpPr>
              <p:cNvPr id="15" name="Rectangle 14"/>
              <p:cNvSpPr>
                <a:spLocks noChangeArrowheads="1"/>
              </p:cNvSpPr>
              <p:nvPr/>
            </p:nvSpPr>
            <p:spPr bwMode="auto">
              <a:xfrm>
                <a:off x="2508272" y="5266944"/>
                <a:ext cx="1035885" cy="223028"/>
              </a:xfrm>
              <a:prstGeom prst="rect">
                <a:avLst/>
              </a:prstGeom>
              <a:pattFill prst="wdUpDiag">
                <a:fgClr>
                  <a:schemeClr val="accent6">
                    <a:lumMod val="40000"/>
                    <a:lumOff val="60000"/>
                  </a:schemeClr>
                </a:fgClr>
                <a:bgClr>
                  <a:schemeClr val="bg1"/>
                </a:bgClr>
              </a:pattFill>
              <a:ln w="9525">
                <a:solidFill>
                  <a:srgbClr val="E46C0A"/>
                </a:solidFill>
                <a:miter lim="800000"/>
                <a:headEnd/>
                <a:tailEnd/>
              </a:ln>
              <a:effectLst>
                <a:outerShdw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dirty="0">
                  <a:latin typeface="Arial" charset="0"/>
                </a:endParaRPr>
              </a:p>
            </p:txBody>
          </p:sp>
          <p:sp>
            <p:nvSpPr>
              <p:cNvPr id="16" name="TextBox 15"/>
              <p:cNvSpPr txBox="1"/>
              <p:nvPr/>
            </p:nvSpPr>
            <p:spPr>
              <a:xfrm>
                <a:off x="2910226" y="5120640"/>
                <a:ext cx="384812" cy="369332"/>
              </a:xfrm>
              <a:prstGeom prst="rect">
                <a:avLst/>
              </a:prstGeom>
              <a:noFill/>
            </p:spPr>
            <p:txBody>
              <a:bodyPr wrap="square" rtlCol="0">
                <a:spAutoFit/>
              </a:bodyPr>
              <a:lstStyle/>
              <a:p>
                <a:r>
                  <a:rPr lang="en-US" dirty="0"/>
                  <a:t>...</a:t>
                </a:r>
              </a:p>
            </p:txBody>
          </p:sp>
        </p:grpSp>
        <p:sp>
          <p:nvSpPr>
            <p:cNvPr id="17" name="Web Server Tier"/>
            <p:cNvSpPr>
              <a:spLocks noChangeArrowheads="1"/>
            </p:cNvSpPr>
            <p:nvPr/>
          </p:nvSpPr>
          <p:spPr bwMode="auto">
            <a:xfrm>
              <a:off x="1984118" y="3429000"/>
              <a:ext cx="1140082" cy="1219200"/>
            </a:xfrm>
            <a:prstGeom prst="roundRect">
              <a:avLst>
                <a:gd name="adj" fmla="val 16667"/>
              </a:avLst>
            </a:prstGeom>
            <a:solidFill>
              <a:schemeClr val="tx2">
                <a:lumMod val="20000"/>
                <a:lumOff val="80000"/>
              </a:schemeClr>
            </a:solidFill>
            <a:ln w="6350">
              <a:solidFill>
                <a:schemeClr val="accent1"/>
              </a:solidFill>
              <a:round/>
              <a:headEnd/>
              <a:tailEnd/>
            </a:ln>
            <a:effectLst/>
          </p:spPr>
          <p:txBody>
            <a:bodyPr t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en-US" sz="900" b="1" dirty="0">
                  <a:latin typeface="Arial" charset="0"/>
                </a:rPr>
                <a:t>Lifecycle</a:t>
              </a:r>
            </a:p>
          </p:txBody>
        </p:sp>
        <p:sp>
          <p:nvSpPr>
            <p:cNvPr id="18" name="Rectangle 14"/>
            <p:cNvSpPr>
              <a:spLocks noChangeArrowheads="1"/>
            </p:cNvSpPr>
            <p:nvPr/>
          </p:nvSpPr>
          <p:spPr bwMode="auto">
            <a:xfrm>
              <a:off x="1892678" y="3700772"/>
              <a:ext cx="1005840" cy="219456"/>
            </a:xfrm>
            <a:prstGeom prst="rect">
              <a:avLst/>
            </a:prstGeom>
            <a:gradFill rotWithShape="1">
              <a:gsLst>
                <a:gs pos="0">
                  <a:schemeClr val="accent3">
                    <a:lumMod val="60000"/>
                    <a:lumOff val="40000"/>
                  </a:schemeClr>
                </a:gs>
                <a:gs pos="35001">
                  <a:schemeClr val="accent3">
                    <a:lumMod val="40000"/>
                    <a:lumOff val="60000"/>
                  </a:schemeClr>
                </a:gs>
                <a:gs pos="100000">
                  <a:schemeClr val="accent3">
                    <a:lumMod val="20000"/>
                    <a:lumOff val="80000"/>
                  </a:schemeClr>
                </a:gs>
              </a:gsLst>
              <a:lin ang="16200000" scaled="1"/>
            </a:gradFill>
            <a:ln w="9525">
              <a:solidFill>
                <a:schemeClr val="accent3">
                  <a:lumMod val="50000"/>
                </a:schemeClr>
              </a:solidFill>
              <a:miter lim="800000"/>
              <a:headEnd/>
              <a:tailEnd/>
            </a:ln>
            <a:effectLst>
              <a:outerShdw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100" dirty="0">
                  <a:latin typeface="Arial" charset="0"/>
                </a:rPr>
                <a:t>create</a:t>
              </a:r>
            </a:p>
          </p:txBody>
        </p:sp>
        <p:sp>
          <p:nvSpPr>
            <p:cNvPr id="19" name="Rectangle 14"/>
            <p:cNvSpPr>
              <a:spLocks noChangeArrowheads="1"/>
            </p:cNvSpPr>
            <p:nvPr/>
          </p:nvSpPr>
          <p:spPr bwMode="auto">
            <a:xfrm>
              <a:off x="1892678" y="4014716"/>
              <a:ext cx="990600" cy="219456"/>
            </a:xfrm>
            <a:prstGeom prst="rect">
              <a:avLst/>
            </a:prstGeom>
            <a:gradFill rotWithShape="1">
              <a:gsLst>
                <a:gs pos="0">
                  <a:schemeClr val="accent3">
                    <a:lumMod val="60000"/>
                    <a:lumOff val="40000"/>
                  </a:schemeClr>
                </a:gs>
                <a:gs pos="35001">
                  <a:schemeClr val="accent3">
                    <a:lumMod val="40000"/>
                    <a:lumOff val="60000"/>
                  </a:schemeClr>
                </a:gs>
                <a:gs pos="100000">
                  <a:schemeClr val="accent3">
                    <a:lumMod val="20000"/>
                    <a:lumOff val="80000"/>
                  </a:schemeClr>
                </a:gs>
              </a:gsLst>
              <a:lin ang="16200000" scaled="1"/>
            </a:gradFill>
            <a:ln w="9525">
              <a:solidFill>
                <a:schemeClr val="accent3">
                  <a:lumMod val="50000"/>
                </a:schemeClr>
              </a:solidFill>
              <a:miter lim="800000"/>
              <a:headEnd/>
              <a:tailEnd/>
            </a:ln>
            <a:effectLst>
              <a:outerShdw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100" dirty="0">
                  <a:latin typeface="Arial" charset="0"/>
                </a:rPr>
                <a:t>configure</a:t>
              </a:r>
            </a:p>
          </p:txBody>
        </p:sp>
        <p:grpSp>
          <p:nvGrpSpPr>
            <p:cNvPr id="20" name="Group 19"/>
            <p:cNvGrpSpPr/>
            <p:nvPr/>
          </p:nvGrpSpPr>
          <p:grpSpPr>
            <a:xfrm>
              <a:off x="1892678" y="4202668"/>
              <a:ext cx="981354" cy="369332"/>
              <a:chOff x="2715638" y="5120640"/>
              <a:chExt cx="981354" cy="369332"/>
            </a:xfrm>
          </p:grpSpPr>
          <p:sp>
            <p:nvSpPr>
              <p:cNvPr id="21" name="Rectangle 20"/>
              <p:cNvSpPr>
                <a:spLocks noChangeArrowheads="1"/>
              </p:cNvSpPr>
              <p:nvPr/>
            </p:nvSpPr>
            <p:spPr bwMode="auto">
              <a:xfrm>
                <a:off x="2715638" y="5266944"/>
                <a:ext cx="981354" cy="219456"/>
              </a:xfrm>
              <a:prstGeom prst="rect">
                <a:avLst/>
              </a:prstGeom>
              <a:pattFill prst="wdUpDiag">
                <a:fgClr>
                  <a:schemeClr val="accent3">
                    <a:lumMod val="40000"/>
                    <a:lumOff val="60000"/>
                  </a:schemeClr>
                </a:fgClr>
                <a:bgClr>
                  <a:schemeClr val="bg1"/>
                </a:bgClr>
              </a:pattFill>
              <a:ln w="9525">
                <a:solidFill>
                  <a:schemeClr val="accent3">
                    <a:lumMod val="75000"/>
                  </a:schemeClr>
                </a:solidFill>
                <a:miter lim="800000"/>
                <a:headEnd/>
                <a:tailEnd/>
              </a:ln>
              <a:effectLst>
                <a:outerShdw dist="20000" dir="5400000" rotWithShape="0">
                  <a:srgbClr val="000000">
                    <a:alpha val="37999"/>
                  </a:srgbClr>
                </a:outerShdw>
              </a:effectLst>
            </p:spPr>
            <p:txBody>
              <a:bodyPr wrap="none" lIns="0" rIns="0"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endParaRPr lang="en-US" altLang="en-US" sz="1800" dirty="0">
                  <a:latin typeface="Arial" charset="0"/>
                </a:endParaRPr>
              </a:p>
            </p:txBody>
          </p:sp>
          <p:sp>
            <p:nvSpPr>
              <p:cNvPr id="22" name="TextBox 21"/>
              <p:cNvSpPr txBox="1"/>
              <p:nvPr/>
            </p:nvSpPr>
            <p:spPr>
              <a:xfrm>
                <a:off x="3022620" y="5120640"/>
                <a:ext cx="384812" cy="369332"/>
              </a:xfrm>
              <a:prstGeom prst="rect">
                <a:avLst/>
              </a:prstGeom>
              <a:noFill/>
            </p:spPr>
            <p:txBody>
              <a:bodyPr wrap="square" rtlCol="0">
                <a:spAutoFit/>
              </a:bodyPr>
              <a:lstStyle/>
              <a:p>
                <a:r>
                  <a:rPr lang="en-US" dirty="0"/>
                  <a:t>...</a:t>
                </a:r>
              </a:p>
            </p:txBody>
          </p:sp>
        </p:grpSp>
      </p:grpSp>
      <p:sp>
        <p:nvSpPr>
          <p:cNvPr id="4" name="Flowchart: Document 3"/>
          <p:cNvSpPr/>
          <p:nvPr/>
        </p:nvSpPr>
        <p:spPr>
          <a:xfrm>
            <a:off x="1752600" y="2283807"/>
            <a:ext cx="1219200" cy="921731"/>
          </a:xfrm>
          <a:prstGeom prst="flowChartDocument">
            <a:avLst/>
          </a:prstGeom>
          <a:solidFill>
            <a:schemeClr val="accent4">
              <a:lumMod val="20000"/>
              <a:lumOff val="80000"/>
              <a:alpha val="80000"/>
            </a:schemeClr>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864" tIns="73152" rIns="0" bIns="0" rtlCol="0" anchor="b" anchorCtr="0"/>
          <a:lstStyle/>
          <a:p>
            <a:pPr algn="ctr" fontAlgn="base">
              <a:spcBef>
                <a:spcPct val="0"/>
              </a:spcBef>
              <a:spcAft>
                <a:spcPct val="0"/>
              </a:spcAft>
            </a:pPr>
            <a:r>
              <a:rPr lang="en-US" sz="1200" b="1" dirty="0">
                <a:solidFill>
                  <a:schemeClr val="accent4">
                    <a:lumMod val="50000"/>
                  </a:schemeClr>
                </a:solidFill>
                <a:latin typeface="Arial Narrow" pitchFamily="34" charset="0"/>
              </a:rPr>
              <a:t>Policy</a:t>
            </a:r>
          </a:p>
          <a:p>
            <a:pPr marL="171450" indent="-171450" fontAlgn="base">
              <a:spcBef>
                <a:spcPct val="0"/>
              </a:spcBef>
              <a:spcAft>
                <a:spcPct val="0"/>
              </a:spcAft>
              <a:buFont typeface="Arial" panose="020B0604020202020204" pitchFamily="34" charset="0"/>
              <a:buChar char="•"/>
            </a:pPr>
            <a:r>
              <a:rPr lang="en-US" sz="1200" dirty="0">
                <a:solidFill>
                  <a:schemeClr val="accent4">
                    <a:lumMod val="50000"/>
                  </a:schemeClr>
                </a:solidFill>
                <a:latin typeface="Arial Narrow" pitchFamily="34" charset="0"/>
              </a:rPr>
              <a:t>Type</a:t>
            </a:r>
          </a:p>
          <a:p>
            <a:pPr marL="171450" indent="-171450" fontAlgn="base">
              <a:spcBef>
                <a:spcPct val="0"/>
              </a:spcBef>
              <a:spcAft>
                <a:spcPct val="0"/>
              </a:spcAft>
              <a:buFont typeface="Arial" panose="020B0604020202020204" pitchFamily="34" charset="0"/>
              <a:buChar char="•"/>
            </a:pPr>
            <a:r>
              <a:rPr lang="en-US" sz="1200" dirty="0">
                <a:solidFill>
                  <a:schemeClr val="accent4">
                    <a:lumMod val="50000"/>
                  </a:schemeClr>
                </a:solidFill>
                <a:latin typeface="Arial Narrow" pitchFamily="34" charset="0"/>
              </a:rPr>
              <a:t>Event, Condition</a:t>
            </a:r>
          </a:p>
          <a:p>
            <a:pPr marL="171450" indent="-171450" fontAlgn="base">
              <a:spcBef>
                <a:spcPct val="0"/>
              </a:spcBef>
              <a:spcAft>
                <a:spcPct val="0"/>
              </a:spcAft>
              <a:buFont typeface="Arial" panose="020B0604020202020204" pitchFamily="34" charset="0"/>
              <a:buChar char="•"/>
            </a:pPr>
            <a:r>
              <a:rPr lang="en-US" sz="1200" dirty="0">
                <a:solidFill>
                  <a:schemeClr val="accent4">
                    <a:lumMod val="50000"/>
                  </a:schemeClr>
                </a:solidFill>
                <a:latin typeface="Arial Narrow" pitchFamily="34" charset="0"/>
              </a:rPr>
              <a:t>Action</a:t>
            </a:r>
          </a:p>
        </p:txBody>
      </p:sp>
      <p:cxnSp>
        <p:nvCxnSpPr>
          <p:cNvPr id="23" name="Straight Arrow Connector 22"/>
          <p:cNvCxnSpPr>
            <a:stCxn id="4" idx="2"/>
            <a:endCxn id="18" idx="1"/>
          </p:cNvCxnSpPr>
          <p:nvPr/>
        </p:nvCxnSpPr>
        <p:spPr>
          <a:xfrm>
            <a:off x="2362200" y="3144601"/>
            <a:ext cx="228602" cy="701993"/>
          </a:xfrm>
          <a:prstGeom prst="straightConnector1">
            <a:avLst/>
          </a:prstGeom>
          <a:ln>
            <a:solidFill>
              <a:schemeClr val="accent4">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26" name="Web Server Tier"/>
          <p:cNvSpPr>
            <a:spLocks noChangeArrowheads="1"/>
          </p:cNvSpPr>
          <p:nvPr/>
        </p:nvSpPr>
        <p:spPr bwMode="auto">
          <a:xfrm>
            <a:off x="7086600" y="1784880"/>
            <a:ext cx="2667000" cy="3082395"/>
          </a:xfrm>
          <a:prstGeom prst="roundRect">
            <a:avLst>
              <a:gd name="adj" fmla="val 16667"/>
            </a:avLst>
          </a:prstGeom>
          <a:pattFill prst="wdUpDiag">
            <a:fgClr>
              <a:srgbClr val="CCFFFF"/>
            </a:fgClr>
            <a:bgClr>
              <a:schemeClr val="bg1"/>
            </a:bgClr>
          </a:pattFill>
          <a:ln w="19050">
            <a:solidFill>
              <a:schemeClr val="accent4">
                <a:lumMod val="50000"/>
              </a:schemeClr>
            </a:solidFill>
            <a:prstDash val="lgDash"/>
            <a:round/>
            <a:headEnd/>
            <a:tailEnd/>
          </a:ln>
          <a:effectLst/>
        </p:spPr>
        <p:txBody>
          <a:bodyPr tIns="0"/>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1400" i="1" dirty="0" err="1"/>
              <a:t>my_scaling_group</a:t>
            </a:r>
            <a:endParaRPr lang="en-US" altLang="en-US" sz="1400" i="1" dirty="0"/>
          </a:p>
        </p:txBody>
      </p:sp>
      <p:grpSp>
        <p:nvGrpSpPr>
          <p:cNvPr id="36" name="Group 35"/>
          <p:cNvGrpSpPr/>
          <p:nvPr/>
        </p:nvGrpSpPr>
        <p:grpSpPr>
          <a:xfrm>
            <a:off x="7924800" y="2656976"/>
            <a:ext cx="923058" cy="914899"/>
            <a:chOff x="5128848" y="2895600"/>
            <a:chExt cx="1119552" cy="1109657"/>
          </a:xfrm>
        </p:grpSpPr>
        <p:sp>
          <p:nvSpPr>
            <p:cNvPr id="27" name="Web Server Tier"/>
            <p:cNvSpPr>
              <a:spLocks noChangeArrowheads="1"/>
            </p:cNvSpPr>
            <p:nvPr/>
          </p:nvSpPr>
          <p:spPr bwMode="auto">
            <a:xfrm>
              <a:off x="5128848" y="2895600"/>
              <a:ext cx="1119552" cy="1109657"/>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dist="20000" dir="5400000" rotWithShape="0">
                <a:srgbClr val="000000">
                  <a:alpha val="37999"/>
                </a:srgbClr>
              </a:outerShdw>
            </a:effectLst>
          </p:spPr>
          <p:txBody>
            <a:bodyPr tIns="0"/>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900" i="1" dirty="0" err="1">
                  <a:solidFill>
                    <a:srgbClr val="000000"/>
                  </a:solidFill>
                </a:rPr>
                <a:t>backend_app</a:t>
              </a:r>
              <a:endParaRPr lang="en-US" altLang="en-US" sz="900" i="1" dirty="0">
                <a:solidFill>
                  <a:srgbClr val="000000"/>
                </a:solidFill>
              </a:endParaRPr>
            </a:p>
          </p:txBody>
        </p:sp>
        <p:sp>
          <p:nvSpPr>
            <p:cNvPr id="28" name="Rectangle 27"/>
            <p:cNvSpPr/>
            <p:nvPr/>
          </p:nvSpPr>
          <p:spPr>
            <a:xfrm>
              <a:off x="5128848" y="3124200"/>
              <a:ext cx="1119552" cy="292608"/>
            </a:xfrm>
            <a:prstGeom prst="rect">
              <a:avLst/>
            </a:prstGeom>
            <a:solidFill>
              <a:schemeClr val="bg2">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tIns="0" bIns="0" rtlCol="0" anchor="ctr"/>
            <a:lstStyle/>
            <a:p>
              <a:pPr algn="ctr"/>
              <a:r>
                <a:rPr lang="en-US" sz="1100" b="1" kern="0" dirty="0">
                  <a:solidFill>
                    <a:schemeClr val="tx1"/>
                  </a:solidFill>
                  <a:latin typeface="Calibri"/>
                </a:rPr>
                <a:t>Compute</a:t>
              </a:r>
            </a:p>
          </p:txBody>
        </p:sp>
      </p:grpSp>
      <p:sp>
        <p:nvSpPr>
          <p:cNvPr id="34" name="Flowchart: Document 33"/>
          <p:cNvSpPr/>
          <p:nvPr/>
        </p:nvSpPr>
        <p:spPr>
          <a:xfrm>
            <a:off x="5486400" y="1811944"/>
            <a:ext cx="1219200" cy="921731"/>
          </a:xfrm>
          <a:prstGeom prst="flowChartDocument">
            <a:avLst/>
          </a:prstGeom>
          <a:solidFill>
            <a:schemeClr val="accent4">
              <a:lumMod val="20000"/>
              <a:lumOff val="80000"/>
              <a:alpha val="80000"/>
            </a:schemeClr>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864" tIns="73152" rIns="0" bIns="0" rtlCol="0" anchor="b" anchorCtr="0"/>
          <a:lstStyle/>
          <a:p>
            <a:pPr algn="ctr" fontAlgn="base">
              <a:spcBef>
                <a:spcPct val="0"/>
              </a:spcBef>
              <a:spcAft>
                <a:spcPct val="0"/>
              </a:spcAft>
            </a:pPr>
            <a:r>
              <a:rPr lang="en-US" sz="1200" b="1" dirty="0">
                <a:solidFill>
                  <a:schemeClr val="accent4">
                    <a:lumMod val="50000"/>
                  </a:schemeClr>
                </a:solidFill>
                <a:latin typeface="Arial Narrow" pitchFamily="34" charset="0"/>
              </a:rPr>
              <a:t>Policy</a:t>
            </a:r>
          </a:p>
          <a:p>
            <a:pPr marL="171450" indent="-171450" fontAlgn="base">
              <a:spcBef>
                <a:spcPct val="0"/>
              </a:spcBef>
              <a:spcAft>
                <a:spcPct val="0"/>
              </a:spcAft>
              <a:buFont typeface="Arial" panose="020B0604020202020204" pitchFamily="34" charset="0"/>
              <a:buChar char="•"/>
            </a:pPr>
            <a:r>
              <a:rPr lang="en-US" sz="1200" dirty="0">
                <a:solidFill>
                  <a:schemeClr val="accent4">
                    <a:lumMod val="50000"/>
                  </a:schemeClr>
                </a:solidFill>
                <a:latin typeface="Arial Narrow" pitchFamily="34" charset="0"/>
              </a:rPr>
              <a:t>Type</a:t>
            </a:r>
          </a:p>
          <a:p>
            <a:pPr marL="171450" indent="-171450" fontAlgn="base">
              <a:spcBef>
                <a:spcPct val="0"/>
              </a:spcBef>
              <a:spcAft>
                <a:spcPct val="0"/>
              </a:spcAft>
              <a:buFont typeface="Arial" panose="020B0604020202020204" pitchFamily="34" charset="0"/>
              <a:buChar char="•"/>
            </a:pPr>
            <a:r>
              <a:rPr lang="en-US" sz="1200" dirty="0">
                <a:solidFill>
                  <a:schemeClr val="accent4">
                    <a:lumMod val="50000"/>
                  </a:schemeClr>
                </a:solidFill>
                <a:latin typeface="Arial Narrow" pitchFamily="34" charset="0"/>
              </a:rPr>
              <a:t>Event, Condition</a:t>
            </a:r>
          </a:p>
          <a:p>
            <a:pPr marL="171450" indent="-171450" fontAlgn="base">
              <a:spcBef>
                <a:spcPct val="0"/>
              </a:spcBef>
              <a:spcAft>
                <a:spcPct val="0"/>
              </a:spcAft>
              <a:buFont typeface="Arial" panose="020B0604020202020204" pitchFamily="34" charset="0"/>
              <a:buChar char="•"/>
            </a:pPr>
            <a:r>
              <a:rPr lang="en-US" sz="1200" dirty="0">
                <a:solidFill>
                  <a:schemeClr val="accent4">
                    <a:lumMod val="50000"/>
                  </a:schemeClr>
                </a:solidFill>
                <a:latin typeface="Arial Narrow" pitchFamily="34" charset="0"/>
              </a:rPr>
              <a:t>Action</a:t>
            </a:r>
          </a:p>
        </p:txBody>
      </p:sp>
      <p:cxnSp>
        <p:nvCxnSpPr>
          <p:cNvPr id="35" name="Straight Arrow Connector 34"/>
          <p:cNvCxnSpPr>
            <a:endCxn id="9" idx="3"/>
          </p:cNvCxnSpPr>
          <p:nvPr/>
        </p:nvCxnSpPr>
        <p:spPr>
          <a:xfrm flipH="1">
            <a:off x="4675778" y="2272810"/>
            <a:ext cx="429622" cy="462099"/>
          </a:xfrm>
          <a:prstGeom prst="straightConnector1">
            <a:avLst/>
          </a:prstGeom>
          <a:ln>
            <a:solidFill>
              <a:schemeClr val="accent4">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grpSp>
        <p:nvGrpSpPr>
          <p:cNvPr id="39" name="Group 38"/>
          <p:cNvGrpSpPr/>
          <p:nvPr/>
        </p:nvGrpSpPr>
        <p:grpSpPr>
          <a:xfrm>
            <a:off x="8534400" y="3723776"/>
            <a:ext cx="923058" cy="914899"/>
            <a:chOff x="5128848" y="2895600"/>
            <a:chExt cx="1119552" cy="1109657"/>
          </a:xfrm>
        </p:grpSpPr>
        <p:sp>
          <p:nvSpPr>
            <p:cNvPr id="40" name="Web Server Tier"/>
            <p:cNvSpPr>
              <a:spLocks noChangeArrowheads="1"/>
            </p:cNvSpPr>
            <p:nvPr/>
          </p:nvSpPr>
          <p:spPr bwMode="auto">
            <a:xfrm>
              <a:off x="5128848" y="2895600"/>
              <a:ext cx="1119552" cy="1109657"/>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dist="20000" dir="5400000" rotWithShape="0">
                <a:srgbClr val="000000">
                  <a:alpha val="37999"/>
                </a:srgbClr>
              </a:outerShdw>
            </a:effectLst>
          </p:spPr>
          <p:txBody>
            <a:bodyPr tIns="0"/>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900" i="1" dirty="0" err="1">
                  <a:solidFill>
                    <a:srgbClr val="000000"/>
                  </a:solidFill>
                </a:rPr>
                <a:t>my_database</a:t>
              </a:r>
              <a:endParaRPr lang="en-US" altLang="en-US" sz="900" i="1" dirty="0">
                <a:solidFill>
                  <a:srgbClr val="000000"/>
                </a:solidFill>
              </a:endParaRPr>
            </a:p>
          </p:txBody>
        </p:sp>
        <p:sp>
          <p:nvSpPr>
            <p:cNvPr id="41" name="Rectangle 40"/>
            <p:cNvSpPr/>
            <p:nvPr/>
          </p:nvSpPr>
          <p:spPr>
            <a:xfrm>
              <a:off x="5128848" y="3124200"/>
              <a:ext cx="1119552" cy="292608"/>
            </a:xfrm>
            <a:prstGeom prst="rect">
              <a:avLst/>
            </a:prstGeom>
            <a:solidFill>
              <a:schemeClr val="bg2">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tIns="0" bIns="0" rtlCol="0" anchor="ctr"/>
            <a:lstStyle/>
            <a:p>
              <a:pPr algn="ctr"/>
              <a:r>
                <a:rPr lang="en-US" sz="1100" b="1" kern="0" dirty="0">
                  <a:solidFill>
                    <a:schemeClr val="tx1"/>
                  </a:solidFill>
                  <a:latin typeface="Calibri"/>
                </a:rPr>
                <a:t>Compute</a:t>
              </a:r>
            </a:p>
          </p:txBody>
        </p:sp>
      </p:grpSp>
      <p:grpSp>
        <p:nvGrpSpPr>
          <p:cNvPr id="42" name="Group 41"/>
          <p:cNvGrpSpPr/>
          <p:nvPr/>
        </p:nvGrpSpPr>
        <p:grpSpPr>
          <a:xfrm>
            <a:off x="7391400" y="3723776"/>
            <a:ext cx="923058" cy="914899"/>
            <a:chOff x="5128848" y="2895600"/>
            <a:chExt cx="1119552" cy="1109657"/>
          </a:xfrm>
        </p:grpSpPr>
        <p:sp>
          <p:nvSpPr>
            <p:cNvPr id="43" name="Web Server Tier"/>
            <p:cNvSpPr>
              <a:spLocks noChangeArrowheads="1"/>
            </p:cNvSpPr>
            <p:nvPr/>
          </p:nvSpPr>
          <p:spPr bwMode="auto">
            <a:xfrm>
              <a:off x="5128848" y="2895600"/>
              <a:ext cx="1119552" cy="1109657"/>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dist="20000" dir="5400000" rotWithShape="0">
                <a:srgbClr val="000000">
                  <a:alpha val="37999"/>
                </a:srgbClr>
              </a:outerShdw>
            </a:effectLst>
          </p:spPr>
          <p:txBody>
            <a:bodyPr tIns="0"/>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pPr>
              <a:r>
                <a:rPr lang="en-US" altLang="en-US" sz="900" i="1" dirty="0">
                  <a:solidFill>
                    <a:srgbClr val="000000"/>
                  </a:solidFill>
                </a:rPr>
                <a:t>web-app</a:t>
              </a:r>
            </a:p>
          </p:txBody>
        </p:sp>
        <p:sp>
          <p:nvSpPr>
            <p:cNvPr id="44" name="Rectangle 43"/>
            <p:cNvSpPr/>
            <p:nvPr/>
          </p:nvSpPr>
          <p:spPr>
            <a:xfrm>
              <a:off x="5128848" y="3124200"/>
              <a:ext cx="1119552" cy="292608"/>
            </a:xfrm>
            <a:prstGeom prst="rect">
              <a:avLst/>
            </a:prstGeom>
            <a:solidFill>
              <a:schemeClr val="bg2">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tIns="0" bIns="0" rtlCol="0" anchor="ctr"/>
            <a:lstStyle/>
            <a:p>
              <a:pPr algn="ctr"/>
              <a:r>
                <a:rPr lang="en-US" sz="1100" b="1" kern="0" dirty="0">
                  <a:solidFill>
                    <a:schemeClr val="tx1"/>
                  </a:solidFill>
                  <a:latin typeface="Calibri"/>
                </a:rPr>
                <a:t>Compute</a:t>
              </a:r>
            </a:p>
          </p:txBody>
        </p:sp>
      </p:grpSp>
      <p:sp>
        <p:nvSpPr>
          <p:cNvPr id="47" name="Flowchart: Document 46"/>
          <p:cNvSpPr/>
          <p:nvPr/>
        </p:nvSpPr>
        <p:spPr>
          <a:xfrm>
            <a:off x="5715000" y="3869344"/>
            <a:ext cx="1219200" cy="921731"/>
          </a:xfrm>
          <a:prstGeom prst="flowChartDocument">
            <a:avLst/>
          </a:prstGeom>
          <a:solidFill>
            <a:schemeClr val="accent4">
              <a:lumMod val="20000"/>
              <a:lumOff val="80000"/>
              <a:alpha val="80000"/>
            </a:schemeClr>
          </a:solidFill>
          <a:ln w="127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864" tIns="73152" rIns="0" bIns="0" rtlCol="0" anchor="b" anchorCtr="0"/>
          <a:lstStyle/>
          <a:p>
            <a:pPr algn="ctr" fontAlgn="base">
              <a:spcBef>
                <a:spcPct val="0"/>
              </a:spcBef>
              <a:spcAft>
                <a:spcPct val="0"/>
              </a:spcAft>
            </a:pPr>
            <a:r>
              <a:rPr lang="en-US" sz="1200" b="1" dirty="0">
                <a:solidFill>
                  <a:schemeClr val="accent4">
                    <a:lumMod val="50000"/>
                  </a:schemeClr>
                </a:solidFill>
                <a:latin typeface="Arial Narrow" pitchFamily="34" charset="0"/>
              </a:rPr>
              <a:t>Policy</a:t>
            </a:r>
          </a:p>
          <a:p>
            <a:pPr marL="171450" indent="-171450" fontAlgn="base">
              <a:spcBef>
                <a:spcPct val="0"/>
              </a:spcBef>
              <a:spcAft>
                <a:spcPct val="0"/>
              </a:spcAft>
              <a:buFont typeface="Arial" panose="020B0604020202020204" pitchFamily="34" charset="0"/>
              <a:buChar char="•"/>
            </a:pPr>
            <a:r>
              <a:rPr lang="en-US" sz="1200" dirty="0">
                <a:solidFill>
                  <a:schemeClr val="accent4">
                    <a:lumMod val="50000"/>
                  </a:schemeClr>
                </a:solidFill>
                <a:latin typeface="Arial Narrow" pitchFamily="34" charset="0"/>
              </a:rPr>
              <a:t>Type</a:t>
            </a:r>
          </a:p>
          <a:p>
            <a:pPr marL="171450" indent="-171450" fontAlgn="base">
              <a:spcBef>
                <a:spcPct val="0"/>
              </a:spcBef>
              <a:spcAft>
                <a:spcPct val="0"/>
              </a:spcAft>
              <a:buFont typeface="Arial" panose="020B0604020202020204" pitchFamily="34" charset="0"/>
              <a:buChar char="•"/>
            </a:pPr>
            <a:r>
              <a:rPr lang="en-US" sz="1200" dirty="0">
                <a:solidFill>
                  <a:schemeClr val="accent4">
                    <a:lumMod val="50000"/>
                  </a:schemeClr>
                </a:solidFill>
                <a:latin typeface="Arial Narrow" pitchFamily="34" charset="0"/>
              </a:rPr>
              <a:t>Event, Condition</a:t>
            </a:r>
          </a:p>
          <a:p>
            <a:pPr marL="171450" indent="-171450" fontAlgn="base">
              <a:spcBef>
                <a:spcPct val="0"/>
              </a:spcBef>
              <a:spcAft>
                <a:spcPct val="0"/>
              </a:spcAft>
              <a:buFont typeface="Arial" panose="020B0604020202020204" pitchFamily="34" charset="0"/>
              <a:buChar char="•"/>
            </a:pPr>
            <a:r>
              <a:rPr lang="en-US" sz="1200" dirty="0">
                <a:solidFill>
                  <a:schemeClr val="accent4">
                    <a:lumMod val="50000"/>
                  </a:schemeClr>
                </a:solidFill>
                <a:latin typeface="Arial Narrow" pitchFamily="34" charset="0"/>
              </a:rPr>
              <a:t>Action</a:t>
            </a:r>
          </a:p>
        </p:txBody>
      </p:sp>
      <p:cxnSp>
        <p:nvCxnSpPr>
          <p:cNvPr id="48" name="Straight Arrow Connector 47"/>
          <p:cNvCxnSpPr>
            <a:stCxn id="47" idx="0"/>
            <a:endCxn id="26" idx="1"/>
          </p:cNvCxnSpPr>
          <p:nvPr/>
        </p:nvCxnSpPr>
        <p:spPr>
          <a:xfrm flipV="1">
            <a:off x="6324600" y="3326077"/>
            <a:ext cx="762000" cy="543266"/>
          </a:xfrm>
          <a:prstGeom prst="straightConnector1">
            <a:avLst/>
          </a:prstGeom>
          <a:ln>
            <a:solidFill>
              <a:schemeClr val="accent4">
                <a:lumMod val="50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51" name="Oval 37"/>
          <p:cNvSpPr>
            <a:spLocks noChangeArrowheads="1"/>
          </p:cNvSpPr>
          <p:nvPr/>
        </p:nvSpPr>
        <p:spPr bwMode="auto">
          <a:xfrm>
            <a:off x="1447800" y="2295525"/>
            <a:ext cx="220663" cy="219075"/>
          </a:xfrm>
          <a:prstGeom prst="ellipse">
            <a:avLst/>
          </a:prstGeom>
          <a:solidFill>
            <a:srgbClr val="002060"/>
          </a:solidFill>
          <a:ln w="28440">
            <a:solidFill>
              <a:srgbClr val="D9D9D9"/>
            </a:solidFill>
            <a:miter lim="800000"/>
            <a:headEnd/>
            <a:tailEnd/>
          </a:ln>
          <a:effectLst>
            <a:outerShdw blurRad="25400" dist="25400" dir="2700000" algn="tl" rotWithShape="0">
              <a:prstClr val="black">
                <a:alpha val="40000"/>
              </a:prstClr>
            </a:outerShdw>
          </a:effectLst>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100" dirty="0">
                <a:solidFill>
                  <a:srgbClr val="FFFFFF"/>
                </a:solidFill>
              </a:rPr>
              <a:t>1</a:t>
            </a:r>
          </a:p>
        </p:txBody>
      </p:sp>
      <p:sp>
        <p:nvSpPr>
          <p:cNvPr id="52" name="Oval 37"/>
          <p:cNvSpPr>
            <a:spLocks noChangeArrowheads="1"/>
          </p:cNvSpPr>
          <p:nvPr/>
        </p:nvSpPr>
        <p:spPr bwMode="auto">
          <a:xfrm>
            <a:off x="5181600" y="1762125"/>
            <a:ext cx="220663" cy="219075"/>
          </a:xfrm>
          <a:prstGeom prst="ellipse">
            <a:avLst/>
          </a:prstGeom>
          <a:solidFill>
            <a:srgbClr val="002060"/>
          </a:solidFill>
          <a:ln w="28440">
            <a:solidFill>
              <a:srgbClr val="D9D9D9"/>
            </a:solidFill>
            <a:miter lim="800000"/>
            <a:headEnd/>
            <a:tailEnd/>
          </a:ln>
          <a:effectLst>
            <a:outerShdw blurRad="25400" dist="25400" dir="2700000" algn="tl" rotWithShape="0">
              <a:prstClr val="black">
                <a:alpha val="40000"/>
              </a:prstClr>
            </a:outerShdw>
          </a:effectLst>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100" dirty="0">
                <a:solidFill>
                  <a:srgbClr val="FFFFFF"/>
                </a:solidFill>
              </a:rPr>
              <a:t>2</a:t>
            </a:r>
          </a:p>
        </p:txBody>
      </p:sp>
      <p:sp>
        <p:nvSpPr>
          <p:cNvPr id="53" name="Oval 37"/>
          <p:cNvSpPr>
            <a:spLocks noChangeArrowheads="1"/>
          </p:cNvSpPr>
          <p:nvPr/>
        </p:nvSpPr>
        <p:spPr bwMode="auto">
          <a:xfrm>
            <a:off x="5410200" y="3810000"/>
            <a:ext cx="220663" cy="219075"/>
          </a:xfrm>
          <a:prstGeom prst="ellipse">
            <a:avLst/>
          </a:prstGeom>
          <a:solidFill>
            <a:srgbClr val="002060"/>
          </a:solidFill>
          <a:ln w="28440">
            <a:solidFill>
              <a:srgbClr val="D9D9D9"/>
            </a:solidFill>
            <a:miter lim="800000"/>
            <a:headEnd/>
            <a:tailEnd/>
          </a:ln>
          <a:effectLst>
            <a:outerShdw blurRad="25400" dist="25400" dir="2700000" algn="tl" rotWithShape="0">
              <a:prstClr val="black">
                <a:alpha val="40000"/>
              </a:prstClr>
            </a:outerShdw>
          </a:effectLst>
        </p:spPr>
        <p:txBody>
          <a:bodyPr wrap="none" lIns="90000" tIns="46800" rIns="90000" bIns="46800" anchor="ct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100" dirty="0">
                <a:solidFill>
                  <a:srgbClr val="FFFFFF"/>
                </a:solidFill>
              </a:rPr>
              <a:t>3</a:t>
            </a:r>
          </a:p>
        </p:txBody>
      </p:sp>
      <p:sp>
        <p:nvSpPr>
          <p:cNvPr id="45" name="Rectangle 44"/>
          <p:cNvSpPr/>
          <p:nvPr/>
        </p:nvSpPr>
        <p:spPr>
          <a:xfrm>
            <a:off x="7065018" y="2212466"/>
            <a:ext cx="2612382" cy="292608"/>
          </a:xfrm>
          <a:prstGeom prst="rect">
            <a:avLst/>
          </a:prstGeom>
          <a:solidFill>
            <a:schemeClr val="bg2">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tIns="0" bIns="0" rtlCol="0" anchor="ctr"/>
          <a:lstStyle/>
          <a:p>
            <a:pPr algn="ctr"/>
            <a:r>
              <a:rPr lang="en-US" sz="1100" b="1" kern="0" dirty="0">
                <a:solidFill>
                  <a:schemeClr val="tx1"/>
                </a:solidFill>
                <a:latin typeface="Calibri"/>
              </a:rPr>
              <a:t>Scaling</a:t>
            </a:r>
          </a:p>
        </p:txBody>
      </p:sp>
      <p:sp>
        <p:nvSpPr>
          <p:cNvPr id="2" name="Title 1"/>
          <p:cNvSpPr>
            <a:spLocks noGrp="1"/>
          </p:cNvSpPr>
          <p:nvPr>
            <p:ph type="title"/>
          </p:nvPr>
        </p:nvSpPr>
        <p:spPr/>
        <p:txBody>
          <a:bodyPr>
            <a:normAutofit fontScale="90000"/>
          </a:bodyPr>
          <a:lstStyle/>
          <a:p>
            <a:r>
              <a:rPr lang="en-US" dirty="0"/>
              <a:t>Policy – Focus on Operational Policies</a:t>
            </a:r>
          </a:p>
        </p:txBody>
      </p:sp>
      <p:sp>
        <p:nvSpPr>
          <p:cNvPr id="46" name="Rectangle 45"/>
          <p:cNvSpPr/>
          <p:nvPr/>
        </p:nvSpPr>
        <p:spPr>
          <a:xfrm>
            <a:off x="2895600" y="6380833"/>
            <a:ext cx="8382000" cy="400110"/>
          </a:xfrm>
          <a:prstGeom prst="rect">
            <a:avLst/>
          </a:prstGeom>
        </p:spPr>
        <p:txBody>
          <a:bodyPr wrap="square">
            <a:spAutoFit/>
          </a:bodyPr>
          <a:lstStyle/>
          <a:p>
            <a:r>
              <a:rPr lang="en-US" sz="2000" i="1" dirty="0">
                <a:solidFill>
                  <a:schemeClr val="accent6">
                    <a:lumMod val="50000"/>
                  </a:schemeClr>
                </a:solidFill>
              </a:rPr>
              <a:t>“Policies </a:t>
            </a:r>
            <a:r>
              <a:rPr lang="en-US" sz="2000" i="1">
                <a:solidFill>
                  <a:schemeClr val="accent6">
                    <a:lumMod val="50000"/>
                  </a:schemeClr>
                </a:solidFill>
              </a:rPr>
              <a:t>are non-functional Requirements independent of nodes” </a:t>
            </a:r>
            <a:endParaRPr lang="en-US" sz="2000" i="1" dirty="0">
              <a:solidFill>
                <a:schemeClr val="accent6">
                  <a:lumMod val="50000"/>
                </a:schemeClr>
              </a:solidFill>
            </a:endParaRPr>
          </a:p>
        </p:txBody>
      </p:sp>
      <p:pic>
        <p:nvPicPr>
          <p:cNvPr id="49" name="Picture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1928" y="84494"/>
            <a:ext cx="1687339" cy="499364"/>
          </a:xfrm>
          <a:prstGeom prst="rect">
            <a:avLst/>
          </a:prstGeom>
        </p:spPr>
      </p:pic>
    </p:spTree>
    <p:extLst>
      <p:ext uri="{BB962C8B-B14F-4D97-AF65-F5344CB8AC3E}">
        <p14:creationId xmlns:p14="http://schemas.microsoft.com/office/powerpoint/2010/main" val="122756164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0"/>
              </a:spcBef>
            </a:pPr>
            <a:r>
              <a:rPr lang="en-US" sz="2900" b="1" dirty="0">
                <a:ln>
                  <a:solidFill>
                    <a:schemeClr val="accent6">
                      <a:lumMod val="75000"/>
                    </a:schemeClr>
                  </a:solidFill>
                </a:ln>
              </a:rPr>
              <a:t>TOSCA Networking</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8800" y="339139"/>
            <a:ext cx="1687339" cy="499364"/>
          </a:xfrm>
          <a:prstGeom prst="rect">
            <a:avLst/>
          </a:prstGeom>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1851066" y="1669311"/>
            <a:ext cx="7489704" cy="3724492"/>
          </a:xfrm>
          <a:prstGeom prst="rect">
            <a:avLst/>
          </a:prstGeom>
          <a:noFill/>
        </p:spPr>
      </p:pic>
    </p:spTree>
    <p:extLst>
      <p:ext uri="{BB962C8B-B14F-4D97-AF65-F5344CB8AC3E}">
        <p14:creationId xmlns:p14="http://schemas.microsoft.com/office/powerpoint/2010/main" val="401758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7426" y="1977050"/>
            <a:ext cx="6826827" cy="535531"/>
          </a:xfrm>
        </p:spPr>
        <p:txBody>
          <a:bodyPr/>
          <a:lstStyle/>
          <a:p>
            <a:r>
              <a:rPr lang="en-US" dirty="0">
                <a:solidFill>
                  <a:schemeClr val="accent3">
                    <a:lumMod val="75000"/>
                  </a:schemeClr>
                </a:solidFill>
              </a:rPr>
              <a:t>Intro to NFV Modeling</a:t>
            </a:r>
          </a:p>
        </p:txBody>
      </p:sp>
      <p:sp>
        <p:nvSpPr>
          <p:cNvPr id="3" name="Title 1"/>
          <p:cNvSpPr txBox="1">
            <a:spLocks/>
          </p:cNvSpPr>
          <p:nvPr/>
        </p:nvSpPr>
        <p:spPr>
          <a:xfrm>
            <a:off x="626915" y="3615358"/>
            <a:ext cx="7228611" cy="800219"/>
          </a:xfrm>
          <a:prstGeom prst="rect">
            <a:avLst/>
          </a:prstGeom>
          <a:noFill/>
        </p:spPr>
        <p:txBody>
          <a:bodyPr vert="horz" wrap="square" lIns="91440" tIns="45720" rIns="91440" bIns="45720" rtlCol="0" anchor="t" anchorCtr="0">
            <a:spAutoFit/>
          </a:bodyPr>
          <a:lstStyle>
            <a:lvl1pPr algn="l" defTabSz="457200" rtl="0" eaLnBrk="1" latinLnBrk="0" hangingPunct="1">
              <a:lnSpc>
                <a:spcPct val="90000"/>
              </a:lnSpc>
              <a:spcBef>
                <a:spcPct val="0"/>
              </a:spcBef>
              <a:buNone/>
              <a:defRPr lang="en-US" sz="3200" b="1" kern="1200" dirty="0">
                <a:solidFill>
                  <a:schemeClr val="tx2"/>
                </a:solidFill>
                <a:latin typeface="Arial" pitchFamily="34" charset="0"/>
                <a:ea typeface="+mn-ea"/>
                <a:cs typeface="Arial" pitchFamily="34" charset="0"/>
              </a:defRPr>
            </a:lvl1pPr>
          </a:lstStyle>
          <a:p>
            <a:pPr marL="285750" marR="0" lvl="1" indent="-285750" algn="l" defTabSz="914400" rtl="0" eaLnBrk="1" fontAlgn="auto" latinLnBrk="0" hangingPunct="1">
              <a:lnSpc>
                <a:spcPct val="90000"/>
              </a:lnSpc>
              <a:spcBef>
                <a:spcPts val="1200"/>
              </a:spcBef>
              <a:spcAft>
                <a:spcPts val="0"/>
              </a:spcAft>
              <a:buClr>
                <a:srgbClr val="0063BE"/>
              </a:buClr>
              <a:buSzPct val="100000"/>
              <a:buFont typeface="Wingdings" panose="05000000000000000000" pitchFamily="2" charset="2"/>
              <a:buChar char="Ø"/>
              <a:tabLst/>
              <a:defRPr/>
            </a:pPr>
            <a:r>
              <a:rPr kumimoji="0" lang="en-US" sz="2000" b="0" i="0" u="none" strike="noStrike" kern="1200" cap="none" spc="0" normalizeH="0" baseline="0" noProof="0" dirty="0">
                <a:ln>
                  <a:noFill/>
                </a:ln>
                <a:solidFill>
                  <a:srgbClr val="4D4E53"/>
                </a:solidFill>
                <a:effectLst/>
                <a:uLnTx/>
                <a:uFillTx/>
                <a:latin typeface="Arial"/>
                <a:ea typeface="+mn-ea"/>
                <a:cs typeface="+mn-cs"/>
              </a:rPr>
              <a:t>ETSI Info Model for VNF Package and VNF Descriptor</a:t>
            </a:r>
          </a:p>
          <a:p>
            <a:pPr marL="285750" marR="0" lvl="1" indent="-285750" algn="l" defTabSz="914400" rtl="0" eaLnBrk="1" fontAlgn="auto" latinLnBrk="0" hangingPunct="1">
              <a:lnSpc>
                <a:spcPct val="90000"/>
              </a:lnSpc>
              <a:spcBef>
                <a:spcPts val="1200"/>
              </a:spcBef>
              <a:spcAft>
                <a:spcPts val="0"/>
              </a:spcAft>
              <a:buClr>
                <a:srgbClr val="0063BE"/>
              </a:buClr>
              <a:buSzPct val="100000"/>
              <a:buFont typeface="Wingdings" panose="05000000000000000000" pitchFamily="2" charset="2"/>
              <a:buChar char="Ø"/>
              <a:tabLst/>
              <a:defRPr/>
            </a:pPr>
            <a:r>
              <a:rPr kumimoji="0" lang="en-US" sz="2000" b="0" i="0" u="none" strike="noStrike" kern="1200" cap="none" spc="0" normalizeH="0" baseline="0" noProof="0" dirty="0">
                <a:ln>
                  <a:noFill/>
                </a:ln>
                <a:solidFill>
                  <a:srgbClr val="4D4E53"/>
                </a:solidFill>
                <a:effectLst/>
                <a:uLnTx/>
                <a:uFillTx/>
                <a:latin typeface="Arial"/>
                <a:ea typeface="+mn-ea"/>
                <a:cs typeface="+mn-cs"/>
              </a:rPr>
              <a:t>TOSCA Data Model for VNF Descriptor</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5326062" y="1627317"/>
            <a:ext cx="1854056" cy="126628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6062" y="2862129"/>
            <a:ext cx="1687339" cy="499364"/>
          </a:xfrm>
          <a:prstGeom prst="rect">
            <a:avLst/>
          </a:prstGeom>
        </p:spPr>
      </p:pic>
    </p:spTree>
    <p:extLst>
      <p:ext uri="{BB962C8B-B14F-4D97-AF65-F5344CB8AC3E}">
        <p14:creationId xmlns:p14="http://schemas.microsoft.com/office/powerpoint/2010/main" val="20653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069" y="304800"/>
            <a:ext cx="11212639" cy="751108"/>
          </a:xfrm>
        </p:spPr>
        <p:txBody>
          <a:bodyPr/>
          <a:lstStyle/>
          <a:p>
            <a:pPr fontAlgn="base">
              <a:spcAft>
                <a:spcPct val="0"/>
              </a:spcAft>
            </a:pPr>
            <a:r>
              <a:rPr lang="en-US" dirty="0">
                <a:solidFill>
                  <a:schemeClr val="accent3">
                    <a:lumMod val="75000"/>
                  </a:schemeClr>
                </a:solidFill>
                <a:latin typeface="Calibri" pitchFamily="34" charset="0"/>
                <a:ea typeface="+mj-ea"/>
                <a:cs typeface="+mj-cs"/>
              </a:rPr>
              <a:t>VNF Packaging &amp; VNFD Info Model – ETSI NFV IFA011</a:t>
            </a:r>
          </a:p>
        </p:txBody>
      </p:sp>
      <p:sp>
        <p:nvSpPr>
          <p:cNvPr id="3" name="TextBox 2"/>
          <p:cNvSpPr txBox="1"/>
          <p:nvPr/>
        </p:nvSpPr>
        <p:spPr>
          <a:xfrm>
            <a:off x="245070" y="1121277"/>
            <a:ext cx="5996976" cy="5201424"/>
          </a:xfrm>
          <a:prstGeom prst="rect">
            <a:avLst/>
          </a:prstGeom>
          <a:noFill/>
        </p:spPr>
        <p:txBody>
          <a:bodyPr wrap="square" rtlCol="0">
            <a:spAutoFit/>
          </a:bodyPr>
          <a:lstStyle/>
          <a:p>
            <a:pPr marL="285750" marR="0" lvl="0" indent="-285750" algn="l" defTabSz="914400" rtl="0" eaLnBrk="1" fontAlgn="auto" latinLnBrk="0" hangingPunct="1">
              <a:lnSpc>
                <a:spcPct val="200000"/>
              </a:lnSpc>
              <a:spcBef>
                <a:spcPts val="0"/>
              </a:spcBef>
              <a:spcAft>
                <a:spcPts val="0"/>
              </a:spcAft>
              <a:buClr>
                <a:srgbClr val="0063BE"/>
              </a:buClr>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4D4E53"/>
                </a:solidFill>
                <a:effectLst/>
                <a:uLnTx/>
                <a:uFillTx/>
                <a:latin typeface="Arial"/>
                <a:ea typeface="+mn-ea"/>
                <a:cs typeface="+mn-cs"/>
              </a:rPr>
              <a:t>Requirements for VNF Package</a:t>
            </a:r>
          </a:p>
          <a:p>
            <a:pPr marL="800100" marR="0" lvl="1" indent="-342900" algn="l" defTabSz="914400" rtl="0" eaLnBrk="1" fontAlgn="auto" latinLnBrk="0" hangingPunct="1">
              <a:lnSpc>
                <a:spcPct val="200000"/>
              </a:lnSpc>
              <a:spcBef>
                <a:spcPts val="0"/>
              </a:spcBef>
              <a:spcAft>
                <a:spcPts val="0"/>
              </a:spcAft>
              <a:buClr>
                <a:srgbClr val="0063BE"/>
              </a:buClr>
              <a:buSzTx/>
              <a:buFont typeface="Wingdings" panose="05000000000000000000" pitchFamily="2" charset="2"/>
              <a:buChar char="§"/>
              <a:tabLst/>
              <a:defRPr/>
            </a:pPr>
            <a:r>
              <a:rPr kumimoji="0" lang="en-US" sz="1800" b="0" i="0" u="none" strike="noStrike" kern="1200" cap="none" spc="0" normalizeH="0" baseline="0" noProof="0" dirty="0">
                <a:ln>
                  <a:noFill/>
                </a:ln>
                <a:solidFill>
                  <a:srgbClr val="4D4E53"/>
                </a:solidFill>
                <a:effectLst/>
                <a:uLnTx/>
                <a:uFillTx/>
                <a:latin typeface="Arial"/>
                <a:ea typeface="+mn-ea"/>
                <a:cs typeface="+mn-cs"/>
              </a:rPr>
              <a:t>Use cases: On-boarding, Testing, Certification</a:t>
            </a:r>
          </a:p>
          <a:p>
            <a:pPr marL="800100" marR="0" lvl="1" indent="-342900" algn="l" defTabSz="914400" rtl="0" eaLnBrk="1" fontAlgn="auto" latinLnBrk="0" hangingPunct="1">
              <a:lnSpc>
                <a:spcPct val="200000"/>
              </a:lnSpc>
              <a:spcBef>
                <a:spcPts val="0"/>
              </a:spcBef>
              <a:spcAft>
                <a:spcPts val="0"/>
              </a:spcAft>
              <a:buClr>
                <a:srgbClr val="0063BE"/>
              </a:buClr>
              <a:buSzTx/>
              <a:buFont typeface="Wingdings" panose="05000000000000000000" pitchFamily="2" charset="2"/>
              <a:buChar char="§"/>
              <a:tabLst/>
              <a:defRPr/>
            </a:pPr>
            <a:r>
              <a:rPr kumimoji="0" lang="en-US" sz="1800" b="0" i="0" u="none" strike="noStrike" kern="1200" cap="none" spc="0" normalizeH="0" baseline="0" noProof="0" dirty="0">
                <a:ln>
                  <a:noFill/>
                </a:ln>
                <a:solidFill>
                  <a:srgbClr val="4D4E53"/>
                </a:solidFill>
                <a:effectLst/>
                <a:uLnTx/>
                <a:uFillTx/>
                <a:latin typeface="Arial"/>
                <a:ea typeface="+mn-ea"/>
                <a:cs typeface="+mn-cs"/>
              </a:rPr>
              <a:t>Meta-data, integrity/authenticity, other</a:t>
            </a:r>
          </a:p>
          <a:p>
            <a:pPr marL="800100" marR="0" lvl="1" indent="-342900" algn="l" defTabSz="914400" rtl="0" eaLnBrk="1" fontAlgn="auto" latinLnBrk="0" hangingPunct="1">
              <a:lnSpc>
                <a:spcPct val="200000"/>
              </a:lnSpc>
              <a:spcBef>
                <a:spcPts val="0"/>
              </a:spcBef>
              <a:spcAft>
                <a:spcPts val="0"/>
              </a:spcAft>
              <a:buClr>
                <a:srgbClr val="0063BE"/>
              </a:buClr>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4D4E53"/>
              </a:solidFill>
              <a:effectLst/>
              <a:uLnTx/>
              <a:uFillTx/>
              <a:latin typeface="Arial"/>
              <a:ea typeface="+mn-ea"/>
              <a:cs typeface="+mn-cs"/>
            </a:endParaRPr>
          </a:p>
          <a:p>
            <a:pPr marL="285750" marR="0" lvl="0" indent="-285750" algn="l" defTabSz="914400" rtl="0" eaLnBrk="1" fontAlgn="auto" latinLnBrk="0" hangingPunct="1">
              <a:lnSpc>
                <a:spcPct val="200000"/>
              </a:lnSpc>
              <a:spcBef>
                <a:spcPts val="0"/>
              </a:spcBef>
              <a:spcAft>
                <a:spcPts val="0"/>
              </a:spcAft>
              <a:buClr>
                <a:srgbClr val="0063BE"/>
              </a:buClr>
              <a:buSzTx/>
              <a:buFont typeface="Wingdings" panose="05000000000000000000" pitchFamily="2" charset="2"/>
              <a:buChar char="Ø"/>
              <a:tabLst/>
              <a:defRPr/>
            </a:pPr>
            <a:r>
              <a:rPr kumimoji="0" lang="en-US" sz="2000" b="0" i="0" u="none" strike="noStrike" kern="1200" cap="none" spc="0" normalizeH="0" baseline="0" noProof="0" dirty="0">
                <a:ln>
                  <a:noFill/>
                </a:ln>
                <a:solidFill>
                  <a:srgbClr val="4D4E53"/>
                </a:solidFill>
                <a:effectLst/>
                <a:uLnTx/>
                <a:uFillTx/>
                <a:latin typeface="Arial"/>
                <a:ea typeface="+mn-ea"/>
                <a:cs typeface="+mn-cs"/>
              </a:rPr>
              <a:t>Info Model for VNFD – indorsed by ONAP</a:t>
            </a:r>
          </a:p>
          <a:p>
            <a:pPr marL="800100" marR="0" lvl="1" indent="-342900" algn="l" defTabSz="914400" rtl="0" eaLnBrk="1" fontAlgn="auto" latinLnBrk="0" hangingPunct="1">
              <a:lnSpc>
                <a:spcPct val="200000"/>
              </a:lnSpc>
              <a:spcBef>
                <a:spcPts val="0"/>
              </a:spcBef>
              <a:spcAft>
                <a:spcPts val="0"/>
              </a:spcAft>
              <a:buClr>
                <a:srgbClr val="0063BE"/>
              </a:buClr>
              <a:buSzTx/>
              <a:buFont typeface="Wingdings" panose="05000000000000000000" pitchFamily="2" charset="2"/>
              <a:buChar char="§"/>
              <a:tabLst/>
              <a:defRPr/>
            </a:pPr>
            <a:r>
              <a:rPr kumimoji="0" lang="en-US" sz="1800" b="0" i="0" u="none" strike="noStrike" kern="1200" cap="none" spc="0" normalizeH="0" baseline="0" noProof="0" dirty="0">
                <a:ln>
                  <a:noFill/>
                </a:ln>
                <a:solidFill>
                  <a:srgbClr val="4D4E53"/>
                </a:solidFill>
                <a:effectLst/>
                <a:uLnTx/>
                <a:uFillTx/>
                <a:latin typeface="Arial"/>
                <a:ea typeface="+mn-ea"/>
                <a:cs typeface="+mn-cs"/>
              </a:rPr>
              <a:t>VDU (VNFC or VM) including Compute, Storage</a:t>
            </a:r>
          </a:p>
          <a:p>
            <a:pPr marL="800100" marR="0" lvl="1" indent="-342900" algn="l" defTabSz="914400" rtl="0" eaLnBrk="1" fontAlgn="auto" latinLnBrk="0" hangingPunct="1">
              <a:lnSpc>
                <a:spcPct val="200000"/>
              </a:lnSpc>
              <a:spcBef>
                <a:spcPts val="0"/>
              </a:spcBef>
              <a:spcAft>
                <a:spcPts val="0"/>
              </a:spcAft>
              <a:buClr>
                <a:srgbClr val="0063BE"/>
              </a:buClr>
              <a:buSzTx/>
              <a:buFont typeface="Wingdings" panose="05000000000000000000" pitchFamily="2" charset="2"/>
              <a:buChar char="§"/>
              <a:tabLst/>
              <a:defRPr/>
            </a:pPr>
            <a:r>
              <a:rPr kumimoji="0" lang="en-US" sz="1800" b="0" i="0" u="none" strike="noStrike" kern="1200" cap="none" spc="0" normalizeH="0" baseline="0" noProof="0" dirty="0">
                <a:ln>
                  <a:noFill/>
                </a:ln>
                <a:solidFill>
                  <a:srgbClr val="4D4E53"/>
                </a:solidFill>
                <a:effectLst/>
                <a:uLnTx/>
                <a:uFillTx/>
                <a:latin typeface="Arial"/>
                <a:ea typeface="+mn-ea"/>
                <a:cs typeface="+mn-cs"/>
              </a:rPr>
              <a:t>Connection Points (VDU and External)</a:t>
            </a:r>
          </a:p>
          <a:p>
            <a:pPr marL="800100" marR="0" lvl="1" indent="-342900" algn="l" defTabSz="914400" rtl="0" eaLnBrk="1" fontAlgn="auto" latinLnBrk="0" hangingPunct="1">
              <a:lnSpc>
                <a:spcPct val="200000"/>
              </a:lnSpc>
              <a:spcBef>
                <a:spcPts val="0"/>
              </a:spcBef>
              <a:spcAft>
                <a:spcPts val="0"/>
              </a:spcAft>
              <a:buClr>
                <a:srgbClr val="0063BE"/>
              </a:buClr>
              <a:buSzTx/>
              <a:buFont typeface="Wingdings" panose="05000000000000000000" pitchFamily="2" charset="2"/>
              <a:buChar char="§"/>
              <a:tabLst/>
              <a:defRPr/>
            </a:pPr>
            <a:r>
              <a:rPr kumimoji="0" lang="en-US" sz="1800" b="0" i="0" u="none" strike="noStrike" kern="1200" cap="none" spc="0" normalizeH="0" baseline="0" noProof="0" dirty="0">
                <a:ln>
                  <a:noFill/>
                </a:ln>
                <a:solidFill>
                  <a:srgbClr val="4D4E53"/>
                </a:solidFill>
                <a:effectLst/>
                <a:uLnTx/>
                <a:uFillTx/>
                <a:latin typeface="Arial"/>
                <a:ea typeface="+mn-ea"/>
                <a:cs typeface="+mn-cs"/>
              </a:rPr>
              <a:t>Virtual Link</a:t>
            </a:r>
          </a:p>
          <a:p>
            <a:pPr marL="800100" marR="0" lvl="1" indent="-342900" algn="l" defTabSz="914400" rtl="0" eaLnBrk="1" fontAlgn="auto" latinLnBrk="0" hangingPunct="1">
              <a:lnSpc>
                <a:spcPct val="200000"/>
              </a:lnSpc>
              <a:spcBef>
                <a:spcPts val="0"/>
              </a:spcBef>
              <a:spcAft>
                <a:spcPts val="0"/>
              </a:spcAft>
              <a:buClr>
                <a:srgbClr val="0063BE"/>
              </a:buClr>
              <a:buSzTx/>
              <a:buFont typeface="Wingdings" panose="05000000000000000000" pitchFamily="2" charset="2"/>
              <a:buChar char="§"/>
              <a:tabLst/>
              <a:defRPr/>
            </a:pPr>
            <a:r>
              <a:rPr kumimoji="0" lang="en-US" sz="1800" b="0" i="0" u="none" strike="noStrike" kern="1200" cap="none" spc="0" normalizeH="0" baseline="0" noProof="0" dirty="0">
                <a:ln>
                  <a:noFill/>
                </a:ln>
                <a:solidFill>
                  <a:srgbClr val="4D4E53"/>
                </a:solidFill>
                <a:effectLst/>
                <a:uLnTx/>
                <a:uFillTx/>
                <a:latin typeface="Arial"/>
                <a:ea typeface="+mn-ea"/>
                <a:cs typeface="+mn-cs"/>
              </a:rPr>
              <a:t>Deployment Flavours</a:t>
            </a:r>
          </a:p>
        </p:txBody>
      </p:sp>
      <p:pic>
        <p:nvPicPr>
          <p:cNvPr id="102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7353" y="1347619"/>
            <a:ext cx="6041164" cy="4174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5070764" y="5708210"/>
            <a:ext cx="6788910"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Arial"/>
                <a:ea typeface="+mn-ea"/>
                <a:cs typeface="+mn-cs"/>
                <a:hlinkClick r:id="rId3"/>
              </a:rPr>
              <a:t>http://www.etsi.org/deliver/etsi_gs/NFV-IFA/001_099/011/02.01.01_60/gs_nfv-ifa011v020101p.pdf</a:t>
            </a:r>
            <a:endParaRPr kumimoji="0" lang="en-US" sz="1200" b="0" i="0" u="none" strike="noStrike" kern="1200" cap="none" spc="0" normalizeH="0" baseline="0" noProof="0" dirty="0">
              <a:ln>
                <a:noFill/>
              </a:ln>
              <a:solidFill>
                <a:srgbClr val="0070C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0C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Arial"/>
                <a:ea typeface="+mn-ea"/>
                <a:cs typeface="+mn-cs"/>
              </a:rPr>
              <a:t>Endorsed by ONAP </a:t>
            </a:r>
            <a:r>
              <a:rPr kumimoji="0" lang="en-US" sz="1200" b="0" i="0" u="none" strike="noStrike" kern="1200" cap="none" spc="0" normalizeH="0" baseline="0" noProof="0" dirty="0">
                <a:ln>
                  <a:noFill/>
                </a:ln>
                <a:solidFill>
                  <a:srgbClr val="0070C0"/>
                </a:solidFill>
                <a:effectLst/>
                <a:uLnTx/>
                <a:uFillTx/>
                <a:latin typeface="Arial"/>
                <a:ea typeface="+mn-ea"/>
                <a:cs typeface="+mn-cs"/>
                <a:hlinkClick r:id="rId4"/>
              </a:rPr>
              <a:t>https://wiki.onap.org/pages/viewpage.action?pageId=16004636</a:t>
            </a:r>
            <a:endParaRPr kumimoji="0" lang="en-US" sz="1200" b="0" i="0" u="none" strike="noStrike" kern="1200" cap="none" spc="0" normalizeH="0" baseline="0" noProof="0" dirty="0">
              <a:ln>
                <a:noFill/>
              </a:ln>
              <a:solidFill>
                <a:srgbClr val="0070C0"/>
              </a:solidFill>
              <a:effectLst/>
              <a:uLnTx/>
              <a:uFillTx/>
              <a:latin typeface="Arial"/>
              <a:ea typeface="+mn-ea"/>
              <a:cs typeface="+mn-cs"/>
            </a:endParaRPr>
          </a:p>
        </p:txBody>
      </p:sp>
      <p:pic>
        <p:nvPicPr>
          <p:cNvPr id="6" name="Picture 2" descr="http://www.realwire.com/writeitfiles/ETSI%20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69385" y="122552"/>
            <a:ext cx="1243250" cy="5128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10140722" y="16947"/>
            <a:ext cx="751828" cy="715871"/>
          </a:xfrm>
          <a:prstGeom prst="rect">
            <a:avLst/>
          </a:prstGeom>
        </p:spPr>
      </p:pic>
    </p:spTree>
    <p:extLst>
      <p:ext uri="{BB962C8B-B14F-4D97-AF65-F5344CB8AC3E}">
        <p14:creationId xmlns:p14="http://schemas.microsoft.com/office/powerpoint/2010/main" val="209182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98" y="304802"/>
            <a:ext cx="11741727" cy="751109"/>
          </a:xfrm>
        </p:spPr>
        <p:txBody>
          <a:bodyPr/>
          <a:lstStyle/>
          <a:p>
            <a:pPr defTabSz="457200" fontAlgn="base">
              <a:spcAft>
                <a:spcPct val="0"/>
              </a:spcAft>
            </a:pPr>
            <a:r>
              <a:rPr lang="en-US" sz="2800" dirty="0">
                <a:solidFill>
                  <a:schemeClr val="accent3">
                    <a:lumMod val="75000"/>
                  </a:schemeClr>
                </a:solidFill>
                <a:latin typeface="Calibri" pitchFamily="34" charset="0"/>
                <a:ea typeface="+mj-ea"/>
                <a:cs typeface="+mj-cs"/>
              </a:rPr>
              <a:t>VNF Modeling, Packaging and On-boarding</a:t>
            </a:r>
          </a:p>
        </p:txBody>
      </p:sp>
      <p:sp>
        <p:nvSpPr>
          <p:cNvPr id="54" name="Rectangle 53"/>
          <p:cNvSpPr/>
          <p:nvPr/>
        </p:nvSpPr>
        <p:spPr>
          <a:xfrm>
            <a:off x="1205346" y="1318504"/>
            <a:ext cx="5951592" cy="815917"/>
          </a:xfrm>
          <a:prstGeom prst="rect">
            <a:avLst/>
          </a:prstGeom>
          <a:solidFill>
            <a:schemeClr val="accent3">
              <a:lumMod val="60000"/>
              <a:lumOff val="40000"/>
            </a:schemeClr>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VNF Package and VNFD Info Model </a:t>
            </a:r>
            <a:r>
              <a:rPr kumimoji="0" lang="en-US" sz="1600" b="0" i="0" u="none" strike="noStrike" kern="1200" cap="none" spc="0" normalizeH="0" baseline="0" noProof="0" dirty="0">
                <a:ln>
                  <a:noFill/>
                </a:ln>
                <a:solidFill>
                  <a:srgbClr val="C00000"/>
                </a:solidFill>
                <a:effectLst/>
                <a:uLnTx/>
                <a:uFillTx/>
                <a:latin typeface="Arial"/>
                <a:ea typeface="+mn-ea"/>
                <a:cs typeface="+mn-cs"/>
              </a:rPr>
              <a:t>ETSI NFV-IFA011</a:t>
            </a:r>
          </a:p>
          <a:p>
            <a:pPr marL="742950" lvl="1" indent="-285750" defTabSz="457200">
              <a:buFont typeface="Wingdings" panose="05000000000000000000" pitchFamily="2" charset="2"/>
              <a:buChar char="Ø"/>
            </a:pPr>
            <a:r>
              <a:rPr kumimoji="0" lang="en-US" sz="1400" b="0" i="0" u="none" strike="noStrike" kern="1200" cap="none" spc="0" normalizeH="0" baseline="0" noProof="0" dirty="0">
                <a:ln>
                  <a:noFill/>
                </a:ln>
                <a:solidFill>
                  <a:srgbClr val="FFFFFF"/>
                </a:solidFill>
                <a:effectLst/>
                <a:uLnTx/>
                <a:uFillTx/>
                <a:latin typeface="Arial"/>
                <a:ea typeface="+mn-ea"/>
                <a:cs typeface="+mn-cs"/>
              </a:rPr>
              <a:t>TOSCA CSAR based VNF package </a:t>
            </a:r>
            <a:r>
              <a:rPr kumimoji="0" lang="en-US" sz="1400" b="0" i="0" u="none" strike="noStrike" kern="1200" cap="none" spc="0" normalizeH="0" baseline="0" noProof="0" dirty="0">
                <a:ln>
                  <a:noFill/>
                </a:ln>
                <a:solidFill>
                  <a:srgbClr val="C00000"/>
                </a:solidFill>
                <a:effectLst/>
                <a:uLnTx/>
                <a:uFillTx/>
                <a:latin typeface="Arial"/>
                <a:ea typeface="+mn-ea"/>
                <a:cs typeface="+mn-cs"/>
              </a:rPr>
              <a:t>ETSI NFV-SOL004 </a:t>
            </a: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a:p>
            <a:pPr marL="742950" lvl="1" indent="-285750" defTabSz="457200">
              <a:buFont typeface="Wingdings" panose="05000000000000000000" pitchFamily="2" charset="2"/>
              <a:buChar char="Ø"/>
            </a:pPr>
            <a:r>
              <a:rPr kumimoji="0" lang="en-US" sz="1400" b="0" i="0" u="none" strike="noStrike" kern="1200" cap="none" spc="0" normalizeH="0" baseline="0" noProof="0" dirty="0">
                <a:ln>
                  <a:noFill/>
                </a:ln>
                <a:solidFill>
                  <a:srgbClr val="FFFFFF"/>
                </a:solidFill>
                <a:effectLst/>
                <a:uLnTx/>
                <a:uFillTx/>
                <a:latin typeface="Arial"/>
                <a:ea typeface="+mn-ea"/>
                <a:cs typeface="+mn-cs"/>
              </a:rPr>
              <a:t>TOSCA based VNFD data model  </a:t>
            </a:r>
            <a:r>
              <a:rPr kumimoji="0" lang="en-US" sz="1400" b="0" i="0" u="none" strike="noStrike" kern="1200" cap="none" spc="0" normalizeH="0" baseline="0" noProof="0" dirty="0">
                <a:ln>
                  <a:noFill/>
                </a:ln>
                <a:solidFill>
                  <a:srgbClr val="C00000"/>
                </a:solidFill>
                <a:effectLst/>
                <a:uLnTx/>
                <a:uFillTx/>
                <a:latin typeface="Arial"/>
                <a:ea typeface="+mn-ea"/>
                <a:cs typeface="+mn-cs"/>
              </a:rPr>
              <a:t>ETSI NFV-SOL001 (draft)</a:t>
            </a:r>
          </a:p>
        </p:txBody>
      </p:sp>
      <p:grpSp>
        <p:nvGrpSpPr>
          <p:cNvPr id="57" name="Group 56"/>
          <p:cNvGrpSpPr/>
          <p:nvPr/>
        </p:nvGrpSpPr>
        <p:grpSpPr>
          <a:xfrm>
            <a:off x="4409842" y="3672491"/>
            <a:ext cx="1462701" cy="954194"/>
            <a:chOff x="2374733" y="3471727"/>
            <a:chExt cx="3648075" cy="2857500"/>
          </a:xfrm>
        </p:grpSpPr>
        <p:pic>
          <p:nvPicPr>
            <p:cNvPr id="58" name="Picture 57" descr="http://cdn1.theodysseyonline.com/files/2015/12/04/6358485971345819511687691775_packa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4733" y="3471727"/>
              <a:ext cx="3648075" cy="285750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a:xfrm rot="1746213">
              <a:off x="3841208" y="4691336"/>
              <a:ext cx="1416963" cy="1059408"/>
            </a:xfrm>
            <a:prstGeom prst="rect">
              <a:avLst/>
            </a:prstGeom>
            <a:no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s-IS" sz="800" b="1" i="0" u="none" strike="noStrike" kern="1200" cap="none" spc="0" normalizeH="0" baseline="0" noProof="0" dirty="0">
                  <a:ln>
                    <a:noFill/>
                  </a:ln>
                  <a:solidFill>
                    <a:prstClr val="black"/>
                  </a:solidFill>
                  <a:effectLst/>
                  <a:uLnTx/>
                  <a:uFillTx/>
                  <a:latin typeface="Arial"/>
                  <a:ea typeface="+mn-ea"/>
                  <a:cs typeface="+mn-cs"/>
                </a:rPr>
                <a:t>Vendor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is-IS" sz="800" b="1" i="0" u="none" strike="noStrike" kern="1200" cap="none" spc="0" normalizeH="0" baseline="0" noProof="0" dirty="0">
                  <a:ln>
                    <a:noFill/>
                  </a:ln>
                  <a:solidFill>
                    <a:prstClr val="black"/>
                  </a:solidFill>
                  <a:effectLst/>
                  <a:uLnTx/>
                  <a:uFillTx/>
                  <a:latin typeface="Arial"/>
                  <a:ea typeface="+mn-ea"/>
                  <a:cs typeface="+mn-cs"/>
                </a:rPr>
                <a:t>VNF X</a:t>
              </a:r>
            </a:p>
          </p:txBody>
        </p:sp>
      </p:grpSp>
      <p:sp>
        <p:nvSpPr>
          <p:cNvPr id="60" name="Rounded Rectangle 59"/>
          <p:cNvSpPr/>
          <p:nvPr/>
        </p:nvSpPr>
        <p:spPr>
          <a:xfrm>
            <a:off x="5616129" y="4923594"/>
            <a:ext cx="2252104" cy="571248"/>
          </a:xfrm>
          <a:prstGeom prst="roundRect">
            <a:avLst/>
          </a:prstGeom>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s-IS" sz="1400" b="0" i="0" u="none" strike="noStrike" kern="1200" cap="none" spc="0" normalizeH="0" baseline="0" noProof="0" dirty="0">
                <a:ln>
                  <a:noFill/>
                </a:ln>
                <a:solidFill>
                  <a:srgbClr val="FFFFFF"/>
                </a:solidFill>
                <a:effectLst/>
                <a:uLnTx/>
                <a:uFillTx/>
                <a:latin typeface="Arial"/>
                <a:ea typeface="+mn-ea"/>
                <a:cs typeface="+mn-cs"/>
              </a:rPr>
              <a:t>SDC</a:t>
            </a: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pic>
        <p:nvPicPr>
          <p:cNvPr id="62" name="Picture 4" descr="http://cdn.mysitemyway.com/etc-mysitemyway/icons/legacy-previews/icons/magic-marker-icons-arrows/114837-magic-marker-icon-arrows-arrow11-righ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6408254" y="3988422"/>
            <a:ext cx="896455" cy="1000125"/>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p:cNvSpPr/>
          <p:nvPr/>
        </p:nvSpPr>
        <p:spPr>
          <a:xfrm>
            <a:off x="5769638" y="3026076"/>
            <a:ext cx="2286000"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400" b="1" i="0" u="none" strike="noStrike" kern="1200" cap="none" spc="0" normalizeH="0" baseline="0" noProof="0" dirty="0">
                <a:ln>
                  <a:noFill/>
                </a:ln>
                <a:solidFill>
                  <a:prstClr val="black"/>
                </a:solidFill>
                <a:effectLst/>
                <a:uLnTx/>
                <a:uFillTx/>
                <a:latin typeface="Arial"/>
                <a:ea typeface="+mn-ea"/>
                <a:cs typeface="+mn-cs"/>
              </a:rPr>
              <a:t>Service Provider Portal</a:t>
            </a:r>
          </a:p>
        </p:txBody>
      </p:sp>
      <p:pic>
        <p:nvPicPr>
          <p:cNvPr id="66" name="Picture 4" descr="http://cdn.mysitemyway.com/etc-mysitemyway/icons/legacy-previews/icons/magic-marker-icons-arrows/114837-magic-marker-icon-arrows-arrow11-righ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8902487">
            <a:off x="7599408" y="4179145"/>
            <a:ext cx="981756" cy="100012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descr="http://cdn.mysitemyway.com/etc-mysitemyway/icons/legacy-previews/icons/magic-marker-icons-arrows/114837-magic-marker-icon-arrows-arrow11-righ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514324">
            <a:off x="5217686" y="4180203"/>
            <a:ext cx="802025" cy="1000125"/>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8240526" y="2862724"/>
            <a:ext cx="2072631" cy="1462027"/>
            <a:chOff x="7249948" y="2987416"/>
            <a:chExt cx="2656081" cy="1795134"/>
          </a:xfrm>
        </p:grpSpPr>
        <p:pic>
          <p:nvPicPr>
            <p:cNvPr id="55" name="Picture 54"/>
            <p:cNvPicPr>
              <a:picLocks noChangeAspect="1"/>
            </p:cNvPicPr>
            <p:nvPr/>
          </p:nvPicPr>
          <p:blipFill>
            <a:blip r:embed="rId7"/>
            <a:stretch>
              <a:fillRect/>
            </a:stretch>
          </p:blipFill>
          <p:spPr>
            <a:xfrm>
              <a:off x="7289057" y="2987416"/>
              <a:ext cx="2109374" cy="1208316"/>
            </a:xfrm>
            <a:prstGeom prst="rect">
              <a:avLst/>
            </a:prstGeom>
          </p:spPr>
        </p:pic>
        <p:pic>
          <p:nvPicPr>
            <p:cNvPr id="56" name="Picture 55"/>
            <p:cNvPicPr>
              <a:picLocks noChangeAspect="1"/>
            </p:cNvPicPr>
            <p:nvPr/>
          </p:nvPicPr>
          <p:blipFill>
            <a:blip r:embed="rId8"/>
            <a:stretch>
              <a:fillRect/>
            </a:stretch>
          </p:blipFill>
          <p:spPr>
            <a:xfrm>
              <a:off x="8123964" y="4199273"/>
              <a:ext cx="655065" cy="583277"/>
            </a:xfrm>
            <a:prstGeom prst="rect">
              <a:avLst/>
            </a:prstGeom>
          </p:spPr>
        </p:pic>
        <p:pic>
          <p:nvPicPr>
            <p:cNvPr id="65" name="Picture 8" descr="http://developer.ibm.com/opentech/wp-content/uploads/sites/43/2015/04/OpenStack-Heat-Logo-with-tex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49948" y="3981680"/>
              <a:ext cx="671061" cy="543241"/>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http://www.redandassociates.com/blog/wp-content/uploads/2014/04/policies.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43014" y="3717117"/>
              <a:ext cx="663015" cy="52912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2" descr="http://www.clker.com/cliparts/6/4/f/a/1358283155643651Configure%20Symbol.svg.med.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91847" y="4114533"/>
              <a:ext cx="536266" cy="541683"/>
            </a:xfrm>
            <a:prstGeom prst="rect">
              <a:avLst/>
            </a:prstGeom>
            <a:noFill/>
            <a:extLst>
              <a:ext uri="{909E8E84-426E-40DD-AFC4-6F175D3DCCD1}">
                <a14:hiddenFill xmlns:a14="http://schemas.microsoft.com/office/drawing/2010/main">
                  <a:solidFill>
                    <a:srgbClr val="FFFFFF"/>
                  </a:solidFill>
                </a14:hiddenFill>
              </a:ext>
            </a:extLst>
          </p:spPr>
        </p:pic>
      </p:grpSp>
      <p:pic>
        <p:nvPicPr>
          <p:cNvPr id="72" name="Picture 10" descr="http://vacancynext.com/wp-content/uploads/2013/05/get-a-job-through-online-job-portal.png"/>
          <p:cNvPicPr>
            <a:picLocks noChangeAspect="1" noChangeArrowheads="1"/>
          </p:cNvPicPr>
          <p:nvPr/>
        </p:nvPicPr>
        <p:blipFill>
          <a:blip r:embed="rId1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188420" y="3278089"/>
            <a:ext cx="1256361" cy="83548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rot="20461594">
            <a:off x="8197326" y="4869883"/>
            <a:ext cx="1178708" cy="212433"/>
          </a:xfrm>
          <a:prstGeom prst="rightArrow">
            <a:avLst/>
          </a:prstGeom>
          <a:solidFill>
            <a:schemeClr val="accent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3" name="Rectangle 22"/>
          <p:cNvSpPr/>
          <p:nvPr/>
        </p:nvSpPr>
        <p:spPr>
          <a:xfrm>
            <a:off x="1020195" y="2776168"/>
            <a:ext cx="2289166" cy="1969770"/>
          </a:xfrm>
          <a:prstGeom prst="rect">
            <a:avLst/>
          </a:prstGeom>
          <a:solidFill>
            <a:schemeClr val="accent1">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dirty="0">
                <a:ln>
                  <a:noFill/>
                </a:ln>
                <a:solidFill>
                  <a:srgbClr val="C00000"/>
                </a:solidFill>
                <a:effectLst/>
                <a:uLnTx/>
                <a:uFillTx/>
                <a:latin typeface="Arial"/>
                <a:ea typeface="+mn-ea"/>
                <a:cs typeface="+mn-cs"/>
              </a:rPr>
              <a:t>VNF Package – TOSCA CSAR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sng" strike="noStrike" kern="1200" cap="none" spc="0" normalizeH="0" baseline="0" noProof="0" dirty="0">
              <a:ln>
                <a:noFill/>
              </a:ln>
              <a:solidFill>
                <a:prstClr val="black"/>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 Definitions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 |   └── VNFD.yaml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 |   └── VNFC.yaml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 Artifacts/Scripts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 |   ├── install.sh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 |   └── start.yang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 |   └── vFW.img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Arial"/>
                <a:ea typeface="+mn-ea"/>
                <a:cs typeface="+mn-cs"/>
              </a:rPr>
              <a:t>└── TOSCA-Metadata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Arial"/>
                <a:ea typeface="+mn-ea"/>
                <a:cs typeface="+mn-cs"/>
              </a:rPr>
              <a:t>    └── TOSCA.meta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 Manifest (digests)</a:t>
            </a:r>
          </a:p>
        </p:txBody>
      </p:sp>
      <p:pic>
        <p:nvPicPr>
          <p:cNvPr id="33" name="Picture 2" descr="http://www.realwire.com/writeitfiles/ETSI%20logo.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962902" y="128314"/>
            <a:ext cx="1144215" cy="472021"/>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urved Connector 16"/>
          <p:cNvCxnSpPr>
            <a:endCxn id="20" idx="0"/>
          </p:cNvCxnSpPr>
          <p:nvPr/>
        </p:nvCxnSpPr>
        <p:spPr>
          <a:xfrm rot="16200000" flipH="1">
            <a:off x="1591909" y="4074784"/>
            <a:ext cx="1767490" cy="424037"/>
          </a:xfrm>
          <a:prstGeom prst="curvedConnector3">
            <a:avLst>
              <a:gd name="adj1" fmla="val -1146"/>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14"/>
          <a:stretch>
            <a:fillRect/>
          </a:stretch>
        </p:blipFill>
        <p:spPr>
          <a:xfrm>
            <a:off x="1655967" y="5170548"/>
            <a:ext cx="2063411" cy="708397"/>
          </a:xfrm>
          <a:prstGeom prst="rect">
            <a:avLst/>
          </a:prstGeom>
        </p:spPr>
      </p:pic>
      <p:sp>
        <p:nvSpPr>
          <p:cNvPr id="5" name="TextBox 4"/>
          <p:cNvSpPr txBox="1"/>
          <p:nvPr/>
        </p:nvSpPr>
        <p:spPr>
          <a:xfrm>
            <a:off x="3309361" y="2609423"/>
            <a:ext cx="175080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Arial"/>
                <a:ea typeface="+mn-ea"/>
                <a:cs typeface="+mn-cs"/>
              </a:rPr>
              <a:t>ETSI NFV GS SOL004</a:t>
            </a:r>
          </a:p>
        </p:txBody>
      </p:sp>
      <p:sp>
        <p:nvSpPr>
          <p:cNvPr id="42" name="TextBox 41"/>
          <p:cNvSpPr txBox="1"/>
          <p:nvPr/>
        </p:nvSpPr>
        <p:spPr>
          <a:xfrm>
            <a:off x="822465" y="4850397"/>
            <a:ext cx="175080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Arial"/>
                <a:ea typeface="+mn-ea"/>
                <a:cs typeface="+mn-cs"/>
              </a:rPr>
              <a:t>ETSI NFV GS SOL001</a:t>
            </a:r>
          </a:p>
        </p:txBody>
      </p:sp>
      <p:pic>
        <p:nvPicPr>
          <p:cNvPr id="4" name="Picture 3"/>
          <p:cNvPicPr>
            <a:picLocks noChangeAspect="1"/>
          </p:cNvPicPr>
          <p:nvPr/>
        </p:nvPicPr>
        <p:blipFill>
          <a:blip r:embed="rId15"/>
          <a:stretch>
            <a:fillRect/>
          </a:stretch>
        </p:blipFill>
        <p:spPr>
          <a:xfrm>
            <a:off x="10140722" y="16947"/>
            <a:ext cx="751828" cy="715871"/>
          </a:xfrm>
          <a:prstGeom prst="rect">
            <a:avLst/>
          </a:prstGeom>
        </p:spPr>
      </p:pic>
      <p:sp>
        <p:nvSpPr>
          <p:cNvPr id="31" name="Rounded Rectangle 30"/>
          <p:cNvSpPr/>
          <p:nvPr/>
        </p:nvSpPr>
        <p:spPr>
          <a:xfrm>
            <a:off x="9709429" y="4352764"/>
            <a:ext cx="1027552" cy="571248"/>
          </a:xfrm>
          <a:prstGeom prst="roundRect">
            <a:avLst/>
          </a:prstGeom>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s-IS" sz="1400" b="0" i="0" u="none" strike="noStrike" kern="1200" cap="none" spc="0" normalizeH="0" baseline="0" noProof="0" dirty="0">
                <a:ln>
                  <a:noFill/>
                </a:ln>
                <a:solidFill>
                  <a:srgbClr val="FFFFFF"/>
                </a:solidFill>
                <a:effectLst/>
                <a:uLnTx/>
                <a:uFillTx/>
                <a:latin typeface="Arial"/>
                <a:ea typeface="+mn-ea"/>
                <a:cs typeface="+mn-cs"/>
              </a:rPr>
              <a:t>SO/MSO</a:t>
            </a: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32" name="Rounded Rectangle 31"/>
          <p:cNvSpPr/>
          <p:nvPr/>
        </p:nvSpPr>
        <p:spPr>
          <a:xfrm>
            <a:off x="9695573" y="5107840"/>
            <a:ext cx="1027552" cy="571248"/>
          </a:xfrm>
          <a:prstGeom prst="roundRect">
            <a:avLst/>
          </a:prstGeom>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s-IS" sz="1400" b="0" i="0" u="none" strike="noStrike" kern="1200" cap="none" spc="0" normalizeH="0" baseline="0" noProof="0" dirty="0">
                <a:ln>
                  <a:noFill/>
                </a:ln>
                <a:solidFill>
                  <a:srgbClr val="FFFFFF"/>
                </a:solidFill>
                <a:effectLst/>
                <a:uLnTx/>
                <a:uFillTx/>
                <a:latin typeface="Arial"/>
                <a:ea typeface="+mn-ea"/>
                <a:cs typeface="+mn-cs"/>
              </a:rPr>
              <a:t>A&amp;AI</a:t>
            </a: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34" name="Rounded Rectangle 33"/>
          <p:cNvSpPr/>
          <p:nvPr/>
        </p:nvSpPr>
        <p:spPr>
          <a:xfrm>
            <a:off x="10031082" y="5577292"/>
            <a:ext cx="1027552" cy="571248"/>
          </a:xfrm>
          <a:prstGeom prst="roundRect">
            <a:avLst/>
          </a:prstGeom>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s-IS" sz="1400" b="0" i="0" u="none" strike="noStrike" kern="1200" cap="none" spc="0" normalizeH="0" baseline="0" noProof="0" dirty="0">
                <a:ln>
                  <a:noFill/>
                </a:ln>
                <a:solidFill>
                  <a:srgbClr val="FFFFFF"/>
                </a:solidFill>
                <a:effectLst/>
                <a:uLnTx/>
                <a:uFillTx/>
                <a:latin typeface="Arial"/>
                <a:ea typeface="+mn-ea"/>
                <a:cs typeface="+mn-cs"/>
              </a:rPr>
              <a:t>DCAE</a:t>
            </a:r>
            <a:endParaRPr kumimoji="0" lang="en-US" sz="14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Right Arrow 34"/>
          <p:cNvSpPr/>
          <p:nvPr/>
        </p:nvSpPr>
        <p:spPr>
          <a:xfrm rot="441119">
            <a:off x="8231515" y="5412475"/>
            <a:ext cx="1178708" cy="212433"/>
          </a:xfrm>
          <a:prstGeom prst="rightArrow">
            <a:avLst/>
          </a:prstGeom>
          <a:solidFill>
            <a:schemeClr val="accent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6" name="Oval 5"/>
          <p:cNvSpPr/>
          <p:nvPr/>
        </p:nvSpPr>
        <p:spPr>
          <a:xfrm>
            <a:off x="8764178" y="4679207"/>
            <a:ext cx="329874" cy="1274782"/>
          </a:xfrm>
          <a:prstGeom prst="ellipse">
            <a:avLst/>
          </a:prstGeom>
          <a:noFill/>
          <a:ln w="127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37" name="Rectangle 36"/>
          <p:cNvSpPr/>
          <p:nvPr/>
        </p:nvSpPr>
        <p:spPr>
          <a:xfrm>
            <a:off x="8323262" y="5901603"/>
            <a:ext cx="1239305"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s-IS" sz="1400" b="1" i="0" u="none" strike="noStrike" kern="1200" cap="none" spc="0" normalizeH="0" baseline="0" noProof="0" dirty="0">
                <a:ln>
                  <a:noFill/>
                </a:ln>
                <a:solidFill>
                  <a:prstClr val="black"/>
                </a:solidFill>
                <a:effectLst/>
                <a:uLnTx/>
                <a:uFillTx/>
                <a:latin typeface="Arial"/>
                <a:ea typeface="+mn-ea"/>
                <a:cs typeface="+mn-cs"/>
              </a:rPr>
              <a:t>Distribution</a:t>
            </a:r>
          </a:p>
        </p:txBody>
      </p:sp>
    </p:spTree>
    <p:extLst>
      <p:ext uri="{BB962C8B-B14F-4D97-AF65-F5344CB8AC3E}">
        <p14:creationId xmlns:p14="http://schemas.microsoft.com/office/powerpoint/2010/main" val="268427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4" y="304801"/>
            <a:ext cx="11468099" cy="751108"/>
          </a:xfrm>
          <a:ln>
            <a:noFill/>
          </a:ln>
        </p:spPr>
        <p:txBody>
          <a:bodyPr/>
          <a:lstStyle/>
          <a:p>
            <a:pPr fontAlgn="base">
              <a:spcAft>
                <a:spcPct val="0"/>
              </a:spcAft>
            </a:pPr>
            <a:r>
              <a:rPr lang="en-US" dirty="0">
                <a:solidFill>
                  <a:schemeClr val="accent3">
                    <a:lumMod val="75000"/>
                  </a:schemeClr>
                </a:solidFill>
                <a:latin typeface="Calibri" pitchFamily="34" charset="0"/>
                <a:ea typeface="+mj-ea"/>
                <a:cs typeface="+mj-cs"/>
              </a:rPr>
              <a:t>NS Descriptor Info Model – ETSI NFV IFA 014</a:t>
            </a:r>
          </a:p>
        </p:txBody>
      </p:sp>
      <p:pic>
        <p:nvPicPr>
          <p:cNvPr id="5" name="Picture 4"/>
          <p:cNvPicPr>
            <a:picLocks noChangeAspect="1"/>
          </p:cNvPicPr>
          <p:nvPr/>
        </p:nvPicPr>
        <p:blipFill>
          <a:blip r:embed="rId2"/>
          <a:stretch>
            <a:fillRect/>
          </a:stretch>
        </p:blipFill>
        <p:spPr>
          <a:xfrm>
            <a:off x="2109351" y="2378726"/>
            <a:ext cx="6549903" cy="3922937"/>
          </a:xfrm>
          <a:prstGeom prst="rect">
            <a:avLst/>
          </a:prstGeom>
        </p:spPr>
      </p:pic>
      <p:sp>
        <p:nvSpPr>
          <p:cNvPr id="3" name="TextBox 2"/>
          <p:cNvSpPr txBox="1"/>
          <p:nvPr/>
        </p:nvSpPr>
        <p:spPr>
          <a:xfrm>
            <a:off x="3553687" y="6114625"/>
            <a:ext cx="68117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Arial"/>
                <a:ea typeface="+mn-ea"/>
                <a:cs typeface="+mn-cs"/>
              </a:rPr>
              <a:t>http://www.etsi.org/deliver/etsi_gs/NFV-IFA/001_099/014/02.01.01_60/gs_nfv-ifa014v020101p.pdf</a:t>
            </a:r>
          </a:p>
        </p:txBody>
      </p:sp>
      <p:pic>
        <p:nvPicPr>
          <p:cNvPr id="6" name="Picture 2" descr="http://www.realwire.com/writeitfiles/ETSI%20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4455" y="289643"/>
            <a:ext cx="1385457" cy="57154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714500" y="1235376"/>
            <a:ext cx="8032174" cy="873979"/>
          </a:xfrm>
          <a:prstGeom prst="rect">
            <a:avLst/>
          </a:prstGeom>
          <a:solidFill>
            <a:schemeClr val="accent3">
              <a:lumMod val="60000"/>
              <a:lumOff val="40000"/>
            </a:schemeClr>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600" b="0" i="0" u="none" strike="noStrike" kern="1200" cap="none" spc="0" normalizeH="0" baseline="0" noProof="0" dirty="0">
                <a:ln>
                  <a:noFill/>
                </a:ln>
                <a:solidFill>
                  <a:srgbClr val="FFFFFF"/>
                </a:solidFill>
                <a:effectLst/>
                <a:uLnTx/>
                <a:uFillTx/>
                <a:latin typeface="Arial"/>
                <a:ea typeface="+mn-ea"/>
                <a:cs typeface="+mn-cs"/>
              </a:rPr>
              <a:t>Based on VNFD standard (IFA011)</a:t>
            </a:r>
          </a:p>
          <a:p>
            <a:pPr marL="742950" lvl="1" indent="-285750" defTabSz="457200">
              <a:buFont typeface="Wingdings" panose="05000000000000000000" pitchFamily="2" charset="2"/>
              <a:buChar char="Ø"/>
            </a:pPr>
            <a:r>
              <a:rPr kumimoji="0" lang="en-US" sz="1400" b="0" i="0" u="none" strike="noStrike" kern="1200" cap="none" spc="0" normalizeH="0" baseline="0" noProof="0" dirty="0">
                <a:ln>
                  <a:noFill/>
                </a:ln>
                <a:solidFill>
                  <a:srgbClr val="FFFFFF"/>
                </a:solidFill>
                <a:effectLst/>
                <a:uLnTx/>
                <a:uFillTx/>
                <a:latin typeface="Arial"/>
                <a:ea typeface="+mn-ea"/>
                <a:cs typeface="+mn-cs"/>
              </a:rPr>
              <a:t>Multi-Domain: DC, WAN, Access</a:t>
            </a:r>
          </a:p>
          <a:p>
            <a:pPr marL="742950" lvl="1" indent="-285750" defTabSz="457200">
              <a:buFont typeface="Wingdings" panose="05000000000000000000" pitchFamily="2" charset="2"/>
              <a:buChar char="Ø"/>
            </a:pPr>
            <a:r>
              <a:rPr kumimoji="0" lang="en-US" sz="1400" b="0" i="0" u="none" strike="noStrike" kern="1200" cap="none" spc="0" normalizeH="0" baseline="0" noProof="0" dirty="0">
                <a:ln>
                  <a:noFill/>
                </a:ln>
                <a:solidFill>
                  <a:srgbClr val="FFFFFF"/>
                </a:solidFill>
                <a:effectLst/>
                <a:uLnTx/>
                <a:uFillTx/>
                <a:latin typeface="Arial"/>
                <a:ea typeface="+mn-ea"/>
                <a:cs typeface="+mn-cs"/>
              </a:rPr>
              <a:t>Describes LCM for VNF’s and Provisioning for PNF’s, Deployment Flavor, Policy</a:t>
            </a:r>
          </a:p>
        </p:txBody>
      </p:sp>
    </p:spTree>
    <p:extLst>
      <p:ext uri="{BB962C8B-B14F-4D97-AF65-F5344CB8AC3E}">
        <p14:creationId xmlns:p14="http://schemas.microsoft.com/office/powerpoint/2010/main" val="26588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VNF Descriptor (VNFD)</a:t>
            </a:r>
          </a:p>
        </p:txBody>
      </p:sp>
      <p:sp>
        <p:nvSpPr>
          <p:cNvPr id="3" name="Content Placeholder 2"/>
          <p:cNvSpPr>
            <a:spLocks noGrp="1"/>
          </p:cNvSpPr>
          <p:nvPr>
            <p:ph idx="1"/>
          </p:nvPr>
        </p:nvSpPr>
        <p:spPr>
          <a:xfrm>
            <a:off x="1981200" y="1428751"/>
            <a:ext cx="5889812" cy="5159375"/>
          </a:xfrm>
        </p:spPr>
        <p:txBody>
          <a:bodyPr/>
          <a:lstStyle/>
          <a:p>
            <a:pPr marL="228600" indent="-228600"/>
            <a:r>
              <a:rPr lang="en-US" sz="1800" dirty="0"/>
              <a:t>The </a:t>
            </a:r>
            <a:r>
              <a:rPr lang="en-US" sz="1800" dirty="0">
                <a:solidFill>
                  <a:srgbClr val="C00000"/>
                </a:solidFill>
              </a:rPr>
              <a:t>VNFD</a:t>
            </a:r>
            <a:r>
              <a:rPr lang="en-US" sz="1800" dirty="0"/>
              <a:t> defines </a:t>
            </a:r>
            <a:r>
              <a:rPr lang="en-US" sz="1800" dirty="0">
                <a:solidFill>
                  <a:srgbClr val="C00000"/>
                </a:solidFill>
              </a:rPr>
              <a:t>VNF properties</a:t>
            </a:r>
            <a:r>
              <a:rPr lang="en-US" sz="1800" dirty="0"/>
              <a:t>, such as:</a:t>
            </a:r>
          </a:p>
          <a:p>
            <a:pPr marL="538163" lvl="1"/>
            <a:r>
              <a:rPr lang="en-US" sz="1800" dirty="0"/>
              <a:t>Resources needed (amount and type of Virtual Compute, Storage, Networking),</a:t>
            </a:r>
          </a:p>
          <a:p>
            <a:pPr marL="538163" lvl="1"/>
            <a:r>
              <a:rPr lang="en-US" sz="1800" dirty="0"/>
              <a:t>Software metadata,</a:t>
            </a:r>
          </a:p>
          <a:p>
            <a:pPr marL="538163" lvl="1"/>
            <a:r>
              <a:rPr lang="en-US" sz="1800" dirty="0"/>
              <a:t>Connectivity (descriptors for): </a:t>
            </a:r>
          </a:p>
          <a:p>
            <a:pPr marL="995363" lvl="3" indent="-285750">
              <a:spcBef>
                <a:spcPts val="0"/>
              </a:spcBef>
            </a:pPr>
            <a:r>
              <a:rPr lang="en-US" sz="1800" dirty="0"/>
              <a:t>External Connection Points</a:t>
            </a:r>
          </a:p>
          <a:p>
            <a:pPr marL="995363" lvl="3" indent="-285750">
              <a:spcBef>
                <a:spcPts val="0"/>
              </a:spcBef>
            </a:pPr>
            <a:r>
              <a:rPr lang="en-US" sz="1800" dirty="0"/>
              <a:t>Internal Virtual Links </a:t>
            </a:r>
          </a:p>
          <a:p>
            <a:pPr marL="995363" lvl="3" indent="-285750">
              <a:spcBef>
                <a:spcPts val="0"/>
              </a:spcBef>
            </a:pPr>
            <a:r>
              <a:rPr lang="en-US" sz="1800" dirty="0"/>
              <a:t>Internal Connection Points </a:t>
            </a:r>
          </a:p>
          <a:p>
            <a:pPr marL="538163" lvl="2" indent="-285750"/>
            <a:r>
              <a:rPr lang="en-US" sz="1800" dirty="0"/>
              <a:t>Lifecycle management behavior (e.g. scaling, instantiation),</a:t>
            </a:r>
          </a:p>
          <a:p>
            <a:pPr marL="538163" lvl="1"/>
            <a:r>
              <a:rPr lang="en-US" sz="1800" dirty="0"/>
              <a:t>Supported lifecycle management operations, and their configuration,</a:t>
            </a:r>
          </a:p>
          <a:p>
            <a:pPr marL="538163" lvl="1"/>
            <a:r>
              <a:rPr lang="en-US" sz="1800" dirty="0"/>
              <a:t>Supported VNF specific parameters, and</a:t>
            </a:r>
          </a:p>
          <a:p>
            <a:pPr marL="538163" lvl="1"/>
            <a:r>
              <a:rPr lang="en-US" sz="1800" dirty="0"/>
              <a:t>Affinity / anti-affinity rules.</a:t>
            </a:r>
          </a:p>
          <a:p>
            <a:pPr marL="1395413" lvl="3"/>
            <a:endParaRPr lang="en-US" sz="1800" dirty="0"/>
          </a:p>
          <a:p>
            <a:pPr marL="228600" indent="-228600"/>
            <a:r>
              <a:rPr lang="en-US" sz="1800" dirty="0"/>
              <a:t>The VNFD defines </a:t>
            </a:r>
            <a:r>
              <a:rPr lang="en-US" sz="1800" dirty="0">
                <a:solidFill>
                  <a:srgbClr val="C00000"/>
                </a:solidFill>
              </a:rPr>
              <a:t>deployment </a:t>
            </a:r>
            <a:r>
              <a:rPr lang="en-US" sz="1800" dirty="0" err="1">
                <a:solidFill>
                  <a:srgbClr val="C00000"/>
                </a:solidFill>
              </a:rPr>
              <a:t>flavours</a:t>
            </a:r>
            <a:r>
              <a:rPr lang="en-US" sz="1800" dirty="0">
                <a:solidFill>
                  <a:srgbClr val="C00000"/>
                </a:solidFill>
              </a:rPr>
              <a:t> </a:t>
            </a:r>
            <a:r>
              <a:rPr lang="en-US" sz="1800" dirty="0"/>
              <a:t>(size-bounded deployment configurations, e.g. related to capacity).</a:t>
            </a:r>
          </a:p>
          <a:p>
            <a:pPr indent="-228600"/>
            <a:endParaRPr lang="en-US" sz="2200" dirty="0"/>
          </a:p>
        </p:txBody>
      </p:sp>
      <p:sp>
        <p:nvSpPr>
          <p:cNvPr id="4" name="Slide Number Placeholder 3"/>
          <p:cNvSpPr>
            <a:spLocks noGrp="1"/>
          </p:cNvSpPr>
          <p:nvPr>
            <p:ph type="sldNum" sz="quarter" idx="11"/>
          </p:nvPr>
        </p:nvSpPr>
        <p:spPr/>
        <p:txBody>
          <a:bodyPr/>
          <a:lstStyle/>
          <a:p>
            <a:pPr fontAlgn="base">
              <a:spcBef>
                <a:spcPct val="0"/>
              </a:spcBef>
              <a:spcAft>
                <a:spcPct val="0"/>
              </a:spcAft>
              <a:defRPr/>
            </a:pPr>
            <a:fld id="{7994D5C2-550C-463D-8943-2F919CB44A39}" type="slidenum">
              <a:rPr lang="en-GB">
                <a:latin typeface="Arial" panose="020B0604020202020204" pitchFamily="34" charset="0"/>
                <a:cs typeface="Arial" panose="020B0604020202020204" pitchFamily="34" charset="0"/>
              </a:rPr>
              <a:pPr fontAlgn="base">
                <a:spcBef>
                  <a:spcPct val="0"/>
                </a:spcBef>
                <a:spcAft>
                  <a:spcPct val="0"/>
                </a:spcAft>
                <a:defRPr/>
              </a:pPr>
              <a:t>26</a:t>
            </a:fld>
            <a:endParaRPr lang="en-GB">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0"/>
          </p:nvPr>
        </p:nvSpPr>
        <p:spPr/>
        <p:txBody>
          <a:bodyPr/>
          <a:lstStyle/>
          <a:p>
            <a:pPr fontAlgn="base">
              <a:spcBef>
                <a:spcPct val="0"/>
              </a:spcBef>
              <a:spcAft>
                <a:spcPct val="0"/>
              </a:spcAft>
              <a:defRPr/>
            </a:pPr>
            <a:r>
              <a:rPr lang="en-US" dirty="0"/>
              <a:t>© ETSI 2017. All rights reserved</a:t>
            </a:r>
          </a:p>
        </p:txBody>
      </p:sp>
      <p:grpSp>
        <p:nvGrpSpPr>
          <p:cNvPr id="25" name="Group 24"/>
          <p:cNvGrpSpPr/>
          <p:nvPr/>
        </p:nvGrpSpPr>
        <p:grpSpPr>
          <a:xfrm>
            <a:off x="8281261" y="1428750"/>
            <a:ext cx="2162014" cy="4428642"/>
            <a:chOff x="6757261" y="1600200"/>
            <a:chExt cx="2162014" cy="4428642"/>
          </a:xfrm>
        </p:grpSpPr>
        <p:sp>
          <p:nvSpPr>
            <p:cNvPr id="26" name="Rectangle 25"/>
            <p:cNvSpPr/>
            <p:nvPr/>
          </p:nvSpPr>
          <p:spPr>
            <a:xfrm>
              <a:off x="6757261" y="1600200"/>
              <a:ext cx="2162014" cy="442864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eaLnBrk="0" fontAlgn="base" hangingPunct="0">
                <a:spcBef>
                  <a:spcPct val="0"/>
                </a:spcBef>
                <a:spcAft>
                  <a:spcPct val="0"/>
                </a:spcAft>
              </a:pPr>
              <a:r>
                <a:rPr lang="en-GB" b="1" dirty="0">
                  <a:solidFill>
                    <a:srgbClr val="1F497D"/>
                  </a:solidFill>
                  <a:latin typeface="Arial"/>
                </a:rPr>
                <a:t>VNFD</a:t>
              </a:r>
              <a:endParaRPr lang="en-GB" sz="1400" b="1" dirty="0">
                <a:solidFill>
                  <a:srgbClr val="1F497D"/>
                </a:solidFill>
                <a:latin typeface="Arial"/>
              </a:endParaRPr>
            </a:p>
          </p:txBody>
        </p:sp>
        <p:grpSp>
          <p:nvGrpSpPr>
            <p:cNvPr id="27" name="Group 26"/>
            <p:cNvGrpSpPr/>
            <p:nvPr/>
          </p:nvGrpSpPr>
          <p:grpSpPr>
            <a:xfrm>
              <a:off x="6908756" y="5324902"/>
              <a:ext cx="1858709" cy="527912"/>
              <a:chOff x="6890986" y="2049836"/>
              <a:chExt cx="1858709" cy="527912"/>
            </a:xfrm>
          </p:grpSpPr>
          <p:sp>
            <p:nvSpPr>
              <p:cNvPr id="41" name="Rectangle 40"/>
              <p:cNvSpPr/>
              <p:nvPr/>
            </p:nvSpPr>
            <p:spPr>
              <a:xfrm>
                <a:off x="6962387" y="2105552"/>
                <a:ext cx="1787308" cy="472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GB" sz="1400" dirty="0">
                  <a:solidFill>
                    <a:srgbClr val="1F497D"/>
                  </a:solidFill>
                  <a:latin typeface="Arial"/>
                </a:endParaRPr>
              </a:p>
            </p:txBody>
          </p:sp>
          <p:sp>
            <p:nvSpPr>
              <p:cNvPr id="42" name="Rectangle 41"/>
              <p:cNvSpPr/>
              <p:nvPr/>
            </p:nvSpPr>
            <p:spPr>
              <a:xfrm>
                <a:off x="6890986" y="2049836"/>
                <a:ext cx="1787308" cy="4721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GB" sz="1300" dirty="0">
                    <a:solidFill>
                      <a:srgbClr val="1F497D"/>
                    </a:solidFill>
                    <a:latin typeface="Arial"/>
                  </a:rPr>
                  <a:t>Deployment Flavour</a:t>
                </a:r>
              </a:p>
            </p:txBody>
          </p:sp>
        </p:grpSp>
        <p:grpSp>
          <p:nvGrpSpPr>
            <p:cNvPr id="28" name="Group 27"/>
            <p:cNvGrpSpPr/>
            <p:nvPr/>
          </p:nvGrpSpPr>
          <p:grpSpPr>
            <a:xfrm>
              <a:off x="6908756" y="4044392"/>
              <a:ext cx="1840859" cy="381304"/>
              <a:chOff x="6951496" y="4772813"/>
              <a:chExt cx="1840859" cy="381304"/>
            </a:xfrm>
          </p:grpSpPr>
          <p:sp>
            <p:nvSpPr>
              <p:cNvPr id="39" name="Rectangle 38"/>
              <p:cNvSpPr/>
              <p:nvPr/>
            </p:nvSpPr>
            <p:spPr>
              <a:xfrm>
                <a:off x="7005047" y="4820568"/>
                <a:ext cx="1787308" cy="3335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GB" sz="1400" dirty="0">
                  <a:solidFill>
                    <a:srgbClr val="1F497D"/>
                  </a:solidFill>
                  <a:latin typeface="Arial"/>
                </a:endParaRPr>
              </a:p>
            </p:txBody>
          </p:sp>
          <p:sp>
            <p:nvSpPr>
              <p:cNvPr id="40" name="Rectangle 39"/>
              <p:cNvSpPr/>
              <p:nvPr/>
            </p:nvSpPr>
            <p:spPr>
              <a:xfrm>
                <a:off x="6951496" y="4772813"/>
                <a:ext cx="1787308" cy="3335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GB" sz="1300" dirty="0">
                    <a:solidFill>
                      <a:srgbClr val="1F497D"/>
                    </a:solidFill>
                    <a:latin typeface="Arial"/>
                  </a:rPr>
                  <a:t>Internal VLD</a:t>
                </a:r>
              </a:p>
            </p:txBody>
          </p:sp>
        </p:grpSp>
        <p:grpSp>
          <p:nvGrpSpPr>
            <p:cNvPr id="29" name="Group 28"/>
            <p:cNvGrpSpPr/>
            <p:nvPr/>
          </p:nvGrpSpPr>
          <p:grpSpPr>
            <a:xfrm>
              <a:off x="6908756" y="4578735"/>
              <a:ext cx="1840860" cy="359281"/>
              <a:chOff x="6951496" y="5307156"/>
              <a:chExt cx="1840860" cy="359281"/>
            </a:xfrm>
          </p:grpSpPr>
          <p:sp>
            <p:nvSpPr>
              <p:cNvPr id="37" name="Rectangle 36"/>
              <p:cNvSpPr/>
              <p:nvPr/>
            </p:nvSpPr>
            <p:spPr>
              <a:xfrm>
                <a:off x="7005048" y="5354914"/>
                <a:ext cx="1787308" cy="3115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GB" sz="1400" dirty="0">
                  <a:solidFill>
                    <a:srgbClr val="1F497D"/>
                  </a:solidFill>
                  <a:latin typeface="Arial"/>
                </a:endParaRPr>
              </a:p>
            </p:txBody>
          </p:sp>
          <p:sp>
            <p:nvSpPr>
              <p:cNvPr id="38" name="Rectangle 37"/>
              <p:cNvSpPr/>
              <p:nvPr/>
            </p:nvSpPr>
            <p:spPr>
              <a:xfrm>
                <a:off x="6951496" y="5307156"/>
                <a:ext cx="1787308" cy="3115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r>
                  <a:rPr lang="en-GB" sz="1300" dirty="0">
                    <a:solidFill>
                      <a:srgbClr val="1F497D"/>
                    </a:solidFill>
                    <a:latin typeface="Arial"/>
                  </a:rPr>
                  <a:t>External CPD</a:t>
                </a:r>
              </a:p>
            </p:txBody>
          </p:sp>
        </p:grpSp>
        <p:grpSp>
          <p:nvGrpSpPr>
            <p:cNvPr id="30" name="Group 29"/>
            <p:cNvGrpSpPr/>
            <p:nvPr/>
          </p:nvGrpSpPr>
          <p:grpSpPr>
            <a:xfrm>
              <a:off x="6908756" y="2069631"/>
              <a:ext cx="1856439" cy="1798906"/>
              <a:chOff x="6893257" y="2798052"/>
              <a:chExt cx="1856439" cy="1798906"/>
            </a:xfrm>
          </p:grpSpPr>
          <p:sp>
            <p:nvSpPr>
              <p:cNvPr id="31" name="Rectangle 30"/>
              <p:cNvSpPr/>
              <p:nvPr/>
            </p:nvSpPr>
            <p:spPr>
              <a:xfrm>
                <a:off x="6964658" y="2853768"/>
                <a:ext cx="1785038" cy="17431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eaLnBrk="0" fontAlgn="base" hangingPunct="0">
                  <a:spcBef>
                    <a:spcPct val="0"/>
                  </a:spcBef>
                  <a:spcAft>
                    <a:spcPct val="0"/>
                  </a:spcAft>
                </a:pPr>
                <a:endParaRPr lang="en-GB" sz="1400" dirty="0">
                  <a:solidFill>
                    <a:srgbClr val="1F497D"/>
                  </a:solidFill>
                  <a:latin typeface="Arial"/>
                </a:endParaRPr>
              </a:p>
            </p:txBody>
          </p:sp>
          <p:sp>
            <p:nvSpPr>
              <p:cNvPr id="32" name="Rectangle 31"/>
              <p:cNvSpPr/>
              <p:nvPr/>
            </p:nvSpPr>
            <p:spPr>
              <a:xfrm>
                <a:off x="6893257" y="2798052"/>
                <a:ext cx="1785038" cy="17431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eaLnBrk="0" fontAlgn="base" hangingPunct="0">
                  <a:spcBef>
                    <a:spcPct val="0"/>
                  </a:spcBef>
                  <a:spcAft>
                    <a:spcPct val="0"/>
                  </a:spcAft>
                </a:pPr>
                <a:r>
                  <a:rPr lang="en-GB" sz="1400" dirty="0">
                    <a:solidFill>
                      <a:srgbClr val="1F497D"/>
                    </a:solidFill>
                    <a:latin typeface="Arial"/>
                  </a:rPr>
                  <a:t>VDU</a:t>
                </a:r>
              </a:p>
            </p:txBody>
          </p:sp>
          <p:sp>
            <p:nvSpPr>
              <p:cNvPr id="33" name="Rectangle 32"/>
              <p:cNvSpPr/>
              <p:nvPr/>
            </p:nvSpPr>
            <p:spPr>
              <a:xfrm>
                <a:off x="7011855" y="3082256"/>
                <a:ext cx="291960" cy="13714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chorCtr="1"/>
              <a:lstStyle/>
              <a:p>
                <a:pPr algn="ctr" eaLnBrk="0" fontAlgn="base" hangingPunct="0">
                  <a:spcBef>
                    <a:spcPct val="0"/>
                  </a:spcBef>
                  <a:spcAft>
                    <a:spcPct val="0"/>
                  </a:spcAft>
                </a:pPr>
                <a:r>
                  <a:rPr lang="en-GB" sz="1300" dirty="0">
                    <a:solidFill>
                      <a:srgbClr val="1F497D"/>
                    </a:solidFill>
                    <a:latin typeface="Arial"/>
                  </a:rPr>
                  <a:t>Compute</a:t>
                </a:r>
              </a:p>
            </p:txBody>
          </p:sp>
          <p:sp>
            <p:nvSpPr>
              <p:cNvPr id="34" name="Rectangle 33"/>
              <p:cNvSpPr/>
              <p:nvPr/>
            </p:nvSpPr>
            <p:spPr>
              <a:xfrm>
                <a:off x="7431037" y="3082256"/>
                <a:ext cx="291960" cy="13714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chorCtr="1"/>
              <a:lstStyle/>
              <a:p>
                <a:pPr algn="ctr" eaLnBrk="0" fontAlgn="base" hangingPunct="0">
                  <a:spcBef>
                    <a:spcPct val="0"/>
                  </a:spcBef>
                  <a:spcAft>
                    <a:spcPct val="0"/>
                  </a:spcAft>
                </a:pPr>
                <a:r>
                  <a:rPr lang="en-GB" sz="1300" dirty="0">
                    <a:solidFill>
                      <a:srgbClr val="1F497D"/>
                    </a:solidFill>
                    <a:latin typeface="Arial"/>
                  </a:rPr>
                  <a:t>Storage</a:t>
                </a:r>
              </a:p>
            </p:txBody>
          </p:sp>
          <p:sp>
            <p:nvSpPr>
              <p:cNvPr id="35" name="Rectangle 34"/>
              <p:cNvSpPr/>
              <p:nvPr/>
            </p:nvSpPr>
            <p:spPr>
              <a:xfrm>
                <a:off x="7850219" y="3082256"/>
                <a:ext cx="291960" cy="13714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chorCtr="1"/>
              <a:lstStyle/>
              <a:p>
                <a:pPr algn="ctr" eaLnBrk="0" fontAlgn="base" hangingPunct="0">
                  <a:spcBef>
                    <a:spcPct val="0"/>
                  </a:spcBef>
                  <a:spcAft>
                    <a:spcPct val="0"/>
                  </a:spcAft>
                </a:pPr>
                <a:r>
                  <a:rPr lang="en-GB" sz="1300" dirty="0">
                    <a:solidFill>
                      <a:srgbClr val="1F497D"/>
                    </a:solidFill>
                    <a:latin typeface="Arial"/>
                  </a:rPr>
                  <a:t>Internal CPD</a:t>
                </a:r>
              </a:p>
            </p:txBody>
          </p:sp>
          <p:sp>
            <p:nvSpPr>
              <p:cNvPr id="36" name="Rectangle 35"/>
              <p:cNvSpPr/>
              <p:nvPr/>
            </p:nvSpPr>
            <p:spPr>
              <a:xfrm>
                <a:off x="8269400" y="3082255"/>
                <a:ext cx="291960" cy="13714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chorCtr="1"/>
              <a:lstStyle/>
              <a:p>
                <a:pPr algn="ctr" eaLnBrk="0" fontAlgn="base" hangingPunct="0">
                  <a:spcBef>
                    <a:spcPct val="0"/>
                  </a:spcBef>
                  <a:spcAft>
                    <a:spcPct val="0"/>
                  </a:spcAft>
                </a:pPr>
                <a:r>
                  <a:rPr lang="en-GB" sz="1300" dirty="0">
                    <a:solidFill>
                      <a:srgbClr val="1F497D"/>
                    </a:solidFill>
                    <a:latin typeface="Arial"/>
                  </a:rPr>
                  <a:t>SW image </a:t>
                </a:r>
                <a:r>
                  <a:rPr lang="en-GB" sz="1300" dirty="0" err="1">
                    <a:solidFill>
                      <a:srgbClr val="1F497D"/>
                    </a:solidFill>
                    <a:latin typeface="Arial"/>
                  </a:rPr>
                  <a:t>Descr</a:t>
                </a:r>
                <a:endParaRPr lang="en-GB" sz="1300" dirty="0">
                  <a:solidFill>
                    <a:srgbClr val="1F497D"/>
                  </a:solidFill>
                  <a:latin typeface="Arial"/>
                </a:endParaRPr>
              </a:p>
            </p:txBody>
          </p:sp>
        </p:grpSp>
      </p:grpSp>
      <p:sp>
        <p:nvSpPr>
          <p:cNvPr id="43" name="TextBox 42"/>
          <p:cNvSpPr txBox="1"/>
          <p:nvPr/>
        </p:nvSpPr>
        <p:spPr>
          <a:xfrm>
            <a:off x="8078678" y="5905147"/>
            <a:ext cx="1969514" cy="923330"/>
          </a:xfrm>
          <a:prstGeom prst="rect">
            <a:avLst/>
          </a:prstGeom>
          <a:noFill/>
        </p:spPr>
        <p:txBody>
          <a:bodyPr wrap="none" rtlCol="0">
            <a:spAutoFit/>
          </a:bodyPr>
          <a:lstStyle>
            <a:defPPr>
              <a:defRPr lang="en-GB"/>
            </a:defPPr>
            <a:lvl1pPr>
              <a:defRPr sz="1200"/>
            </a:lvl1pPr>
          </a:lstStyle>
          <a:p>
            <a:pPr eaLnBrk="0" fontAlgn="base" hangingPunct="0">
              <a:spcBef>
                <a:spcPct val="0"/>
              </a:spcBef>
              <a:spcAft>
                <a:spcPct val="0"/>
              </a:spcAft>
            </a:pPr>
            <a:r>
              <a:rPr lang="en-US" sz="1400" dirty="0">
                <a:solidFill>
                  <a:prstClr val="black"/>
                </a:solidFill>
                <a:latin typeface="Calibri" panose="020F0502020204030204" pitchFamily="34" charset="0"/>
                <a:cs typeface="Arial" panose="020B0604020202020204" pitchFamily="34" charset="0"/>
              </a:rPr>
              <a:t>Reference: </a:t>
            </a:r>
          </a:p>
          <a:p>
            <a:pPr marL="171450" indent="-171450" eaLnBrk="0" fontAlgn="base" hangingPunct="0">
              <a:spcBef>
                <a:spcPct val="0"/>
              </a:spcBef>
              <a:spcAft>
                <a:spcPct val="0"/>
              </a:spcAft>
              <a:buFontTx/>
              <a:buChar char="-"/>
            </a:pPr>
            <a:r>
              <a:rPr lang="en-US" sz="1400" dirty="0">
                <a:solidFill>
                  <a:prstClr val="black"/>
                </a:solidFill>
                <a:latin typeface="Calibri" panose="020F0502020204030204" pitchFamily="34" charset="0"/>
                <a:cs typeface="Arial" panose="020B0604020202020204" pitchFamily="34" charset="0"/>
              </a:rPr>
              <a:t>ETSI GS NFV-IFA 011</a:t>
            </a:r>
          </a:p>
          <a:p>
            <a:pPr marL="171450" indent="-171450" eaLnBrk="0" fontAlgn="base" hangingPunct="0">
              <a:spcBef>
                <a:spcPct val="0"/>
              </a:spcBef>
              <a:spcAft>
                <a:spcPct val="0"/>
              </a:spcAft>
              <a:buFontTx/>
              <a:buChar char="-"/>
            </a:pPr>
            <a:r>
              <a:rPr lang="en-US" sz="1400" dirty="0">
                <a:solidFill>
                  <a:prstClr val="black"/>
                </a:solidFill>
                <a:latin typeface="Calibri" panose="020F0502020204030204" pitchFamily="34" charset="0"/>
                <a:cs typeface="Arial" panose="020B0604020202020204" pitchFamily="34" charset="0"/>
              </a:rPr>
              <a:t>ETSI GS NFV-SOL 001*</a:t>
            </a:r>
          </a:p>
          <a:p>
            <a:pPr eaLnBrk="0" fontAlgn="base" hangingPunct="0">
              <a:spcBef>
                <a:spcPct val="0"/>
              </a:spcBef>
              <a:spcAft>
                <a:spcPct val="0"/>
              </a:spcAft>
            </a:pPr>
            <a:endParaRPr lang="en-US" dirty="0">
              <a:solidFill>
                <a:prstClr val="black"/>
              </a:solidFill>
              <a:latin typeface="Arial" panose="020B0604020202020204" pitchFamily="34" charset="0"/>
              <a:cs typeface="Arial" panose="020B0604020202020204" pitchFamily="34" charset="0"/>
            </a:endParaRPr>
          </a:p>
        </p:txBody>
      </p:sp>
      <p:sp>
        <p:nvSpPr>
          <p:cNvPr id="6" name="Rectangle 5"/>
          <p:cNvSpPr/>
          <p:nvPr/>
        </p:nvSpPr>
        <p:spPr>
          <a:xfrm>
            <a:off x="7357674" y="6537554"/>
            <a:ext cx="2705356" cy="276999"/>
          </a:xfrm>
          <a:prstGeom prst="rect">
            <a:avLst/>
          </a:prstGeom>
        </p:spPr>
        <p:txBody>
          <a:bodyPr wrap="none">
            <a:spAutoFit/>
          </a:bodyPr>
          <a:lstStyle/>
          <a:p>
            <a:pPr eaLnBrk="0" fontAlgn="base" hangingPunct="0">
              <a:spcBef>
                <a:spcPct val="0"/>
              </a:spcBef>
              <a:spcAft>
                <a:spcPct val="0"/>
              </a:spcAft>
            </a:pPr>
            <a:r>
              <a:rPr lang="en-GB" sz="1200" dirty="0">
                <a:solidFill>
                  <a:prstClr val="black"/>
                </a:solidFill>
                <a:latin typeface="Calibri" panose="020F0502020204030204" pitchFamily="34" charset="0"/>
                <a:cs typeface="Arial" panose="020B0604020202020204" pitchFamily="34" charset="0"/>
              </a:rPr>
              <a:t>* Pre-publication stage – drafts available</a:t>
            </a:r>
          </a:p>
        </p:txBody>
      </p:sp>
    </p:spTree>
    <p:extLst>
      <p:ext uri="{BB962C8B-B14F-4D97-AF65-F5344CB8AC3E}">
        <p14:creationId xmlns:p14="http://schemas.microsoft.com/office/powerpoint/2010/main" val="4003885538"/>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accent1"/>
            </a:solidFill>
          </a:ln>
        </p:spPr>
        <p:txBody>
          <a:bodyPr/>
          <a:lstStyle/>
          <a:p>
            <a:r>
              <a:rPr lang="en-GB" dirty="0"/>
              <a:t>VNF Descriptor (VNFD)</a:t>
            </a:r>
          </a:p>
        </p:txBody>
      </p:sp>
      <p:sp>
        <p:nvSpPr>
          <p:cNvPr id="4" name="Slide Number Placeholder 3"/>
          <p:cNvSpPr>
            <a:spLocks noGrp="1"/>
          </p:cNvSpPr>
          <p:nvPr>
            <p:ph type="sldNum" sz="quarter" idx="11"/>
          </p:nvPr>
        </p:nvSpPr>
        <p:spPr/>
        <p:txBody>
          <a:bodyPr/>
          <a:lstStyle/>
          <a:p>
            <a:pPr fontAlgn="base">
              <a:spcBef>
                <a:spcPct val="0"/>
              </a:spcBef>
              <a:spcAft>
                <a:spcPct val="0"/>
              </a:spcAft>
              <a:defRPr/>
            </a:pPr>
            <a:fld id="{7994D5C2-550C-463D-8943-2F919CB44A39}" type="slidenum">
              <a:rPr lang="en-GB">
                <a:latin typeface="Calibri" panose="020F0502020204030204" pitchFamily="34" charset="0"/>
                <a:cs typeface="Arial" panose="020B0604020202020204" pitchFamily="34" charset="0"/>
              </a:rPr>
              <a:pPr fontAlgn="base">
                <a:spcBef>
                  <a:spcPct val="0"/>
                </a:spcBef>
                <a:spcAft>
                  <a:spcPct val="0"/>
                </a:spcAft>
                <a:defRPr/>
              </a:pPr>
              <a:t>27</a:t>
            </a:fld>
            <a:endParaRPr lang="en-GB">
              <a:latin typeface="Calibri" panose="020F0502020204030204" pitchFamily="34" charset="0"/>
              <a:cs typeface="Arial" panose="020B0604020202020204" pitchFamily="34" charset="0"/>
            </a:endParaRPr>
          </a:p>
        </p:txBody>
      </p:sp>
      <p:sp>
        <p:nvSpPr>
          <p:cNvPr id="26" name="Rectangle 25"/>
          <p:cNvSpPr/>
          <p:nvPr/>
        </p:nvSpPr>
        <p:spPr>
          <a:xfrm>
            <a:off x="1955801" y="1605852"/>
            <a:ext cx="1912183" cy="4428642"/>
          </a:xfrm>
          <a:prstGeom prst="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eaLnBrk="0" fontAlgn="base" hangingPunct="0">
              <a:spcBef>
                <a:spcPct val="0"/>
              </a:spcBef>
              <a:spcAft>
                <a:spcPct val="0"/>
              </a:spcAft>
            </a:pPr>
            <a:r>
              <a:rPr lang="en-GB" b="1" dirty="0">
                <a:solidFill>
                  <a:srgbClr val="1F497D"/>
                </a:solidFill>
                <a:latin typeface="Calibri" panose="020F0502020204030204" pitchFamily="34" charset="0"/>
              </a:rPr>
              <a:t>VNFD</a:t>
            </a:r>
            <a:endParaRPr lang="en-GB" sz="1400" b="1" dirty="0">
              <a:solidFill>
                <a:srgbClr val="1F497D"/>
              </a:solidFill>
              <a:latin typeface="Calibri" panose="020F0502020204030204" pitchFamily="34" charset="0"/>
            </a:endParaRPr>
          </a:p>
        </p:txBody>
      </p:sp>
      <p:sp>
        <p:nvSpPr>
          <p:cNvPr id="42" name="Rectangle 41"/>
          <p:cNvSpPr/>
          <p:nvPr/>
        </p:nvSpPr>
        <p:spPr>
          <a:xfrm>
            <a:off x="2107295" y="5099087"/>
            <a:ext cx="1605990" cy="71733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eaLnBrk="0" fontAlgn="base" hangingPunct="0">
              <a:spcBef>
                <a:spcPct val="0"/>
              </a:spcBef>
              <a:spcAft>
                <a:spcPct val="0"/>
              </a:spcAft>
            </a:pPr>
            <a:r>
              <a:rPr lang="en-GB" sz="1400" dirty="0">
                <a:solidFill>
                  <a:prstClr val="black"/>
                </a:solidFill>
                <a:latin typeface="Calibri" panose="020F0502020204030204" pitchFamily="34" charset="0"/>
              </a:rPr>
              <a:t>Deployment Flavour</a:t>
            </a:r>
          </a:p>
        </p:txBody>
      </p:sp>
      <p:sp>
        <p:nvSpPr>
          <p:cNvPr id="40" name="Rectangle 39"/>
          <p:cNvSpPr/>
          <p:nvPr/>
        </p:nvSpPr>
        <p:spPr>
          <a:xfrm>
            <a:off x="2105025" y="3427222"/>
            <a:ext cx="1605990" cy="61486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eaLnBrk="0" fontAlgn="base" hangingPunct="0">
              <a:spcBef>
                <a:spcPct val="0"/>
              </a:spcBef>
              <a:spcAft>
                <a:spcPct val="0"/>
              </a:spcAft>
            </a:pPr>
            <a:r>
              <a:rPr lang="en-GB" sz="1400" dirty="0">
                <a:solidFill>
                  <a:prstClr val="black"/>
                </a:solidFill>
                <a:latin typeface="Calibri" panose="020F0502020204030204" pitchFamily="34" charset="0"/>
              </a:rPr>
              <a:t>Internal VLD</a:t>
            </a:r>
          </a:p>
        </p:txBody>
      </p:sp>
      <p:sp>
        <p:nvSpPr>
          <p:cNvPr id="38" name="Rectangle 37"/>
          <p:cNvSpPr/>
          <p:nvPr/>
        </p:nvSpPr>
        <p:spPr>
          <a:xfrm>
            <a:off x="2107295" y="4245260"/>
            <a:ext cx="1605990" cy="65065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eaLnBrk="0" fontAlgn="base" hangingPunct="0">
              <a:spcBef>
                <a:spcPct val="0"/>
              </a:spcBef>
              <a:spcAft>
                <a:spcPct val="0"/>
              </a:spcAft>
            </a:pPr>
            <a:r>
              <a:rPr lang="en-GB" sz="1400" dirty="0">
                <a:solidFill>
                  <a:prstClr val="black"/>
                </a:solidFill>
                <a:latin typeface="Calibri" panose="020F0502020204030204" pitchFamily="34" charset="0"/>
              </a:rPr>
              <a:t>External CPD</a:t>
            </a:r>
          </a:p>
        </p:txBody>
      </p:sp>
      <p:sp>
        <p:nvSpPr>
          <p:cNvPr id="32" name="Rectangle 31"/>
          <p:cNvSpPr/>
          <p:nvPr/>
        </p:nvSpPr>
        <p:spPr>
          <a:xfrm>
            <a:off x="2107295" y="2075283"/>
            <a:ext cx="1603950" cy="1249464"/>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eaLnBrk="0" fontAlgn="base" hangingPunct="0">
              <a:spcBef>
                <a:spcPct val="0"/>
              </a:spcBef>
              <a:spcAft>
                <a:spcPct val="0"/>
              </a:spcAft>
            </a:pPr>
            <a:r>
              <a:rPr lang="en-GB" sz="1400" dirty="0">
                <a:solidFill>
                  <a:prstClr val="black"/>
                </a:solidFill>
                <a:latin typeface="Calibri" panose="020F0502020204030204" pitchFamily="34" charset="0"/>
              </a:rPr>
              <a:t>VDU</a:t>
            </a:r>
          </a:p>
          <a:p>
            <a:pPr eaLnBrk="0" fontAlgn="base" hangingPunct="0">
              <a:spcBef>
                <a:spcPct val="0"/>
              </a:spcBef>
              <a:spcAft>
                <a:spcPct val="0"/>
              </a:spcAft>
            </a:pPr>
            <a:r>
              <a:rPr lang="en-GB" sz="1400" dirty="0">
                <a:solidFill>
                  <a:prstClr val="black"/>
                </a:solidFill>
                <a:latin typeface="Calibri" panose="020F0502020204030204" pitchFamily="34" charset="0"/>
              </a:rPr>
              <a:t>Compute</a:t>
            </a:r>
          </a:p>
          <a:p>
            <a:pPr eaLnBrk="0" fontAlgn="base" hangingPunct="0">
              <a:spcBef>
                <a:spcPct val="0"/>
              </a:spcBef>
              <a:spcAft>
                <a:spcPct val="0"/>
              </a:spcAft>
            </a:pPr>
            <a:r>
              <a:rPr lang="en-GB" sz="1400" dirty="0">
                <a:solidFill>
                  <a:prstClr val="black"/>
                </a:solidFill>
                <a:latin typeface="Calibri" panose="020F0502020204030204" pitchFamily="34" charset="0"/>
              </a:rPr>
              <a:t>Storage</a:t>
            </a:r>
          </a:p>
          <a:p>
            <a:pPr eaLnBrk="0" fontAlgn="base" hangingPunct="0">
              <a:spcBef>
                <a:spcPct val="0"/>
              </a:spcBef>
              <a:spcAft>
                <a:spcPct val="0"/>
              </a:spcAft>
            </a:pPr>
            <a:r>
              <a:rPr lang="en-GB" sz="1400" dirty="0">
                <a:solidFill>
                  <a:prstClr val="black"/>
                </a:solidFill>
                <a:latin typeface="Calibri" panose="020F0502020204030204" pitchFamily="34" charset="0"/>
              </a:rPr>
              <a:t>Internal </a:t>
            </a:r>
            <a:r>
              <a:rPr lang="en-GB" sz="1400" dirty="0" err="1">
                <a:solidFill>
                  <a:prstClr val="black"/>
                </a:solidFill>
                <a:latin typeface="Calibri" panose="020F0502020204030204" pitchFamily="34" charset="0"/>
              </a:rPr>
              <a:t>Cp</a:t>
            </a:r>
            <a:endParaRPr lang="en-GB" sz="1400" dirty="0">
              <a:solidFill>
                <a:prstClr val="black"/>
              </a:solidFill>
              <a:latin typeface="Calibri" panose="020F0502020204030204" pitchFamily="34" charset="0"/>
            </a:endParaRPr>
          </a:p>
          <a:p>
            <a:pPr eaLnBrk="0" fontAlgn="base" hangingPunct="0">
              <a:spcBef>
                <a:spcPct val="0"/>
              </a:spcBef>
              <a:spcAft>
                <a:spcPct val="0"/>
              </a:spcAft>
            </a:pPr>
            <a:r>
              <a:rPr lang="en-GB" sz="1400" dirty="0" err="1">
                <a:solidFill>
                  <a:prstClr val="black"/>
                </a:solidFill>
                <a:latin typeface="Calibri" panose="020F0502020204030204" pitchFamily="34" charset="0"/>
              </a:rPr>
              <a:t>Sw</a:t>
            </a:r>
            <a:r>
              <a:rPr lang="en-GB" sz="1400" dirty="0">
                <a:solidFill>
                  <a:prstClr val="black"/>
                </a:solidFill>
                <a:latin typeface="Calibri" panose="020F0502020204030204" pitchFamily="34" charset="0"/>
              </a:rPr>
              <a:t> Image</a:t>
            </a:r>
          </a:p>
          <a:p>
            <a:pPr eaLnBrk="0" fontAlgn="base" hangingPunct="0">
              <a:spcBef>
                <a:spcPct val="0"/>
              </a:spcBef>
              <a:spcAft>
                <a:spcPct val="0"/>
              </a:spcAft>
            </a:pPr>
            <a:endParaRPr lang="en-GB" sz="1100" dirty="0">
              <a:solidFill>
                <a:prstClr val="black"/>
              </a:solidFill>
              <a:latin typeface="Calibri" panose="020F0502020204030204" pitchFamily="34" charset="0"/>
            </a:endParaRPr>
          </a:p>
        </p:txBody>
      </p:sp>
      <p:sp>
        <p:nvSpPr>
          <p:cNvPr id="24" name="Oval 23"/>
          <p:cNvSpPr>
            <a:spLocks noChangeArrowheads="1"/>
          </p:cNvSpPr>
          <p:nvPr/>
        </p:nvSpPr>
        <p:spPr bwMode="auto">
          <a:xfrm>
            <a:off x="7735812" y="2872106"/>
            <a:ext cx="550880" cy="550880"/>
          </a:xfrm>
          <a:prstGeom prst="ellipse">
            <a:avLst/>
          </a:prstGeom>
          <a:ln>
            <a:headEnd/>
            <a:tailEnd/>
          </a:ln>
          <a:extLst/>
        </p:spPr>
        <p:style>
          <a:lnRef idx="1">
            <a:schemeClr val="accent4"/>
          </a:lnRef>
          <a:fillRef idx="3">
            <a:schemeClr val="accent4"/>
          </a:fillRef>
          <a:effectRef idx="2">
            <a:schemeClr val="accent4"/>
          </a:effectRef>
          <a:fontRef idx="minor">
            <a:schemeClr val="lt1"/>
          </a:fontRef>
        </p:style>
        <p:txBody>
          <a:bodyPr wrap="none" lIns="72000" rIns="72000" anchor="ctr" anchorCtr="1"/>
          <a:lstStyle/>
          <a:p>
            <a:pPr eaLnBrk="0" fontAlgn="base" hangingPunct="0">
              <a:spcBef>
                <a:spcPct val="50000"/>
              </a:spcBef>
              <a:spcAft>
                <a:spcPct val="0"/>
              </a:spcAft>
              <a:defRPr/>
            </a:pPr>
            <a:r>
              <a:rPr lang="en-US" dirty="0">
                <a:solidFill>
                  <a:prstClr val="black"/>
                </a:solidFill>
                <a:latin typeface="Calibri" panose="020F0502020204030204" pitchFamily="34" charset="0"/>
              </a:rPr>
              <a:t>IVL2</a:t>
            </a:r>
            <a:endParaRPr lang="en-US" sz="2000" dirty="0">
              <a:solidFill>
                <a:prstClr val="black"/>
              </a:solidFill>
              <a:latin typeface="Calibri" panose="020F0502020204030204" pitchFamily="34" charset="0"/>
            </a:endParaRPr>
          </a:p>
        </p:txBody>
      </p:sp>
      <p:sp>
        <p:nvSpPr>
          <p:cNvPr id="43" name="Rectangle 42"/>
          <p:cNvSpPr>
            <a:spLocks noChangeArrowheads="1"/>
          </p:cNvSpPr>
          <p:nvPr/>
        </p:nvSpPr>
        <p:spPr bwMode="auto">
          <a:xfrm>
            <a:off x="8692513" y="1648335"/>
            <a:ext cx="914400" cy="914400"/>
          </a:xfrm>
          <a:prstGeom prst="rect">
            <a:avLst/>
          </a:prstGeom>
          <a:ln>
            <a:headEnd/>
            <a:tailEnd/>
          </a:ln>
          <a:extLst/>
        </p:spPr>
        <p:style>
          <a:lnRef idx="1">
            <a:schemeClr val="accent1"/>
          </a:lnRef>
          <a:fillRef idx="3">
            <a:schemeClr val="accent1"/>
          </a:fillRef>
          <a:effectRef idx="2">
            <a:schemeClr val="accent1"/>
          </a:effectRef>
          <a:fontRef idx="minor">
            <a:schemeClr val="lt1"/>
          </a:fontRef>
        </p:style>
        <p:txBody>
          <a:bodyPr wrap="none" lIns="72000" rIns="72000" anchor="ctr" anchorCtr="1"/>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fontAlgn="base" hangingPunct="1">
              <a:spcBef>
                <a:spcPct val="50000"/>
              </a:spcBef>
              <a:spcAft>
                <a:spcPct val="0"/>
              </a:spcAft>
            </a:pPr>
            <a:r>
              <a:rPr lang="en-US" altLang="en-US" sz="2000" dirty="0">
                <a:solidFill>
                  <a:srgbClr val="000066"/>
                </a:solidFill>
                <a:latin typeface="Calibri" panose="020F0502020204030204" pitchFamily="34" charset="0"/>
              </a:rPr>
              <a:t>VNFC2</a:t>
            </a:r>
          </a:p>
        </p:txBody>
      </p:sp>
      <p:sp>
        <p:nvSpPr>
          <p:cNvPr id="44" name="Oval 43"/>
          <p:cNvSpPr>
            <a:spLocks noChangeAspect="1"/>
          </p:cNvSpPr>
          <p:nvPr/>
        </p:nvSpPr>
        <p:spPr bwMode="auto">
          <a:xfrm>
            <a:off x="8632188" y="2416685"/>
            <a:ext cx="365760" cy="365760"/>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wrap="none" lIns="72000" rIns="72000" anchor="ctr" anchorCtr="1"/>
          <a:lstStyle/>
          <a:p>
            <a:pPr eaLnBrk="0" fontAlgn="base" hangingPunct="0">
              <a:spcBef>
                <a:spcPct val="50000"/>
              </a:spcBef>
              <a:spcAft>
                <a:spcPct val="0"/>
              </a:spcAft>
              <a:defRPr/>
            </a:pPr>
            <a:r>
              <a:rPr lang="en-US" sz="1000" dirty="0">
                <a:solidFill>
                  <a:prstClr val="black"/>
                </a:solidFill>
                <a:latin typeface="Calibri" panose="020F0502020204030204" pitchFamily="34" charset="0"/>
                <a:cs typeface="Arial" charset="0"/>
              </a:rPr>
              <a:t>ICP3</a:t>
            </a:r>
          </a:p>
        </p:txBody>
      </p:sp>
      <p:sp>
        <p:nvSpPr>
          <p:cNvPr id="45" name="Rectangle 10"/>
          <p:cNvSpPr>
            <a:spLocks noChangeArrowheads="1"/>
          </p:cNvSpPr>
          <p:nvPr/>
        </p:nvSpPr>
        <p:spPr bwMode="auto">
          <a:xfrm>
            <a:off x="5073928" y="1534959"/>
            <a:ext cx="5248049" cy="1967576"/>
          </a:xfrm>
          <a:prstGeom prst="rect">
            <a:avLst/>
          </a:prstGeom>
          <a:noFill/>
          <a:ln w="12700" algn="ctr">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lIns="72000" rIns="72000"/>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fontAlgn="base" hangingPunct="1">
              <a:spcBef>
                <a:spcPct val="50000"/>
              </a:spcBef>
              <a:spcAft>
                <a:spcPct val="0"/>
              </a:spcAft>
            </a:pPr>
            <a:r>
              <a:rPr lang="en-US" altLang="en-US" sz="2000" dirty="0">
                <a:solidFill>
                  <a:srgbClr val="1F497D">
                    <a:lumMod val="75000"/>
                  </a:srgbClr>
                </a:solidFill>
                <a:latin typeface="Calibri" panose="020F0502020204030204" pitchFamily="34" charset="0"/>
                <a:cs typeface="Arial" panose="020B0604020202020204" pitchFamily="34" charset="0"/>
              </a:rPr>
              <a:t>VNF</a:t>
            </a:r>
          </a:p>
        </p:txBody>
      </p:sp>
      <p:cxnSp>
        <p:nvCxnSpPr>
          <p:cNvPr id="46" name="Elbow Connector 13"/>
          <p:cNvCxnSpPr>
            <a:cxnSpLocks noChangeShapeType="1"/>
            <a:stCxn id="44" idx="4"/>
            <a:endCxn id="24" idx="6"/>
          </p:cNvCxnSpPr>
          <p:nvPr/>
        </p:nvCxnSpPr>
        <p:spPr bwMode="auto">
          <a:xfrm rot="5400000">
            <a:off x="8368331" y="2700807"/>
            <a:ext cx="365101" cy="528376"/>
          </a:xfrm>
          <a:prstGeom prst="bentConnector2">
            <a:avLst/>
          </a:prstGeom>
          <a:noFill/>
          <a:ln w="12700" algn="ctr">
            <a:solidFill>
              <a:schemeClr val="bg1">
                <a:lumMod val="65000"/>
              </a:schemeClr>
            </a:solidFill>
            <a:round/>
            <a:headEnd/>
            <a:tailEnd/>
          </a:ln>
          <a:extLst>
            <a:ext uri="{909E8E84-426E-40DD-AFC4-6F175D3DCCD1}">
              <a14:hiddenFill xmlns:a14="http://schemas.microsoft.com/office/drawing/2010/main">
                <a:noFill/>
              </a14:hiddenFill>
            </a:ext>
          </a:extLst>
        </p:spPr>
      </p:cxnSp>
      <p:sp>
        <p:nvSpPr>
          <p:cNvPr id="47" name="Oval 46"/>
          <p:cNvSpPr>
            <a:spLocks noChangeAspect="1"/>
          </p:cNvSpPr>
          <p:nvPr/>
        </p:nvSpPr>
        <p:spPr bwMode="auto">
          <a:xfrm>
            <a:off x="9341800" y="2400810"/>
            <a:ext cx="365760" cy="365760"/>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wrap="none" lIns="72000" rIns="72000" anchor="ctr" anchorCtr="1"/>
          <a:lstStyle/>
          <a:p>
            <a:pPr eaLnBrk="0" fontAlgn="base" hangingPunct="0">
              <a:spcBef>
                <a:spcPct val="50000"/>
              </a:spcBef>
              <a:spcAft>
                <a:spcPct val="0"/>
              </a:spcAft>
              <a:defRPr/>
            </a:pPr>
            <a:r>
              <a:rPr lang="en-US" sz="1000" dirty="0">
                <a:solidFill>
                  <a:prstClr val="black"/>
                </a:solidFill>
                <a:latin typeface="Calibri" panose="020F0502020204030204" pitchFamily="34" charset="0"/>
                <a:cs typeface="Arial" charset="0"/>
              </a:rPr>
              <a:t>ICP4</a:t>
            </a:r>
          </a:p>
        </p:txBody>
      </p:sp>
      <p:sp>
        <p:nvSpPr>
          <p:cNvPr id="48" name="Oval 19"/>
          <p:cNvSpPr>
            <a:spLocks noChangeArrowheads="1"/>
          </p:cNvSpPr>
          <p:nvPr/>
        </p:nvSpPr>
        <p:spPr bwMode="auto">
          <a:xfrm>
            <a:off x="5565966" y="2751422"/>
            <a:ext cx="601903" cy="601903"/>
          </a:xfrm>
          <a:prstGeom prst="ellipse">
            <a:avLst/>
          </a:prstGeom>
          <a:ln>
            <a:headEnd/>
            <a:tailEnd/>
          </a:ln>
          <a:extLst/>
        </p:spPr>
        <p:style>
          <a:lnRef idx="1">
            <a:schemeClr val="accent4"/>
          </a:lnRef>
          <a:fillRef idx="3">
            <a:schemeClr val="accent4"/>
          </a:fillRef>
          <a:effectRef idx="2">
            <a:schemeClr val="accent4"/>
          </a:effectRef>
          <a:fontRef idx="minor">
            <a:schemeClr val="lt1"/>
          </a:fontRef>
        </p:style>
        <p:txBody>
          <a:bodyPr wrap="none" lIns="72000" rIns="72000" anchor="ctr" anchorCtr="1"/>
          <a:lstStyle/>
          <a:p>
            <a:pPr eaLnBrk="0" fontAlgn="base" hangingPunct="0">
              <a:spcBef>
                <a:spcPct val="50000"/>
              </a:spcBef>
              <a:spcAft>
                <a:spcPct val="0"/>
              </a:spcAft>
              <a:defRPr/>
            </a:pPr>
            <a:r>
              <a:rPr lang="en-US" dirty="0">
                <a:solidFill>
                  <a:prstClr val="black"/>
                </a:solidFill>
                <a:latin typeface="Calibri" panose="020F0502020204030204" pitchFamily="34" charset="0"/>
              </a:rPr>
              <a:t>IVL1</a:t>
            </a:r>
            <a:endParaRPr lang="en-US" sz="2000" dirty="0">
              <a:solidFill>
                <a:prstClr val="black"/>
              </a:solidFill>
              <a:latin typeface="Calibri" panose="020F0502020204030204" pitchFamily="34" charset="0"/>
            </a:endParaRPr>
          </a:p>
        </p:txBody>
      </p:sp>
      <p:sp>
        <p:nvSpPr>
          <p:cNvPr id="49" name="Rectangle 20"/>
          <p:cNvSpPr>
            <a:spLocks noChangeArrowheads="1"/>
          </p:cNvSpPr>
          <p:nvPr/>
        </p:nvSpPr>
        <p:spPr bwMode="auto">
          <a:xfrm>
            <a:off x="6445407" y="1681672"/>
            <a:ext cx="914400" cy="914400"/>
          </a:xfrm>
          <a:prstGeom prst="rect">
            <a:avLst/>
          </a:prstGeom>
          <a:ln>
            <a:headEnd/>
            <a:tailEnd/>
          </a:ln>
          <a:extLst/>
        </p:spPr>
        <p:style>
          <a:lnRef idx="1">
            <a:schemeClr val="accent1"/>
          </a:lnRef>
          <a:fillRef idx="3">
            <a:schemeClr val="accent1"/>
          </a:fillRef>
          <a:effectRef idx="2">
            <a:schemeClr val="accent1"/>
          </a:effectRef>
          <a:fontRef idx="minor">
            <a:schemeClr val="lt1"/>
          </a:fontRef>
        </p:style>
        <p:txBody>
          <a:bodyPr wrap="none" lIns="72000" rIns="72000" anchor="ctr" anchorCtr="1"/>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fontAlgn="base" hangingPunct="1">
              <a:spcBef>
                <a:spcPct val="50000"/>
              </a:spcBef>
              <a:spcAft>
                <a:spcPct val="0"/>
              </a:spcAft>
            </a:pPr>
            <a:r>
              <a:rPr lang="en-US" altLang="en-US" sz="2000" dirty="0">
                <a:solidFill>
                  <a:srgbClr val="000066"/>
                </a:solidFill>
                <a:latin typeface="Calibri" panose="020F0502020204030204" pitchFamily="34" charset="0"/>
              </a:rPr>
              <a:t>VNFC1</a:t>
            </a:r>
          </a:p>
        </p:txBody>
      </p:sp>
      <p:sp>
        <p:nvSpPr>
          <p:cNvPr id="50" name="Oval 49"/>
          <p:cNvSpPr>
            <a:spLocks noChangeAspect="1"/>
          </p:cNvSpPr>
          <p:nvPr/>
        </p:nvSpPr>
        <p:spPr bwMode="auto">
          <a:xfrm>
            <a:off x="6370794" y="2443672"/>
            <a:ext cx="365760" cy="365760"/>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wrap="none" lIns="72000" rIns="72000" anchor="ctr" anchorCtr="1"/>
          <a:lstStyle/>
          <a:p>
            <a:pPr eaLnBrk="0" fontAlgn="base" hangingPunct="0">
              <a:spcBef>
                <a:spcPct val="50000"/>
              </a:spcBef>
              <a:spcAft>
                <a:spcPct val="0"/>
              </a:spcAft>
              <a:defRPr/>
            </a:pPr>
            <a:r>
              <a:rPr lang="en-US" sz="1000" dirty="0">
                <a:solidFill>
                  <a:prstClr val="black"/>
                </a:solidFill>
                <a:latin typeface="Calibri" panose="020F0502020204030204" pitchFamily="34" charset="0"/>
                <a:cs typeface="Arial" charset="0"/>
              </a:rPr>
              <a:t>ICP1</a:t>
            </a:r>
          </a:p>
        </p:txBody>
      </p:sp>
      <p:sp>
        <p:nvSpPr>
          <p:cNvPr id="51" name="Oval 50"/>
          <p:cNvSpPr>
            <a:spLocks noChangeAspect="1"/>
          </p:cNvSpPr>
          <p:nvPr/>
        </p:nvSpPr>
        <p:spPr bwMode="auto">
          <a:xfrm>
            <a:off x="7129619" y="2416685"/>
            <a:ext cx="365760" cy="365760"/>
          </a:xfrm>
          <a:prstGeom prst="ellips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wrap="none" lIns="72000" rIns="72000" anchor="ctr" anchorCtr="1"/>
          <a:lstStyle/>
          <a:p>
            <a:pPr eaLnBrk="0" fontAlgn="base" hangingPunct="0">
              <a:spcBef>
                <a:spcPct val="50000"/>
              </a:spcBef>
              <a:spcAft>
                <a:spcPct val="0"/>
              </a:spcAft>
              <a:defRPr/>
            </a:pPr>
            <a:r>
              <a:rPr lang="en-US" sz="1000" dirty="0">
                <a:solidFill>
                  <a:prstClr val="black"/>
                </a:solidFill>
                <a:latin typeface="Calibri" panose="020F0502020204030204" pitchFamily="34" charset="0"/>
                <a:cs typeface="Arial" charset="0"/>
              </a:rPr>
              <a:t>ICP2</a:t>
            </a:r>
          </a:p>
        </p:txBody>
      </p:sp>
      <p:cxnSp>
        <p:nvCxnSpPr>
          <p:cNvPr id="52" name="Elbow Connector 25"/>
          <p:cNvCxnSpPr>
            <a:cxnSpLocks noChangeShapeType="1"/>
            <a:stCxn id="50" idx="4"/>
            <a:endCxn id="48" idx="6"/>
          </p:cNvCxnSpPr>
          <p:nvPr/>
        </p:nvCxnSpPr>
        <p:spPr bwMode="auto">
          <a:xfrm rot="5400000">
            <a:off x="6239302" y="2737999"/>
            <a:ext cx="242941" cy="385806"/>
          </a:xfrm>
          <a:prstGeom prst="bentConnector2">
            <a:avLst/>
          </a:prstGeom>
          <a:noFill/>
          <a:ln w="12700" algn="ctr">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53" name="Elbow Connector 26"/>
          <p:cNvCxnSpPr>
            <a:cxnSpLocks noChangeShapeType="1"/>
            <a:stCxn id="51" idx="4"/>
            <a:endCxn id="24" idx="2"/>
          </p:cNvCxnSpPr>
          <p:nvPr/>
        </p:nvCxnSpPr>
        <p:spPr bwMode="auto">
          <a:xfrm rot="16200000" flipH="1">
            <a:off x="7341606" y="2753339"/>
            <a:ext cx="365101" cy="423313"/>
          </a:xfrm>
          <a:prstGeom prst="bentConnector2">
            <a:avLst/>
          </a:prstGeom>
          <a:noFill/>
          <a:ln w="12700" algn="ctr">
            <a:solidFill>
              <a:schemeClr val="bg1">
                <a:lumMod val="65000"/>
              </a:schemeClr>
            </a:solidFill>
            <a:round/>
            <a:headEnd/>
            <a:tailEnd/>
          </a:ln>
          <a:extLst>
            <a:ext uri="{909E8E84-426E-40DD-AFC4-6F175D3DCCD1}">
              <a14:hiddenFill xmlns:a14="http://schemas.microsoft.com/office/drawing/2010/main">
                <a:noFill/>
              </a14:hiddenFill>
            </a:ext>
          </a:extLst>
        </p:spPr>
      </p:cxnSp>
      <p:sp>
        <p:nvSpPr>
          <p:cNvPr id="54" name="Oval 53"/>
          <p:cNvSpPr>
            <a:spLocks noChangeAspect="1"/>
          </p:cNvSpPr>
          <p:nvPr/>
        </p:nvSpPr>
        <p:spPr bwMode="auto">
          <a:xfrm>
            <a:off x="4887846" y="2748392"/>
            <a:ext cx="365760" cy="365760"/>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none" lIns="72000" rIns="72000" anchor="ctr" anchorCtr="1"/>
          <a:lstStyle/>
          <a:p>
            <a:pPr eaLnBrk="0" fontAlgn="base" hangingPunct="0">
              <a:spcBef>
                <a:spcPct val="50000"/>
              </a:spcBef>
              <a:spcAft>
                <a:spcPct val="0"/>
              </a:spcAft>
              <a:defRPr/>
            </a:pPr>
            <a:r>
              <a:rPr lang="en-US" sz="1000" dirty="0">
                <a:solidFill>
                  <a:prstClr val="black"/>
                </a:solidFill>
                <a:latin typeface="Calibri" panose="020F0502020204030204" pitchFamily="34" charset="0"/>
                <a:cs typeface="Arial" charset="0"/>
              </a:rPr>
              <a:t>ECP1</a:t>
            </a:r>
          </a:p>
        </p:txBody>
      </p:sp>
      <p:cxnSp>
        <p:nvCxnSpPr>
          <p:cNvPr id="55" name="Elbow Connector 28"/>
          <p:cNvCxnSpPr>
            <a:cxnSpLocks noChangeShapeType="1"/>
            <a:stCxn id="48" idx="2"/>
            <a:endCxn id="54" idx="6"/>
          </p:cNvCxnSpPr>
          <p:nvPr/>
        </p:nvCxnSpPr>
        <p:spPr bwMode="auto">
          <a:xfrm rot="10800000">
            <a:off x="5253608" y="2931274"/>
            <a:ext cx="312359" cy="121101"/>
          </a:xfrm>
          <a:prstGeom prst="bentConnector3">
            <a:avLst>
              <a:gd name="adj1" fmla="val 50000"/>
            </a:avLst>
          </a:prstGeom>
          <a:noFill/>
          <a:ln w="12700" algn="ctr">
            <a:solidFill>
              <a:schemeClr val="bg1">
                <a:lumMod val="65000"/>
              </a:schemeClr>
            </a:solidFill>
            <a:round/>
            <a:headEnd/>
            <a:tailEnd/>
          </a:ln>
          <a:extLst>
            <a:ext uri="{909E8E84-426E-40DD-AFC4-6F175D3DCCD1}">
              <a14:hiddenFill xmlns:a14="http://schemas.microsoft.com/office/drawing/2010/main">
                <a:noFill/>
              </a14:hiddenFill>
            </a:ext>
          </a:extLst>
        </p:spPr>
      </p:cxnSp>
      <p:cxnSp>
        <p:nvCxnSpPr>
          <p:cNvPr id="56" name="Elbow Connector 29"/>
          <p:cNvCxnSpPr>
            <a:cxnSpLocks noChangeShapeType="1"/>
            <a:stCxn id="47" idx="4"/>
            <a:endCxn id="57" idx="2"/>
          </p:cNvCxnSpPr>
          <p:nvPr/>
        </p:nvCxnSpPr>
        <p:spPr bwMode="auto">
          <a:xfrm rot="16200000" flipH="1">
            <a:off x="9746965" y="2544286"/>
            <a:ext cx="163883" cy="608451"/>
          </a:xfrm>
          <a:prstGeom prst="bentConnector2">
            <a:avLst/>
          </a:prstGeom>
          <a:noFill/>
          <a:ln w="12700" algn="ctr">
            <a:solidFill>
              <a:schemeClr val="bg1">
                <a:lumMod val="65000"/>
              </a:schemeClr>
            </a:solidFill>
            <a:round/>
            <a:headEnd/>
            <a:tailEnd/>
          </a:ln>
          <a:extLst>
            <a:ext uri="{909E8E84-426E-40DD-AFC4-6F175D3DCCD1}">
              <a14:hiddenFill xmlns:a14="http://schemas.microsoft.com/office/drawing/2010/main">
                <a:noFill/>
              </a14:hiddenFill>
            </a:ext>
          </a:extLst>
        </p:spPr>
      </p:cxnSp>
      <p:sp>
        <p:nvSpPr>
          <p:cNvPr id="57" name="Oval 56"/>
          <p:cNvSpPr>
            <a:spLocks noChangeAspect="1"/>
          </p:cNvSpPr>
          <p:nvPr/>
        </p:nvSpPr>
        <p:spPr bwMode="auto">
          <a:xfrm>
            <a:off x="10133131" y="2747573"/>
            <a:ext cx="365760" cy="365760"/>
          </a:xfrm>
          <a:prstGeom prst="ellipse">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wrap="none" lIns="72000" rIns="72000" anchor="ctr" anchorCtr="1"/>
          <a:lstStyle/>
          <a:p>
            <a:pPr eaLnBrk="0" fontAlgn="base" hangingPunct="0">
              <a:spcBef>
                <a:spcPct val="50000"/>
              </a:spcBef>
              <a:spcAft>
                <a:spcPct val="0"/>
              </a:spcAft>
              <a:defRPr/>
            </a:pPr>
            <a:r>
              <a:rPr lang="en-US" sz="1000" dirty="0">
                <a:solidFill>
                  <a:prstClr val="black"/>
                </a:solidFill>
                <a:latin typeface="Calibri" panose="020F0502020204030204" pitchFamily="34" charset="0"/>
                <a:cs typeface="Arial" charset="0"/>
              </a:rPr>
              <a:t>ECP2</a:t>
            </a:r>
          </a:p>
        </p:txBody>
      </p:sp>
      <p:grpSp>
        <p:nvGrpSpPr>
          <p:cNvPr id="3" name="Group 2"/>
          <p:cNvGrpSpPr/>
          <p:nvPr/>
        </p:nvGrpSpPr>
        <p:grpSpPr>
          <a:xfrm>
            <a:off x="3713286" y="3621139"/>
            <a:ext cx="6823937" cy="3054646"/>
            <a:chOff x="2189285" y="3621139"/>
            <a:chExt cx="6823937" cy="3054646"/>
          </a:xfrm>
        </p:grpSpPr>
        <p:sp>
          <p:nvSpPr>
            <p:cNvPr id="59" name="Rectangle 58"/>
            <p:cNvSpPr/>
            <p:nvPr/>
          </p:nvSpPr>
          <p:spPr>
            <a:xfrm>
              <a:off x="2913084" y="4039681"/>
              <a:ext cx="1485683" cy="4571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hangingPunct="0">
                <a:spcBef>
                  <a:spcPct val="0"/>
                </a:spcBef>
                <a:spcAft>
                  <a:spcPct val="0"/>
                </a:spcAft>
              </a:pPr>
              <a:r>
                <a:rPr lang="en-GB" sz="1200" dirty="0">
                  <a:solidFill>
                    <a:srgbClr val="1F497D"/>
                  </a:solidFill>
                  <a:latin typeface="Calibri" panose="020F0502020204030204" pitchFamily="34" charset="0"/>
                </a:rPr>
                <a:t>Instantiation Level</a:t>
              </a:r>
            </a:p>
          </p:txBody>
        </p:sp>
        <p:sp>
          <p:nvSpPr>
            <p:cNvPr id="61" name="Rectangle 60"/>
            <p:cNvSpPr/>
            <p:nvPr/>
          </p:nvSpPr>
          <p:spPr>
            <a:xfrm>
              <a:off x="2913082" y="4569786"/>
              <a:ext cx="1485683" cy="3778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hangingPunct="0">
                <a:spcBef>
                  <a:spcPct val="0"/>
                </a:spcBef>
                <a:spcAft>
                  <a:spcPct val="0"/>
                </a:spcAft>
              </a:pPr>
              <a:r>
                <a:rPr lang="en-GB" sz="1200" dirty="0">
                  <a:solidFill>
                    <a:srgbClr val="1F497D"/>
                  </a:solidFill>
                  <a:latin typeface="Calibri" panose="020F0502020204030204" pitchFamily="34" charset="0"/>
                </a:rPr>
                <a:t>VDU Profile</a:t>
              </a:r>
            </a:p>
          </p:txBody>
        </p:sp>
        <p:sp>
          <p:nvSpPr>
            <p:cNvPr id="62" name="Rectangle 61"/>
            <p:cNvSpPr/>
            <p:nvPr/>
          </p:nvSpPr>
          <p:spPr>
            <a:xfrm>
              <a:off x="2913083" y="5093643"/>
              <a:ext cx="1485683" cy="3778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hangingPunct="0">
                <a:spcBef>
                  <a:spcPct val="0"/>
                </a:spcBef>
                <a:spcAft>
                  <a:spcPct val="0"/>
                </a:spcAft>
              </a:pPr>
              <a:r>
                <a:rPr lang="en-GB" sz="1200" dirty="0">
                  <a:solidFill>
                    <a:srgbClr val="1F497D"/>
                  </a:solidFill>
                  <a:latin typeface="Calibri" panose="020F0502020204030204" pitchFamily="34" charset="0"/>
                </a:rPr>
                <a:t>VL Profile</a:t>
              </a:r>
            </a:p>
          </p:txBody>
        </p:sp>
        <p:sp>
          <p:nvSpPr>
            <p:cNvPr id="63" name="Callout: Line with Accent Bar 62"/>
            <p:cNvSpPr/>
            <p:nvPr/>
          </p:nvSpPr>
          <p:spPr>
            <a:xfrm>
              <a:off x="4921408" y="3621139"/>
              <a:ext cx="4091814" cy="655367"/>
            </a:xfrm>
            <a:prstGeom prst="accentCallout1">
              <a:avLst>
                <a:gd name="adj1" fmla="val 57058"/>
                <a:gd name="adj2" fmla="val -2394"/>
                <a:gd name="adj3" fmla="val 76310"/>
                <a:gd name="adj4" fmla="val -11867"/>
              </a:avLst>
            </a:prstGeom>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3" eaLnBrk="0" fontAlgn="base" hangingPunct="0">
                <a:spcBef>
                  <a:spcPct val="0"/>
                </a:spcBef>
                <a:spcAft>
                  <a:spcPct val="0"/>
                </a:spcAft>
              </a:pPr>
              <a:r>
                <a:rPr lang="en-US" sz="1400" dirty="0">
                  <a:solidFill>
                    <a:srgbClr val="FF0000"/>
                  </a:solidFill>
                  <a:latin typeface="Calibri" panose="020F0502020204030204" pitchFamily="34" charset="0"/>
                </a:rPr>
                <a:t>level of resources to be instantiated </a:t>
              </a:r>
              <a:r>
                <a:rPr lang="en-US" sz="1400" dirty="0">
                  <a:solidFill>
                    <a:prstClr val="black"/>
                  </a:solidFill>
                  <a:latin typeface="Calibri" panose="020F0502020204030204" pitchFamily="34" charset="0"/>
                </a:rPr>
                <a:t>within a deployment </a:t>
              </a:r>
              <a:r>
                <a:rPr lang="en-US" sz="1400" dirty="0" err="1">
                  <a:solidFill>
                    <a:prstClr val="black"/>
                  </a:solidFill>
                  <a:latin typeface="Calibri" panose="020F0502020204030204" pitchFamily="34" charset="0"/>
                </a:rPr>
                <a:t>flavour</a:t>
              </a:r>
              <a:r>
                <a:rPr lang="en-US" sz="1400" dirty="0">
                  <a:solidFill>
                    <a:prstClr val="black"/>
                  </a:solidFill>
                  <a:latin typeface="Calibri" panose="020F0502020204030204" pitchFamily="34" charset="0"/>
                </a:rPr>
                <a:t> in term of the number VNFC instances to be created for each VDU</a:t>
              </a:r>
            </a:p>
          </p:txBody>
        </p:sp>
        <p:sp>
          <p:nvSpPr>
            <p:cNvPr id="66" name="Rectangle 65"/>
            <p:cNvSpPr/>
            <p:nvPr/>
          </p:nvSpPr>
          <p:spPr>
            <a:xfrm>
              <a:off x="2913083" y="5582830"/>
              <a:ext cx="1485683" cy="3778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hangingPunct="0">
                <a:spcBef>
                  <a:spcPct val="0"/>
                </a:spcBef>
                <a:spcAft>
                  <a:spcPct val="0"/>
                </a:spcAft>
              </a:pPr>
              <a:r>
                <a:rPr lang="en-GB" sz="1200" dirty="0">
                  <a:solidFill>
                    <a:srgbClr val="1F497D"/>
                  </a:solidFill>
                  <a:latin typeface="Calibri" panose="020F0502020204030204" pitchFamily="34" charset="0"/>
                </a:rPr>
                <a:t>VNF LCM Op Config</a:t>
              </a:r>
            </a:p>
          </p:txBody>
        </p:sp>
        <p:sp>
          <p:nvSpPr>
            <p:cNvPr id="67" name="Rectangle 66"/>
            <p:cNvSpPr/>
            <p:nvPr/>
          </p:nvSpPr>
          <p:spPr>
            <a:xfrm>
              <a:off x="2913083" y="6071015"/>
              <a:ext cx="1485683" cy="3778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hangingPunct="0">
                <a:spcBef>
                  <a:spcPct val="0"/>
                </a:spcBef>
                <a:spcAft>
                  <a:spcPct val="0"/>
                </a:spcAft>
              </a:pPr>
              <a:r>
                <a:rPr lang="en-GB" sz="1200" dirty="0">
                  <a:solidFill>
                    <a:srgbClr val="1F497D"/>
                  </a:solidFill>
                  <a:latin typeface="Calibri" panose="020F0502020204030204" pitchFamily="34" charset="0"/>
                </a:rPr>
                <a:t>Scaling Aspect</a:t>
              </a:r>
            </a:p>
          </p:txBody>
        </p:sp>
        <p:sp>
          <p:nvSpPr>
            <p:cNvPr id="72" name="Callout: Line with Accent Bar 71"/>
            <p:cNvSpPr/>
            <p:nvPr/>
          </p:nvSpPr>
          <p:spPr>
            <a:xfrm>
              <a:off x="4921408" y="4387194"/>
              <a:ext cx="4091814" cy="549933"/>
            </a:xfrm>
            <a:prstGeom prst="accentCallout1">
              <a:avLst>
                <a:gd name="adj1" fmla="val 57058"/>
                <a:gd name="adj2" fmla="val -2394"/>
                <a:gd name="adj3" fmla="val 58869"/>
                <a:gd name="adj4" fmla="val -12147"/>
              </a:avLst>
            </a:prstGeom>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3" eaLnBrk="0" fontAlgn="base" hangingPunct="0">
                <a:spcBef>
                  <a:spcPct val="0"/>
                </a:spcBef>
                <a:spcAft>
                  <a:spcPct val="0"/>
                </a:spcAft>
              </a:pPr>
              <a:r>
                <a:rPr lang="en-US" sz="1400" dirty="0">
                  <a:solidFill>
                    <a:prstClr val="black"/>
                  </a:solidFill>
                  <a:latin typeface="Calibri" panose="020F0502020204030204" pitchFamily="34" charset="0"/>
                </a:rPr>
                <a:t>describes </a:t>
              </a:r>
              <a:r>
                <a:rPr lang="en-US" sz="1400" dirty="0">
                  <a:solidFill>
                    <a:srgbClr val="FF0000"/>
                  </a:solidFill>
                  <a:latin typeface="Calibri" panose="020F0502020204030204" pitchFamily="34" charset="0"/>
                </a:rPr>
                <a:t>additional instantiation data </a:t>
              </a:r>
              <a:r>
                <a:rPr lang="en-US" sz="1400" dirty="0">
                  <a:solidFill>
                    <a:prstClr val="black"/>
                  </a:solidFill>
                  <a:latin typeface="Calibri" panose="020F0502020204030204" pitchFamily="34" charset="0"/>
                </a:rPr>
                <a:t>for a given </a:t>
              </a:r>
              <a:r>
                <a:rPr lang="en-US" sz="1400" dirty="0" err="1">
                  <a:solidFill>
                    <a:prstClr val="black"/>
                  </a:solidFill>
                  <a:latin typeface="Calibri" panose="020F0502020204030204" pitchFamily="34" charset="0"/>
                </a:rPr>
                <a:t>VDU.Compute</a:t>
              </a:r>
              <a:r>
                <a:rPr lang="en-US" sz="1400" dirty="0">
                  <a:solidFill>
                    <a:prstClr val="black"/>
                  </a:solidFill>
                  <a:latin typeface="Calibri" panose="020F0502020204030204" pitchFamily="34" charset="0"/>
                </a:rPr>
                <a:t> used in the a </a:t>
              </a:r>
              <a:r>
                <a:rPr lang="en-US" sz="1400" dirty="0">
                  <a:solidFill>
                    <a:srgbClr val="FF0000"/>
                  </a:solidFill>
                  <a:latin typeface="Calibri" panose="020F0502020204030204" pitchFamily="34" charset="0"/>
                </a:rPr>
                <a:t>specific deployment </a:t>
              </a:r>
              <a:r>
                <a:rPr lang="en-US" sz="1400" dirty="0" err="1">
                  <a:solidFill>
                    <a:prstClr val="black"/>
                  </a:solidFill>
                  <a:latin typeface="Calibri" panose="020F0502020204030204" pitchFamily="34" charset="0"/>
                </a:rPr>
                <a:t>flavour</a:t>
              </a:r>
              <a:r>
                <a:rPr lang="en-US" sz="1400" dirty="0">
                  <a:solidFill>
                    <a:prstClr val="black"/>
                  </a:solidFill>
                  <a:latin typeface="Calibri" panose="020F0502020204030204" pitchFamily="34" charset="0"/>
                </a:rPr>
                <a:t>.</a:t>
              </a:r>
            </a:p>
          </p:txBody>
        </p:sp>
        <p:sp>
          <p:nvSpPr>
            <p:cNvPr id="73" name="Callout: Line with Accent Bar 72"/>
            <p:cNvSpPr/>
            <p:nvPr/>
          </p:nvSpPr>
          <p:spPr>
            <a:xfrm>
              <a:off x="4921408" y="5069911"/>
              <a:ext cx="4091814" cy="459028"/>
            </a:xfrm>
            <a:prstGeom prst="accentCallout1">
              <a:avLst>
                <a:gd name="adj1" fmla="val 57058"/>
                <a:gd name="adj2" fmla="val -2394"/>
                <a:gd name="adj3" fmla="val 58869"/>
                <a:gd name="adj4" fmla="val -12147"/>
              </a:avLst>
            </a:prstGeom>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3" eaLnBrk="0" fontAlgn="base" hangingPunct="0">
                <a:spcBef>
                  <a:spcPct val="0"/>
                </a:spcBef>
                <a:spcAft>
                  <a:spcPct val="0"/>
                </a:spcAft>
              </a:pPr>
              <a:r>
                <a:rPr lang="en-US" sz="1400" dirty="0">
                  <a:solidFill>
                    <a:srgbClr val="FF0000"/>
                  </a:solidFill>
                  <a:latin typeface="Calibri" panose="020F0502020204030204" pitchFamily="34" charset="0"/>
                </a:rPr>
                <a:t>additional instantiation data </a:t>
              </a:r>
              <a:r>
                <a:rPr lang="en-US" sz="1400" dirty="0">
                  <a:solidFill>
                    <a:prstClr val="black"/>
                  </a:solidFill>
                  <a:latin typeface="Calibri" panose="020F0502020204030204" pitchFamily="34" charset="0"/>
                </a:rPr>
                <a:t>for a given </a:t>
              </a:r>
              <a:r>
                <a:rPr lang="en-US" sz="1400" dirty="0">
                  <a:solidFill>
                    <a:srgbClr val="FF0000"/>
                  </a:solidFill>
                  <a:latin typeface="Calibri" panose="020F0502020204030204" pitchFamily="34" charset="0"/>
                </a:rPr>
                <a:t>VL</a:t>
              </a:r>
              <a:r>
                <a:rPr lang="en-US" sz="1400" dirty="0">
                  <a:solidFill>
                    <a:prstClr val="black"/>
                  </a:solidFill>
                  <a:latin typeface="Calibri" panose="020F0502020204030204" pitchFamily="34" charset="0"/>
                </a:rPr>
                <a:t> used in a specific deployment </a:t>
              </a:r>
              <a:r>
                <a:rPr lang="en-US" sz="1400" dirty="0" err="1">
                  <a:solidFill>
                    <a:prstClr val="black"/>
                  </a:solidFill>
                  <a:latin typeface="Calibri" panose="020F0502020204030204" pitchFamily="34" charset="0"/>
                </a:rPr>
                <a:t>flavour</a:t>
              </a:r>
              <a:endParaRPr lang="en-US" sz="1400" dirty="0">
                <a:solidFill>
                  <a:prstClr val="black"/>
                </a:solidFill>
                <a:latin typeface="Calibri" panose="020F0502020204030204" pitchFamily="34" charset="0"/>
              </a:endParaRPr>
            </a:p>
          </p:txBody>
        </p:sp>
        <p:sp>
          <p:nvSpPr>
            <p:cNvPr id="74" name="Callout: Line with Accent Bar 73"/>
            <p:cNvSpPr/>
            <p:nvPr/>
          </p:nvSpPr>
          <p:spPr>
            <a:xfrm>
              <a:off x="4921408" y="5656476"/>
              <a:ext cx="4091814" cy="459028"/>
            </a:xfrm>
            <a:prstGeom prst="accentCallout1">
              <a:avLst>
                <a:gd name="adj1" fmla="val 57058"/>
                <a:gd name="adj2" fmla="val -2394"/>
                <a:gd name="adj3" fmla="val 41630"/>
                <a:gd name="adj4" fmla="val -12392"/>
              </a:avLst>
            </a:prstGeom>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3" eaLnBrk="0" fontAlgn="base" hangingPunct="0">
                <a:spcBef>
                  <a:spcPct val="0"/>
                </a:spcBef>
                <a:spcAft>
                  <a:spcPct val="0"/>
                </a:spcAft>
              </a:pPr>
              <a:r>
                <a:rPr lang="en-US" sz="1400" dirty="0">
                  <a:solidFill>
                    <a:prstClr val="black"/>
                  </a:solidFill>
                  <a:latin typeface="Calibri" panose="020F0502020204030204" pitchFamily="34" charset="0"/>
                </a:rPr>
                <a:t>represents information to </a:t>
              </a:r>
              <a:r>
                <a:rPr lang="en-US" sz="1400" dirty="0">
                  <a:solidFill>
                    <a:srgbClr val="FF0000"/>
                  </a:solidFill>
                  <a:latin typeface="Calibri" panose="020F0502020204030204" pitchFamily="34" charset="0"/>
                </a:rPr>
                <a:t>configure lifecycle management</a:t>
              </a:r>
              <a:r>
                <a:rPr lang="en-US" sz="1400" dirty="0">
                  <a:solidFill>
                    <a:prstClr val="black"/>
                  </a:solidFill>
                  <a:latin typeface="Calibri" panose="020F0502020204030204" pitchFamily="34" charset="0"/>
                </a:rPr>
                <a:t> operations </a:t>
              </a:r>
            </a:p>
          </p:txBody>
        </p:sp>
        <p:sp>
          <p:nvSpPr>
            <p:cNvPr id="75" name="Callout: Line with Accent Bar 74"/>
            <p:cNvSpPr/>
            <p:nvPr/>
          </p:nvSpPr>
          <p:spPr>
            <a:xfrm>
              <a:off x="4921408" y="6216757"/>
              <a:ext cx="4091814" cy="459028"/>
            </a:xfrm>
            <a:prstGeom prst="accentCallout1">
              <a:avLst>
                <a:gd name="adj1" fmla="val 57058"/>
                <a:gd name="adj2" fmla="val -2394"/>
                <a:gd name="adj3" fmla="val 37799"/>
                <a:gd name="adj4" fmla="val -12882"/>
              </a:avLst>
            </a:prstGeom>
            <a:ln>
              <a:headEnd type="none" w="med" len="med"/>
              <a:tailEnd type="triangl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lvl="3" eaLnBrk="0" fontAlgn="base" hangingPunct="0">
                <a:spcBef>
                  <a:spcPct val="0"/>
                </a:spcBef>
                <a:spcAft>
                  <a:spcPct val="0"/>
                </a:spcAft>
              </a:pPr>
              <a:r>
                <a:rPr lang="en-US" sz="1400" dirty="0">
                  <a:solidFill>
                    <a:prstClr val="black"/>
                  </a:solidFill>
                  <a:latin typeface="Calibri" panose="020F0502020204030204" pitchFamily="34" charset="0"/>
                </a:rPr>
                <a:t>describes the details of an </a:t>
              </a:r>
              <a:r>
                <a:rPr lang="en-US" sz="1400" dirty="0">
                  <a:solidFill>
                    <a:srgbClr val="FF0000"/>
                  </a:solidFill>
                  <a:latin typeface="Calibri" panose="020F0502020204030204" pitchFamily="34" charset="0"/>
                </a:rPr>
                <a:t>aspect</a:t>
              </a:r>
              <a:r>
                <a:rPr lang="en-US" sz="1400" dirty="0">
                  <a:solidFill>
                    <a:prstClr val="black"/>
                  </a:solidFill>
                  <a:latin typeface="Calibri" panose="020F0502020204030204" pitchFamily="34" charset="0"/>
                </a:rPr>
                <a:t> used for horizontal </a:t>
              </a:r>
              <a:r>
                <a:rPr lang="en-US" sz="1400" dirty="0">
                  <a:solidFill>
                    <a:srgbClr val="FF0000"/>
                  </a:solidFill>
                  <a:latin typeface="Calibri" panose="020F0502020204030204" pitchFamily="34" charset="0"/>
                </a:rPr>
                <a:t>scaling</a:t>
              </a:r>
            </a:p>
          </p:txBody>
        </p:sp>
        <p:sp>
          <p:nvSpPr>
            <p:cNvPr id="76" name="Left Brace 75"/>
            <p:cNvSpPr/>
            <p:nvPr/>
          </p:nvSpPr>
          <p:spPr>
            <a:xfrm>
              <a:off x="2537471" y="3869701"/>
              <a:ext cx="304800" cy="2717562"/>
            </a:xfrm>
            <a:prstGeom prst="leftBrace">
              <a:avLst>
                <a:gd name="adj1" fmla="val 8333"/>
                <a:gd name="adj2" fmla="val 505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eaLnBrk="0" fontAlgn="base" hangingPunct="0">
                <a:spcBef>
                  <a:spcPct val="0"/>
                </a:spcBef>
                <a:spcAft>
                  <a:spcPct val="0"/>
                </a:spcAft>
              </a:pPr>
              <a:endParaRPr lang="en-US">
                <a:solidFill>
                  <a:prstClr val="black"/>
                </a:solidFill>
                <a:latin typeface="Calibri" panose="020F0502020204030204" pitchFamily="34" charset="0"/>
              </a:endParaRPr>
            </a:p>
          </p:txBody>
        </p:sp>
        <p:cxnSp>
          <p:nvCxnSpPr>
            <p:cNvPr id="77" name="Connector: Elbow 76"/>
            <p:cNvCxnSpPr>
              <a:stCxn id="76" idx="1"/>
              <a:endCxn id="42" idx="3"/>
            </p:cNvCxnSpPr>
            <p:nvPr/>
          </p:nvCxnSpPr>
          <p:spPr>
            <a:xfrm rot="10800000" flipV="1">
              <a:off x="2189285" y="5244324"/>
              <a:ext cx="348186" cy="213429"/>
            </a:xfrm>
            <a:prstGeom prst="bentConnector3">
              <a:avLst>
                <a:gd name="adj1" fmla="val 2727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1791662" y="6198337"/>
            <a:ext cx="3007284" cy="415498"/>
          </a:xfrm>
          <a:prstGeom prst="rect">
            <a:avLst/>
          </a:prstGeom>
          <a:noFill/>
        </p:spPr>
        <p:txBody>
          <a:bodyPr wrap="square" rtlCol="0">
            <a:spAutoFit/>
          </a:bodyPr>
          <a:lstStyle/>
          <a:p>
            <a:pPr eaLnBrk="0" fontAlgn="base" hangingPunct="0">
              <a:spcBef>
                <a:spcPct val="0"/>
              </a:spcBef>
              <a:spcAft>
                <a:spcPct val="0"/>
              </a:spcAft>
            </a:pPr>
            <a:r>
              <a:rPr lang="en-US" sz="1050" dirty="0">
                <a:solidFill>
                  <a:prstClr val="black"/>
                </a:solidFill>
                <a:latin typeface="Calibri" panose="020F0502020204030204" pitchFamily="34" charset="0"/>
                <a:cs typeface="Arial" panose="020B0604020202020204" pitchFamily="34" charset="0"/>
              </a:rPr>
              <a:t>Note: simplified view and contents, some information elements are not illustrated</a:t>
            </a:r>
          </a:p>
        </p:txBody>
      </p:sp>
      <p:sp>
        <p:nvSpPr>
          <p:cNvPr id="11" name="TextBox 10"/>
          <p:cNvSpPr txBox="1"/>
          <p:nvPr/>
        </p:nvSpPr>
        <p:spPr>
          <a:xfrm>
            <a:off x="6977241" y="1217451"/>
            <a:ext cx="1217000" cy="369332"/>
          </a:xfrm>
          <a:prstGeom prst="rect">
            <a:avLst/>
          </a:prstGeom>
          <a:noFill/>
        </p:spPr>
        <p:txBody>
          <a:bodyPr wrap="none" rtlCol="0">
            <a:spAutoFit/>
          </a:bodyPr>
          <a:lstStyle/>
          <a:p>
            <a:pPr eaLnBrk="0" fontAlgn="base" hangingPunct="0">
              <a:spcBef>
                <a:spcPct val="0"/>
              </a:spcBef>
              <a:spcAft>
                <a:spcPct val="0"/>
              </a:spcAft>
            </a:pPr>
            <a:r>
              <a:rPr lang="en-US" dirty="0">
                <a:solidFill>
                  <a:prstClr val="black"/>
                </a:solidFill>
                <a:latin typeface="Arial Narrow" panose="020B0606020202030204" pitchFamily="34" charset="0"/>
                <a:cs typeface="Arial" panose="020B0604020202020204" pitchFamily="34" charset="0"/>
              </a:rPr>
              <a:t>Logical view</a:t>
            </a:r>
          </a:p>
        </p:txBody>
      </p:sp>
      <p:sp>
        <p:nvSpPr>
          <p:cNvPr id="39" name="TextBox 38"/>
          <p:cNvSpPr txBox="1"/>
          <p:nvPr/>
        </p:nvSpPr>
        <p:spPr>
          <a:xfrm>
            <a:off x="2296770" y="1278995"/>
            <a:ext cx="1478290" cy="369332"/>
          </a:xfrm>
          <a:prstGeom prst="rect">
            <a:avLst/>
          </a:prstGeom>
          <a:noFill/>
        </p:spPr>
        <p:txBody>
          <a:bodyPr wrap="none" rtlCol="0">
            <a:spAutoFit/>
          </a:bodyPr>
          <a:lstStyle/>
          <a:p>
            <a:pPr eaLnBrk="0" fontAlgn="base" hangingPunct="0">
              <a:spcBef>
                <a:spcPct val="0"/>
              </a:spcBef>
              <a:spcAft>
                <a:spcPct val="0"/>
              </a:spcAft>
            </a:pPr>
            <a:r>
              <a:rPr lang="en-US" dirty="0">
                <a:solidFill>
                  <a:prstClr val="black"/>
                </a:solidFill>
                <a:latin typeface="Arial Narrow" panose="020B0606020202030204" pitchFamily="34" charset="0"/>
                <a:cs typeface="Arial" panose="020B0604020202020204" pitchFamily="34" charset="0"/>
              </a:rPr>
              <a:t>VNF Descriptor</a:t>
            </a:r>
          </a:p>
        </p:txBody>
      </p:sp>
    </p:spTree>
    <p:extLst>
      <p:ext uri="{BB962C8B-B14F-4D97-AF65-F5344CB8AC3E}">
        <p14:creationId xmlns:p14="http://schemas.microsoft.com/office/powerpoint/2010/main" val="55523293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5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5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3" grpId="0" animBg="1"/>
      <p:bldP spid="44" grpId="0" animBg="1"/>
      <p:bldP spid="45" grpId="0" animBg="1"/>
      <p:bldP spid="47" grpId="0" animBg="1"/>
      <p:bldP spid="48" grpId="0" animBg="1"/>
      <p:bldP spid="49" grpId="0" animBg="1"/>
      <p:bldP spid="50" grpId="0" animBg="1"/>
      <p:bldP spid="51" grpId="0" animBg="1"/>
      <p:bldP spid="54" grpId="0" animBg="1"/>
      <p:bldP spid="57" grpId="0" animBg="1"/>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79387-49DC-4375-B6CA-11970AE7D844}"/>
              </a:ext>
            </a:extLst>
          </p:cNvPr>
          <p:cNvSpPr>
            <a:spLocks noGrp="1"/>
          </p:cNvSpPr>
          <p:nvPr>
            <p:ph type="title"/>
          </p:nvPr>
        </p:nvSpPr>
        <p:spPr>
          <a:xfrm>
            <a:off x="386862" y="26376"/>
            <a:ext cx="10954238" cy="1116623"/>
          </a:xfrm>
        </p:spPr>
        <p:txBody>
          <a:bodyPr/>
          <a:lstStyle/>
          <a:p>
            <a:r>
              <a:rPr lang="en-US" dirty="0"/>
              <a:t>Mapping IFA 011 elements with TOSCA types</a:t>
            </a:r>
          </a:p>
        </p:txBody>
      </p:sp>
      <p:sp>
        <p:nvSpPr>
          <p:cNvPr id="4" name="Slide Number Placeholder 3">
            <a:extLst>
              <a:ext uri="{FF2B5EF4-FFF2-40B4-BE49-F238E27FC236}">
                <a16:creationId xmlns:a16="http://schemas.microsoft.com/office/drawing/2014/main" id="{F521EE19-FCEF-4F48-8254-8E1479814C4C}"/>
              </a:ext>
            </a:extLst>
          </p:cNvPr>
          <p:cNvSpPr>
            <a:spLocks noGrp="1"/>
          </p:cNvSpPr>
          <p:nvPr>
            <p:ph type="sldNum" sz="quarter" idx="11"/>
          </p:nvPr>
        </p:nvSpPr>
        <p:spPr/>
        <p:txBody>
          <a:bodyPr/>
          <a:lstStyle/>
          <a:p>
            <a:pPr fontAlgn="base">
              <a:spcBef>
                <a:spcPct val="0"/>
              </a:spcBef>
              <a:spcAft>
                <a:spcPct val="0"/>
              </a:spcAft>
              <a:defRPr/>
            </a:pPr>
            <a:fld id="{7994D5C2-550C-463D-8943-2F919CB44A39}" type="slidenum">
              <a:rPr lang="en-GB">
                <a:latin typeface="Arial" panose="020B0604020202020204" pitchFamily="34" charset="0"/>
                <a:cs typeface="Arial" panose="020B0604020202020204" pitchFamily="34" charset="0"/>
              </a:rPr>
              <a:pPr fontAlgn="base">
                <a:spcBef>
                  <a:spcPct val="0"/>
                </a:spcBef>
                <a:spcAft>
                  <a:spcPct val="0"/>
                </a:spcAft>
                <a:defRPr/>
              </a:pPr>
              <a:t>28</a:t>
            </a:fld>
            <a:endParaRPr lang="en-GB">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8490356-0F75-43DD-B659-BA300D9A7957}"/>
              </a:ext>
            </a:extLst>
          </p:cNvPr>
          <p:cNvPicPr>
            <a:picLocks noChangeAspect="1"/>
          </p:cNvPicPr>
          <p:nvPr/>
        </p:nvPicPr>
        <p:blipFill>
          <a:blip r:embed="rId2"/>
          <a:stretch>
            <a:fillRect/>
          </a:stretch>
        </p:blipFill>
        <p:spPr>
          <a:xfrm>
            <a:off x="6880045" y="1446163"/>
            <a:ext cx="4262741" cy="2467643"/>
          </a:xfrm>
          <a:prstGeom prst="rect">
            <a:avLst/>
          </a:prstGeom>
        </p:spPr>
      </p:pic>
      <p:graphicFrame>
        <p:nvGraphicFramePr>
          <p:cNvPr id="9" name="Table 8">
            <a:extLst>
              <a:ext uri="{FF2B5EF4-FFF2-40B4-BE49-F238E27FC236}">
                <a16:creationId xmlns:a16="http://schemas.microsoft.com/office/drawing/2014/main" id="{E6D8F5EF-692A-4C46-8435-C8DF0F2BAF90}"/>
              </a:ext>
            </a:extLst>
          </p:cNvPr>
          <p:cNvGraphicFramePr>
            <a:graphicFrameLocks noGrp="1"/>
          </p:cNvGraphicFramePr>
          <p:nvPr>
            <p:extLst>
              <p:ext uri="{D42A27DB-BD31-4B8C-83A1-F6EECF244321}">
                <p14:modId xmlns:p14="http://schemas.microsoft.com/office/powerpoint/2010/main" val="781520701"/>
              </p:ext>
            </p:extLst>
          </p:nvPr>
        </p:nvGraphicFramePr>
        <p:xfrm>
          <a:off x="1019907" y="1679332"/>
          <a:ext cx="5279847" cy="3870670"/>
        </p:xfrm>
        <a:graphic>
          <a:graphicData uri="http://schemas.openxmlformats.org/drawingml/2006/table">
            <a:tbl>
              <a:tblPr firstRow="1" firstCol="1" bandRow="1"/>
              <a:tblGrid>
                <a:gridCol w="1652955">
                  <a:extLst>
                    <a:ext uri="{9D8B030D-6E8A-4147-A177-3AD203B41FA5}">
                      <a16:colId xmlns:a16="http://schemas.microsoft.com/office/drawing/2014/main" val="1452789445"/>
                    </a:ext>
                  </a:extLst>
                </a:gridCol>
                <a:gridCol w="2054957">
                  <a:extLst>
                    <a:ext uri="{9D8B030D-6E8A-4147-A177-3AD203B41FA5}">
                      <a16:colId xmlns:a16="http://schemas.microsoft.com/office/drawing/2014/main" val="2032616660"/>
                    </a:ext>
                  </a:extLst>
                </a:gridCol>
                <a:gridCol w="1571935">
                  <a:extLst>
                    <a:ext uri="{9D8B030D-6E8A-4147-A177-3AD203B41FA5}">
                      <a16:colId xmlns:a16="http://schemas.microsoft.com/office/drawing/2014/main" val="2084795491"/>
                    </a:ext>
                  </a:extLst>
                </a:gridCol>
              </a:tblGrid>
              <a:tr h="191498">
                <a:tc>
                  <a:txBody>
                    <a:bodyPr/>
                    <a:lstStyle/>
                    <a:p>
                      <a:pPr hangingPunct="0">
                        <a:lnSpc>
                          <a:spcPct val="115000"/>
                        </a:lnSpc>
                        <a:spcAft>
                          <a:spcPts val="900"/>
                        </a:spcAft>
                      </a:pPr>
                      <a:r>
                        <a:rPr lang="en-GB" sz="1100" b="1" dirty="0">
                          <a:effectLst/>
                          <a:latin typeface="Arial" panose="020B0604020202020204" pitchFamily="34" charset="0"/>
                          <a:ea typeface="Times New Roman" panose="02020603050405020304" pitchFamily="18" charset="0"/>
                        </a:rPr>
                        <a:t>IFA 011 Elements</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hangingPunct="0">
                        <a:lnSpc>
                          <a:spcPct val="115000"/>
                        </a:lnSpc>
                        <a:spcAft>
                          <a:spcPts val="900"/>
                        </a:spcAft>
                      </a:pPr>
                      <a:r>
                        <a:rPr lang="en-GB" sz="1100" b="1">
                          <a:effectLst/>
                          <a:latin typeface="Arial" panose="020B0604020202020204" pitchFamily="34" charset="0"/>
                          <a:ea typeface="Times New Roman" panose="02020603050405020304" pitchFamily="18" charset="0"/>
                        </a:rPr>
                        <a:t>VNFD TOSCA types</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hangingPunct="0">
                        <a:lnSpc>
                          <a:spcPct val="115000"/>
                        </a:lnSpc>
                        <a:spcAft>
                          <a:spcPts val="900"/>
                        </a:spcAft>
                      </a:pPr>
                      <a:r>
                        <a:rPr lang="en-GB" sz="1100" b="1">
                          <a:effectLst/>
                          <a:latin typeface="Arial" panose="020B0604020202020204" pitchFamily="34" charset="0"/>
                          <a:ea typeface="Times New Roman" panose="02020603050405020304" pitchFamily="18" charset="0"/>
                        </a:rPr>
                        <a:t>Derived from</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74739646"/>
                  </a:ext>
                </a:extLst>
              </a:tr>
              <a:tr h="191498">
                <a:tc>
                  <a:txBody>
                    <a:bodyPr/>
                    <a:lstStyle/>
                    <a:p>
                      <a:pPr hangingPunct="0">
                        <a:lnSpc>
                          <a:spcPct val="115000"/>
                        </a:lnSpc>
                        <a:spcAft>
                          <a:spcPts val="900"/>
                        </a:spcAft>
                      </a:pPr>
                      <a:r>
                        <a:rPr lang="en-GB" sz="1100">
                          <a:effectLst/>
                          <a:latin typeface="Arial" panose="020B0604020202020204" pitchFamily="34" charset="0"/>
                          <a:ea typeface="Times New Roman" panose="02020603050405020304" pitchFamily="18" charset="0"/>
                        </a:rPr>
                        <a:t>VNFD</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dirty="0" err="1">
                          <a:effectLst/>
                          <a:latin typeface="Arial" panose="020B0604020202020204" pitchFamily="34" charset="0"/>
                          <a:ea typeface="Times New Roman" panose="02020603050405020304" pitchFamily="18" charset="0"/>
                        </a:rPr>
                        <a:t>tosca.nodes.nfv.VNF</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a:effectLst/>
                          <a:latin typeface="Arial" panose="020B0604020202020204" pitchFamily="34" charset="0"/>
                          <a:ea typeface="Times New Roman" panose="02020603050405020304" pitchFamily="18" charset="0"/>
                        </a:rPr>
                        <a:t>tosca.nodes.Root</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0217968"/>
                  </a:ext>
                </a:extLst>
              </a:tr>
              <a:tr h="191498">
                <a:tc>
                  <a:txBody>
                    <a:bodyPr/>
                    <a:lstStyle/>
                    <a:p>
                      <a:pPr hangingPunct="0">
                        <a:lnSpc>
                          <a:spcPct val="115000"/>
                        </a:lnSpc>
                        <a:spcAft>
                          <a:spcPts val="900"/>
                        </a:spcAft>
                      </a:pPr>
                      <a:r>
                        <a:rPr lang="en-GB" sz="1100">
                          <a:effectLst/>
                          <a:latin typeface="Arial" panose="020B0604020202020204" pitchFamily="34" charset="0"/>
                          <a:ea typeface="Times New Roman" panose="02020603050405020304" pitchFamily="18" charset="0"/>
                        </a:rPr>
                        <a:t>Vdu</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a:effectLst/>
                          <a:latin typeface="Arial" panose="020B0604020202020204" pitchFamily="34" charset="0"/>
                          <a:ea typeface="Times New Roman" panose="02020603050405020304" pitchFamily="18" charset="0"/>
                        </a:rPr>
                        <a:t>n/a</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a:effectLst/>
                          <a:latin typeface="Arial" panose="020B0604020202020204" pitchFamily="34" charset="0"/>
                          <a:ea typeface="Times New Roman" panose="02020603050405020304" pitchFamily="18" charset="0"/>
                        </a:rPr>
                        <a:t>n/a</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8533668"/>
                  </a:ext>
                </a:extLst>
              </a:tr>
              <a:tr h="191498">
                <a:tc>
                  <a:txBody>
                    <a:bodyPr/>
                    <a:lstStyle/>
                    <a:p>
                      <a:pPr hangingPunct="0">
                        <a:lnSpc>
                          <a:spcPct val="115000"/>
                        </a:lnSpc>
                        <a:spcAft>
                          <a:spcPts val="900"/>
                        </a:spcAft>
                      </a:pPr>
                      <a:r>
                        <a:rPr lang="en-GB" sz="1100" dirty="0">
                          <a:effectLst/>
                          <a:latin typeface="Arial" panose="020B0604020202020204" pitchFamily="34" charset="0"/>
                          <a:ea typeface="Times New Roman" panose="02020603050405020304" pitchFamily="18" charset="0"/>
                        </a:rPr>
                        <a:t>Cpd (Connection Point)</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dirty="0" err="1">
                          <a:effectLst/>
                          <a:latin typeface="Arial" panose="020B0604020202020204" pitchFamily="34" charset="0"/>
                          <a:ea typeface="Times New Roman" panose="02020603050405020304" pitchFamily="18" charset="0"/>
                        </a:rPr>
                        <a:t>tosca.nodes.nfv.Cp</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a:effectLst/>
                          <a:latin typeface="Arial" panose="020B0604020202020204" pitchFamily="34" charset="0"/>
                          <a:ea typeface="Times New Roman" panose="02020603050405020304" pitchFamily="18" charset="0"/>
                        </a:rPr>
                        <a:t>tosca.nodes.Root</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7510706"/>
                  </a:ext>
                </a:extLst>
              </a:tr>
              <a:tr h="382996">
                <a:tc>
                  <a:txBody>
                    <a:bodyPr/>
                    <a:lstStyle/>
                    <a:p>
                      <a:pPr hangingPunct="0">
                        <a:lnSpc>
                          <a:spcPct val="115000"/>
                        </a:lnSpc>
                        <a:spcAft>
                          <a:spcPts val="900"/>
                        </a:spcAft>
                      </a:pPr>
                      <a:r>
                        <a:rPr lang="en-GB" sz="1100" dirty="0" err="1">
                          <a:effectLst/>
                          <a:latin typeface="Arial" panose="020B0604020202020204" pitchFamily="34" charset="0"/>
                          <a:ea typeface="Times New Roman" panose="02020603050405020304" pitchFamily="18" charset="0"/>
                        </a:rPr>
                        <a:t>VduCpd</a:t>
                      </a:r>
                      <a:r>
                        <a:rPr lang="en-GB" sz="1100" dirty="0">
                          <a:effectLst/>
                          <a:latin typeface="Arial" panose="020B0604020202020204" pitchFamily="34" charset="0"/>
                          <a:ea typeface="Times New Roman" panose="02020603050405020304" pitchFamily="18" charset="0"/>
                        </a:rPr>
                        <a:t> (internal connection point)</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a:effectLst/>
                          <a:latin typeface="Arial" panose="020B0604020202020204" pitchFamily="34" charset="0"/>
                          <a:ea typeface="Times New Roman" panose="02020603050405020304" pitchFamily="18" charset="0"/>
                        </a:rPr>
                        <a:t>tosca.nodes.nfv.VduCp</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a:effectLst/>
                          <a:latin typeface="Arial" panose="020B0604020202020204" pitchFamily="34" charset="0"/>
                          <a:ea typeface="Times New Roman" panose="02020603050405020304" pitchFamily="18" charset="0"/>
                        </a:rPr>
                        <a:t>tosca.nodes.nfv.Cp</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8361287"/>
                  </a:ext>
                </a:extLst>
              </a:tr>
              <a:tr h="382996">
                <a:tc>
                  <a:txBody>
                    <a:bodyPr/>
                    <a:lstStyle/>
                    <a:p>
                      <a:pPr hangingPunct="0">
                        <a:lnSpc>
                          <a:spcPct val="115000"/>
                        </a:lnSpc>
                        <a:spcAft>
                          <a:spcPts val="900"/>
                        </a:spcAft>
                      </a:pPr>
                      <a:r>
                        <a:rPr lang="en-GB" sz="1100">
                          <a:effectLst/>
                          <a:latin typeface="Arial" panose="020B0604020202020204" pitchFamily="34" charset="0"/>
                          <a:ea typeface="Times New Roman" panose="02020603050405020304" pitchFamily="18" charset="0"/>
                        </a:rPr>
                        <a:t>VnfVirtualLinkDesc (Virtual Link)</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a:effectLst/>
                          <a:latin typeface="Arial" panose="020B0604020202020204" pitchFamily="34" charset="0"/>
                          <a:ea typeface="Times New Roman" panose="02020603050405020304" pitchFamily="18" charset="0"/>
                        </a:rPr>
                        <a:t>tosca.nodes.nfv.VnfVirtualLink</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a:effectLst/>
                          <a:latin typeface="Arial" panose="020B0604020202020204" pitchFamily="34" charset="0"/>
                          <a:ea typeface="Times New Roman" panose="02020603050405020304" pitchFamily="18" charset="0"/>
                        </a:rPr>
                        <a:t>tosca.nodes.Root</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5708344"/>
                  </a:ext>
                </a:extLst>
              </a:tr>
              <a:tr h="382996">
                <a:tc>
                  <a:txBody>
                    <a:bodyPr/>
                    <a:lstStyle/>
                    <a:p>
                      <a:pPr hangingPunct="0">
                        <a:lnSpc>
                          <a:spcPct val="115000"/>
                        </a:lnSpc>
                        <a:spcAft>
                          <a:spcPts val="900"/>
                        </a:spcAft>
                      </a:pPr>
                      <a:r>
                        <a:rPr lang="en-GB" sz="1100">
                          <a:effectLst/>
                          <a:latin typeface="Arial" panose="020B0604020202020204" pitchFamily="34" charset="0"/>
                          <a:ea typeface="Times New Roman" panose="02020603050405020304" pitchFamily="18" charset="0"/>
                        </a:rPr>
                        <a:t>VnfExtCpd (External Connection Point)</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a:effectLst/>
                          <a:latin typeface="Arial" panose="020B0604020202020204" pitchFamily="34" charset="0"/>
                          <a:ea typeface="Times New Roman" panose="02020603050405020304" pitchFamily="18" charset="0"/>
                        </a:rPr>
                        <a:t>tosca.nodes.nfv.VnfExtCp</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a:effectLst/>
                          <a:latin typeface="Arial" panose="020B0604020202020204" pitchFamily="34" charset="0"/>
                          <a:ea typeface="Times New Roman" panose="02020603050405020304" pitchFamily="18" charset="0"/>
                        </a:rPr>
                        <a:t>tosca.nodes.nfv.Cp</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1117257"/>
                  </a:ext>
                </a:extLst>
              </a:tr>
              <a:tr h="382996">
                <a:tc>
                  <a:txBody>
                    <a:bodyPr/>
                    <a:lstStyle/>
                    <a:p>
                      <a:pPr hangingPunct="0">
                        <a:lnSpc>
                          <a:spcPct val="115000"/>
                        </a:lnSpc>
                        <a:spcAft>
                          <a:spcPts val="900"/>
                        </a:spcAft>
                      </a:pPr>
                      <a:r>
                        <a:rPr lang="en-GB" sz="1100">
                          <a:effectLst/>
                          <a:latin typeface="Arial" panose="020B0604020202020204" pitchFamily="34" charset="0"/>
                          <a:ea typeface="Times New Roman" panose="02020603050405020304" pitchFamily="18" charset="0"/>
                        </a:rPr>
                        <a:t>Virtual Storage</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dirty="0" err="1">
                          <a:effectLst/>
                          <a:latin typeface="Arial" panose="020B0604020202020204" pitchFamily="34" charset="0"/>
                          <a:ea typeface="Times New Roman" panose="02020603050405020304" pitchFamily="18" charset="0"/>
                        </a:rPr>
                        <a:t>tosca.nodes.nfv.Vdu.VirtualStorage</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dirty="0">
                          <a:effectLst/>
                          <a:latin typeface="Arial" panose="020B0604020202020204" pitchFamily="34" charset="0"/>
                          <a:ea typeface="Times New Roman" panose="02020603050405020304" pitchFamily="18" charset="0"/>
                        </a:rPr>
                        <a:t>tosca.nodes.Root</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6646231"/>
                  </a:ext>
                </a:extLst>
              </a:tr>
              <a:tr h="382996">
                <a:tc>
                  <a:txBody>
                    <a:bodyPr/>
                    <a:lstStyle/>
                    <a:p>
                      <a:pPr hangingPunct="0">
                        <a:lnSpc>
                          <a:spcPct val="115000"/>
                        </a:lnSpc>
                        <a:spcAft>
                          <a:spcPts val="900"/>
                        </a:spcAft>
                      </a:pPr>
                      <a:r>
                        <a:rPr lang="en-GB" sz="1100" dirty="0">
                          <a:effectLst/>
                          <a:latin typeface="Arial" panose="020B0604020202020204" pitchFamily="34" charset="0"/>
                          <a:ea typeface="Times New Roman" panose="02020603050405020304" pitchFamily="18" charset="0"/>
                        </a:rPr>
                        <a:t>Virtual Compute</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a:effectLst/>
                          <a:latin typeface="Arial" panose="020B0604020202020204" pitchFamily="34" charset="0"/>
                          <a:ea typeface="Times New Roman" panose="02020603050405020304" pitchFamily="18" charset="0"/>
                        </a:rPr>
                        <a:t>tosca.nodes.nfv.Vdu.Compute</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dirty="0">
                          <a:effectLst/>
                          <a:latin typeface="Arial" panose="020B0604020202020204" pitchFamily="34" charset="0"/>
                          <a:ea typeface="Times New Roman" panose="02020603050405020304" pitchFamily="18" charset="0"/>
                        </a:rPr>
                        <a:t>tosca.nodes.Root</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5870247"/>
                  </a:ext>
                </a:extLst>
              </a:tr>
              <a:tr h="382996">
                <a:tc>
                  <a:txBody>
                    <a:bodyPr/>
                    <a:lstStyle/>
                    <a:p>
                      <a:pPr hangingPunct="0">
                        <a:lnSpc>
                          <a:spcPct val="115000"/>
                        </a:lnSpc>
                        <a:spcAft>
                          <a:spcPts val="900"/>
                        </a:spcAft>
                      </a:pPr>
                      <a:r>
                        <a:rPr lang="en-GB" sz="1100">
                          <a:effectLst/>
                          <a:latin typeface="Arial" panose="020B0604020202020204" pitchFamily="34" charset="0"/>
                          <a:ea typeface="Times New Roman" panose="02020603050405020304" pitchFamily="18" charset="0"/>
                        </a:rPr>
                        <a:t>Software Image</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a:effectLst/>
                          <a:latin typeface="Arial" panose="020B0604020202020204" pitchFamily="34" charset="0"/>
                          <a:ea typeface="Times New Roman" panose="02020603050405020304" pitchFamily="18" charset="0"/>
                        </a:rPr>
                        <a:t>tosca.artifacts.nfv.SwImage</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a:effectLst/>
                          <a:latin typeface="Arial" panose="020B0604020202020204" pitchFamily="34" charset="0"/>
                          <a:ea typeface="Times New Roman" panose="02020603050405020304" pitchFamily="18" charset="0"/>
                        </a:rPr>
                        <a:t>tosca.artifacts.Deployment.Image</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9008623"/>
                  </a:ext>
                </a:extLst>
              </a:tr>
              <a:tr h="191498">
                <a:tc>
                  <a:txBody>
                    <a:bodyPr/>
                    <a:lstStyle/>
                    <a:p>
                      <a:pPr hangingPunct="0">
                        <a:lnSpc>
                          <a:spcPct val="115000"/>
                        </a:lnSpc>
                        <a:spcAft>
                          <a:spcPts val="900"/>
                        </a:spcAft>
                      </a:pPr>
                      <a:r>
                        <a:rPr lang="en-GB" sz="1100">
                          <a:effectLst/>
                          <a:latin typeface="Arial" panose="020B0604020202020204" pitchFamily="34" charset="0"/>
                          <a:ea typeface="Times New Roman" panose="02020603050405020304" pitchFamily="18" charset="0"/>
                        </a:rPr>
                        <a:t>Deployment Flavour</a:t>
                      </a:r>
                      <a:endParaRPr lang="en-US" sz="120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dirty="0">
                          <a:effectLst/>
                          <a:latin typeface="Arial" panose="020B0604020202020204" pitchFamily="34" charset="0"/>
                          <a:ea typeface="Times New Roman" panose="02020603050405020304" pitchFamily="18" charset="0"/>
                        </a:rPr>
                        <a:t>In</a:t>
                      </a:r>
                      <a:r>
                        <a:rPr lang="en-GB" sz="1100" baseline="0" dirty="0">
                          <a:effectLst/>
                          <a:latin typeface="Arial" panose="020B0604020202020204" pitchFamily="34" charset="0"/>
                          <a:ea typeface="Times New Roman" panose="02020603050405020304" pitchFamily="18" charset="0"/>
                        </a:rPr>
                        <a:t> progress</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dirty="0">
                          <a:effectLst/>
                          <a:latin typeface="Arial" panose="020B0604020202020204" pitchFamily="34" charset="0"/>
                          <a:ea typeface="Times New Roman" panose="02020603050405020304" pitchFamily="18" charset="0"/>
                        </a:rPr>
                        <a:t>TBD</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4539720"/>
                  </a:ext>
                </a:extLst>
              </a:tr>
              <a:tr h="191498">
                <a:tc>
                  <a:txBody>
                    <a:bodyPr/>
                    <a:lstStyle/>
                    <a:p>
                      <a:pPr hangingPunct="0">
                        <a:lnSpc>
                          <a:spcPct val="115000"/>
                        </a:lnSpc>
                        <a:spcAft>
                          <a:spcPts val="900"/>
                        </a:spcAft>
                      </a:pPr>
                      <a:r>
                        <a:rPr lang="en-GB" sz="1100" dirty="0">
                          <a:effectLst/>
                          <a:latin typeface="Arial" panose="020B0604020202020204" pitchFamily="34" charset="0"/>
                          <a:ea typeface="Times New Roman" panose="02020603050405020304" pitchFamily="18" charset="0"/>
                        </a:rPr>
                        <a:t>Scaling Aspect</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dirty="0">
                          <a:effectLst/>
                          <a:latin typeface="Arial" panose="020B0604020202020204" pitchFamily="34" charset="0"/>
                          <a:ea typeface="Times New Roman" panose="02020603050405020304" pitchFamily="18" charset="0"/>
                        </a:rPr>
                        <a:t>In progress</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dirty="0">
                          <a:effectLst/>
                          <a:latin typeface="Arial" panose="020B0604020202020204" pitchFamily="34" charset="0"/>
                          <a:ea typeface="Times New Roman" panose="02020603050405020304" pitchFamily="18" charset="0"/>
                        </a:rPr>
                        <a:t>TBD</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0055755"/>
                  </a:ext>
                </a:extLst>
              </a:tr>
              <a:tr h="191498">
                <a:tc>
                  <a:txBody>
                    <a:bodyPr/>
                    <a:lstStyle/>
                    <a:p>
                      <a:pPr hangingPunct="0">
                        <a:lnSpc>
                          <a:spcPct val="115000"/>
                        </a:lnSpc>
                        <a:spcAft>
                          <a:spcPts val="900"/>
                        </a:spcAft>
                      </a:pPr>
                      <a:r>
                        <a:rPr lang="en-GB" sz="1100" dirty="0">
                          <a:effectLst/>
                          <a:latin typeface="Arial" panose="020B0604020202020204" pitchFamily="34" charset="0"/>
                          <a:ea typeface="Times New Roman" panose="02020603050405020304" pitchFamily="18" charset="0"/>
                        </a:rPr>
                        <a:t>Element Group</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0">
                        <a:lnSpc>
                          <a:spcPct val="115000"/>
                        </a:lnSpc>
                        <a:spcBef>
                          <a:spcPts val="0"/>
                        </a:spcBef>
                        <a:spcAft>
                          <a:spcPts val="900"/>
                        </a:spcAft>
                        <a:buClrTx/>
                        <a:buSzTx/>
                        <a:buFontTx/>
                        <a:buNone/>
                        <a:tabLst/>
                        <a:defRPr/>
                      </a:pPr>
                      <a:r>
                        <a:rPr lang="en-GB" sz="1100" dirty="0">
                          <a:effectLst/>
                          <a:latin typeface="Arial" panose="020B0604020202020204" pitchFamily="34" charset="0"/>
                          <a:ea typeface="Times New Roman" panose="02020603050405020304" pitchFamily="18" charset="0"/>
                        </a:rPr>
                        <a:t>In progress</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dirty="0">
                          <a:effectLst/>
                          <a:latin typeface="Arial" panose="020B0604020202020204" pitchFamily="34" charset="0"/>
                          <a:ea typeface="Times New Roman" panose="02020603050405020304" pitchFamily="18" charset="0"/>
                        </a:rPr>
                        <a:t>TBD</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3818258"/>
                  </a:ext>
                </a:extLst>
              </a:tr>
              <a:tr h="191498">
                <a:tc>
                  <a:txBody>
                    <a:bodyPr/>
                    <a:lstStyle/>
                    <a:p>
                      <a:pPr hangingPunct="0">
                        <a:lnSpc>
                          <a:spcPct val="115000"/>
                        </a:lnSpc>
                        <a:spcAft>
                          <a:spcPts val="900"/>
                        </a:spcAft>
                      </a:pPr>
                      <a:r>
                        <a:rPr lang="en-GB" sz="1100" dirty="0">
                          <a:effectLst/>
                          <a:latin typeface="Arial" panose="020B0604020202020204" pitchFamily="34" charset="0"/>
                          <a:ea typeface="Times New Roman" panose="02020603050405020304" pitchFamily="18" charset="0"/>
                        </a:rPr>
                        <a:t>Instantiation Level</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0">
                        <a:lnSpc>
                          <a:spcPct val="115000"/>
                        </a:lnSpc>
                        <a:spcBef>
                          <a:spcPts val="0"/>
                        </a:spcBef>
                        <a:spcAft>
                          <a:spcPts val="900"/>
                        </a:spcAft>
                        <a:buClrTx/>
                        <a:buSzTx/>
                        <a:buFontTx/>
                        <a:buNone/>
                        <a:tabLst/>
                        <a:defRPr/>
                      </a:pPr>
                      <a:r>
                        <a:rPr lang="en-GB" sz="1200" dirty="0">
                          <a:effectLst/>
                          <a:latin typeface="Arial" panose="020B0604020202020204" pitchFamily="34" charset="0"/>
                          <a:ea typeface="Times New Roman" panose="02020603050405020304" pitchFamily="18" charset="0"/>
                        </a:rPr>
                        <a:t>In progress</a:t>
                      </a:r>
                      <a:endParaRPr lang="en-US" sz="14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hangingPunct="0">
                        <a:lnSpc>
                          <a:spcPct val="115000"/>
                        </a:lnSpc>
                        <a:spcAft>
                          <a:spcPts val="900"/>
                        </a:spcAft>
                      </a:pPr>
                      <a:r>
                        <a:rPr lang="en-GB" sz="1100" dirty="0">
                          <a:effectLst/>
                          <a:latin typeface="Arial" panose="020B0604020202020204" pitchFamily="34" charset="0"/>
                          <a:ea typeface="Times New Roman" panose="02020603050405020304" pitchFamily="18" charset="0"/>
                        </a:rPr>
                        <a:t>TBD</a:t>
                      </a:r>
                      <a:endParaRPr lang="en-US" sz="1200" dirty="0">
                        <a:effectLst/>
                        <a:latin typeface="Times New Roman" panose="02020603050405020304" pitchFamily="18" charset="0"/>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9445899"/>
                  </a:ext>
                </a:extLst>
              </a:tr>
            </a:tbl>
          </a:graphicData>
        </a:graphic>
      </p:graphicFrame>
      <p:sp>
        <p:nvSpPr>
          <p:cNvPr id="11" name="TextBox 10">
            <a:extLst>
              <a:ext uri="{FF2B5EF4-FFF2-40B4-BE49-F238E27FC236}">
                <a16:creationId xmlns:a16="http://schemas.microsoft.com/office/drawing/2014/main" id="{C27FDBD4-E00A-4A51-A985-743CCACF99BB}"/>
              </a:ext>
            </a:extLst>
          </p:cNvPr>
          <p:cNvSpPr txBox="1"/>
          <p:nvPr/>
        </p:nvSpPr>
        <p:spPr>
          <a:xfrm>
            <a:off x="7273794" y="3812043"/>
            <a:ext cx="2257172" cy="307777"/>
          </a:xfrm>
          <a:prstGeom prst="rect">
            <a:avLst/>
          </a:prstGeom>
          <a:noFill/>
        </p:spPr>
        <p:txBody>
          <a:bodyPr wrap="square" rtlCol="0">
            <a:spAutoFit/>
          </a:bodyPr>
          <a:lstStyle/>
          <a:p>
            <a:pPr eaLnBrk="0" fontAlgn="base" hangingPunct="0">
              <a:spcBef>
                <a:spcPct val="0"/>
              </a:spcBef>
              <a:spcAft>
                <a:spcPct val="0"/>
              </a:spcAft>
            </a:pPr>
            <a:r>
              <a:rPr lang="en-US" sz="1400" dirty="0">
                <a:solidFill>
                  <a:prstClr val="black"/>
                </a:solidFill>
                <a:latin typeface="Calibri" panose="020F0502020204030204" pitchFamily="34" charset="0"/>
                <a:cs typeface="Arial" panose="020B0604020202020204" pitchFamily="34" charset="0"/>
              </a:rPr>
              <a:t>IFA 011 information model</a:t>
            </a:r>
          </a:p>
        </p:txBody>
      </p:sp>
      <p:sp>
        <p:nvSpPr>
          <p:cNvPr id="12" name="TextBox 11">
            <a:extLst>
              <a:ext uri="{FF2B5EF4-FFF2-40B4-BE49-F238E27FC236}">
                <a16:creationId xmlns:a16="http://schemas.microsoft.com/office/drawing/2014/main" id="{85868D3B-C149-455F-8380-2E4E08C2779C}"/>
              </a:ext>
            </a:extLst>
          </p:cNvPr>
          <p:cNvSpPr txBox="1"/>
          <p:nvPr/>
        </p:nvSpPr>
        <p:spPr>
          <a:xfrm>
            <a:off x="7315202" y="4387364"/>
            <a:ext cx="3695916" cy="1194205"/>
          </a:xfrm>
          <a:prstGeom prst="rect">
            <a:avLst/>
          </a:prstGeom>
          <a:noFill/>
        </p:spPr>
        <p:txBody>
          <a:bodyPr wrap="square" rtlCol="0">
            <a:spAutoFit/>
          </a:bodyPr>
          <a:lstStyle/>
          <a:p>
            <a:pPr marL="285750" indent="-285750" eaLnBrk="0" fontAlgn="base" hangingPunct="0">
              <a:spcBef>
                <a:spcPct val="0"/>
              </a:spcBef>
              <a:spcAft>
                <a:spcPct val="0"/>
              </a:spcAft>
              <a:buFont typeface="Wingdings" panose="05000000000000000000" pitchFamily="2" charset="2"/>
              <a:buChar char="Ø"/>
            </a:pPr>
            <a:r>
              <a:rPr lang="en-US" sz="1400" dirty="0">
                <a:solidFill>
                  <a:prstClr val="black"/>
                </a:solidFill>
                <a:latin typeface="Calibri" panose="020F0502020204030204" pitchFamily="34" charset="0"/>
                <a:cs typeface="Arial" panose="020B0604020202020204" pitchFamily="34" charset="0"/>
              </a:rPr>
              <a:t>SOL001 (v0.6.0): based on TOSCA Simple YAML Profile v1.2.</a:t>
            </a:r>
          </a:p>
          <a:p>
            <a:pPr marL="285750" indent="-285750" eaLnBrk="0" fontAlgn="base" hangingPunct="0">
              <a:spcBef>
                <a:spcPct val="0"/>
              </a:spcBef>
              <a:spcAft>
                <a:spcPct val="0"/>
              </a:spcAft>
              <a:buFont typeface="Wingdings" panose="05000000000000000000" pitchFamily="2" charset="2"/>
              <a:buChar char="Ø"/>
            </a:pPr>
            <a:r>
              <a:rPr lang="en-US" sz="1400" dirty="0">
                <a:solidFill>
                  <a:prstClr val="black"/>
                </a:solidFill>
                <a:latin typeface="Calibri" panose="020F0502020204030204" pitchFamily="34" charset="0"/>
                <a:cs typeface="Arial" panose="020B0604020202020204" pitchFamily="34" charset="0"/>
              </a:rPr>
              <a:t>In the case of single deployment </a:t>
            </a:r>
            <a:r>
              <a:rPr lang="en-US" sz="1400" dirty="0" err="1">
                <a:solidFill>
                  <a:prstClr val="black"/>
                </a:solidFill>
                <a:latin typeface="Calibri" panose="020F0502020204030204" pitchFamily="34" charset="0"/>
                <a:cs typeface="Arial" panose="020B0604020202020204" pitchFamily="34" charset="0"/>
              </a:rPr>
              <a:t>flavour</a:t>
            </a:r>
            <a:r>
              <a:rPr lang="en-US" sz="1400" dirty="0">
                <a:solidFill>
                  <a:prstClr val="black"/>
                </a:solidFill>
                <a:latin typeface="Calibri" panose="020F0502020204030204" pitchFamily="34" charset="0"/>
                <a:cs typeface="Arial" panose="020B0604020202020204" pitchFamily="34" charset="0"/>
              </a:rPr>
              <a:t>, SOL001 support both TOSCA Simple YAML Profile vv1.1 and 1.2.</a:t>
            </a:r>
          </a:p>
        </p:txBody>
      </p:sp>
      <p:sp>
        <p:nvSpPr>
          <p:cNvPr id="13" name="TextBox 12">
            <a:extLst>
              <a:ext uri="{FF2B5EF4-FFF2-40B4-BE49-F238E27FC236}">
                <a16:creationId xmlns:a16="http://schemas.microsoft.com/office/drawing/2014/main" id="{D188F859-BF64-4AB9-8359-684BA3A203EC}"/>
              </a:ext>
            </a:extLst>
          </p:cNvPr>
          <p:cNvSpPr txBox="1"/>
          <p:nvPr/>
        </p:nvSpPr>
        <p:spPr>
          <a:xfrm>
            <a:off x="1899139" y="5811718"/>
            <a:ext cx="7365650" cy="73866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eaLnBrk="0" fontAlgn="base" hangingPunct="0">
              <a:spcBef>
                <a:spcPct val="0"/>
              </a:spcBef>
              <a:spcAft>
                <a:spcPct val="0"/>
              </a:spcAft>
              <a:buFont typeface="Wingdings" panose="05000000000000000000" pitchFamily="2" charset="2"/>
              <a:buChar char="Ø"/>
            </a:pPr>
            <a:r>
              <a:rPr lang="en-US" sz="1400" dirty="0">
                <a:solidFill>
                  <a:prstClr val="black"/>
                </a:solidFill>
                <a:latin typeface="Calibri" panose="020F0502020204030204" pitchFamily="34" charset="0"/>
              </a:rPr>
              <a:t>SOL001 (v0.6.0) is </a:t>
            </a:r>
            <a:r>
              <a:rPr lang="en-US" sz="1400" b="1" dirty="0">
                <a:solidFill>
                  <a:prstClr val="black"/>
                </a:solidFill>
                <a:latin typeface="Calibri" panose="020F0502020204030204" pitchFamily="34" charset="0"/>
              </a:rPr>
              <a:t>working draft</a:t>
            </a:r>
            <a:r>
              <a:rPr lang="en-US" sz="1400" dirty="0">
                <a:solidFill>
                  <a:prstClr val="black"/>
                </a:solidFill>
                <a:latin typeface="Calibri" panose="020F0502020204030204" pitchFamily="34" charset="0"/>
              </a:rPr>
              <a:t>, expecting a stable draft (VNFD part) by mid May 2018.</a:t>
            </a:r>
          </a:p>
          <a:p>
            <a:pPr marL="285750" indent="-285750" eaLnBrk="0" fontAlgn="base" hangingPunct="0">
              <a:spcBef>
                <a:spcPct val="0"/>
              </a:spcBef>
              <a:spcAft>
                <a:spcPct val="0"/>
              </a:spcAft>
              <a:buFont typeface="Wingdings" panose="05000000000000000000" pitchFamily="2" charset="2"/>
              <a:buChar char="Ø"/>
            </a:pPr>
            <a:r>
              <a:rPr lang="en-US" sz="1400" dirty="0">
                <a:solidFill>
                  <a:prstClr val="black"/>
                </a:solidFill>
                <a:latin typeface="Calibri" panose="020F0502020204030204" pitchFamily="34" charset="0"/>
                <a:hlinkClick r:id="rId3"/>
              </a:rPr>
              <a:t>https://docbox.etsi.org/ISG/NFV/Open/Drafts/SOL001_TOSCA_desc/NFV-SOL001v060.zip</a:t>
            </a:r>
            <a:endParaRPr lang="en-US" sz="1400" dirty="0">
              <a:solidFill>
                <a:prstClr val="black"/>
              </a:solidFill>
              <a:latin typeface="Calibri" panose="020F0502020204030204" pitchFamily="34" charset="0"/>
            </a:endParaRPr>
          </a:p>
          <a:p>
            <a:pPr marL="285750" indent="-285750" eaLnBrk="0" fontAlgn="base" hangingPunct="0">
              <a:spcBef>
                <a:spcPct val="0"/>
              </a:spcBef>
              <a:spcAft>
                <a:spcPct val="0"/>
              </a:spcAft>
              <a:buFont typeface="Wingdings" panose="05000000000000000000" pitchFamily="2" charset="2"/>
              <a:buChar char="Ø"/>
            </a:pPr>
            <a:r>
              <a:rPr lang="en-US" sz="1400" dirty="0">
                <a:solidFill>
                  <a:prstClr val="black"/>
                </a:solidFill>
                <a:latin typeface="Calibri" panose="020F0502020204030204" pitchFamily="34" charset="0"/>
              </a:rPr>
              <a:t>The content of this presentation is based on SOL011 v0.6.0</a:t>
            </a:r>
          </a:p>
        </p:txBody>
      </p:sp>
    </p:spTree>
    <p:extLst>
      <p:ext uri="{BB962C8B-B14F-4D97-AF65-F5344CB8AC3E}">
        <p14:creationId xmlns:p14="http://schemas.microsoft.com/office/powerpoint/2010/main" val="2170362096"/>
      </p:ext>
    </p:extLst>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p:nvPr/>
        </p:nvPicPr>
        <p:blipFill>
          <a:blip r:embed="rId2">
            <a:extLst>
              <a:ext uri="{28A0092B-C50C-407E-A947-70E740481C1C}">
                <a14:useLocalDpi xmlns:a14="http://schemas.microsoft.com/office/drawing/2010/main" val="0"/>
              </a:ext>
            </a:extLst>
          </a:blip>
          <a:srcRect/>
          <a:stretch>
            <a:fillRect/>
          </a:stretch>
        </p:blipFill>
        <p:spPr bwMode="auto">
          <a:xfrm>
            <a:off x="1624977" y="1763257"/>
            <a:ext cx="8593282" cy="4021282"/>
          </a:xfrm>
          <a:prstGeom prst="rect">
            <a:avLst/>
          </a:prstGeom>
          <a:noFill/>
        </p:spPr>
      </p:pic>
      <p:sp>
        <p:nvSpPr>
          <p:cNvPr id="16" name="Title 1">
            <a:extLst/>
          </p:cNvPr>
          <p:cNvSpPr>
            <a:spLocks noGrp="1"/>
          </p:cNvSpPr>
          <p:nvPr>
            <p:ph type="title"/>
          </p:nvPr>
        </p:nvSpPr>
        <p:spPr/>
        <p:txBody>
          <a:bodyPr/>
          <a:lstStyle/>
          <a:p>
            <a:r>
              <a:rPr lang="en-US" dirty="0"/>
              <a:t>Mapping IFA 011 elements with TOSCA types</a:t>
            </a:r>
          </a:p>
        </p:txBody>
      </p:sp>
    </p:spTree>
    <p:extLst>
      <p:ext uri="{BB962C8B-B14F-4D97-AF65-F5344CB8AC3E}">
        <p14:creationId xmlns:p14="http://schemas.microsoft.com/office/powerpoint/2010/main" val="1238869877"/>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2623" y="2393333"/>
            <a:ext cx="826643" cy="550093"/>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3569" y="2362239"/>
            <a:ext cx="839502" cy="839502"/>
          </a:xfrm>
          <a:prstGeom prst="rect">
            <a:avLst/>
          </a:prstGeom>
        </p:spPr>
      </p:pic>
      <p:sp>
        <p:nvSpPr>
          <p:cNvPr id="2" name="Title 1"/>
          <p:cNvSpPr>
            <a:spLocks noGrp="1"/>
          </p:cNvSpPr>
          <p:nvPr>
            <p:ph type="title"/>
          </p:nvPr>
        </p:nvSpPr>
        <p:spPr/>
        <p:txBody>
          <a:bodyPr/>
          <a:lstStyle/>
          <a:p>
            <a:r>
              <a:rPr lang="en-US" sz="3200" dirty="0">
                <a:solidFill>
                  <a:schemeClr val="accent1"/>
                </a:solidFill>
              </a:rPr>
              <a:t>Orchestration Modeling Convergence</a:t>
            </a:r>
            <a:endParaRPr lang="en-US" sz="3200" dirty="0">
              <a:solidFill>
                <a:srgbClr val="FF0000"/>
              </a:solidFill>
            </a:endParaRPr>
          </a:p>
        </p:txBody>
      </p:sp>
      <p:pic>
        <p:nvPicPr>
          <p:cNvPr id="29" name="Picture 28"/>
          <p:cNvPicPr>
            <a:picLocks noChangeAspect="1"/>
          </p:cNvPicPr>
          <p:nvPr/>
        </p:nvPicPr>
        <p:blipFill>
          <a:blip r:embed="rId4">
            <a:clrChange>
              <a:clrFrom>
                <a:srgbClr val="FFFFFF"/>
              </a:clrFrom>
              <a:clrTo>
                <a:srgbClr val="FFFFFF">
                  <a:alpha val="0"/>
                </a:srgbClr>
              </a:clrTo>
            </a:clrChange>
          </a:blip>
          <a:stretch>
            <a:fillRect/>
          </a:stretch>
        </p:blipFill>
        <p:spPr>
          <a:xfrm>
            <a:off x="7985501" y="2538348"/>
            <a:ext cx="463473" cy="334083"/>
          </a:xfrm>
          <a:prstGeom prst="rect">
            <a:avLst/>
          </a:prstGeom>
        </p:spPr>
      </p:pic>
      <p:pic>
        <p:nvPicPr>
          <p:cNvPr id="10" name="Picture 2" descr="ASIS-Round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3337" y="1462147"/>
            <a:ext cx="1591529" cy="488069"/>
          </a:xfrm>
          <a:prstGeom prst="rect">
            <a:avLst/>
          </a:prstGeom>
          <a:noFill/>
          <a:ln>
            <a:noFill/>
          </a:ln>
        </p:spPr>
      </p:pic>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8010884" y="1272418"/>
            <a:ext cx="1371602" cy="936777"/>
          </a:xfrm>
          <a:prstGeom prst="rect">
            <a:avLst/>
          </a:prstGeom>
        </p:spPr>
      </p:pic>
      <p:sp>
        <p:nvSpPr>
          <p:cNvPr id="6" name="Oval 5"/>
          <p:cNvSpPr/>
          <p:nvPr/>
        </p:nvSpPr>
        <p:spPr>
          <a:xfrm>
            <a:off x="2824890" y="3278625"/>
            <a:ext cx="770367" cy="378954"/>
          </a:xfrm>
          <a:prstGeom prst="ellipse">
            <a:avLst/>
          </a:prstGeom>
          <a:solidFill>
            <a:schemeClr val="accent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1</a:t>
            </a:r>
          </a:p>
        </p:txBody>
      </p:sp>
      <p:sp>
        <p:nvSpPr>
          <p:cNvPr id="7" name="TextBox 6"/>
          <p:cNvSpPr txBox="1"/>
          <p:nvPr/>
        </p:nvSpPr>
        <p:spPr>
          <a:xfrm>
            <a:off x="1298869" y="3340287"/>
            <a:ext cx="1149674" cy="276999"/>
          </a:xfrm>
          <a:prstGeom prst="rect">
            <a:avLst/>
          </a:prstGeom>
          <a:noFill/>
        </p:spPr>
        <p:txBody>
          <a:bodyPr wrap="none" rtlCol="0">
            <a:spAutoFit/>
          </a:bodyPr>
          <a:lstStyle/>
          <a:p>
            <a:r>
              <a:rPr lang="en-US" sz="1200" dirty="0">
                <a:solidFill>
                  <a:schemeClr val="tx2"/>
                </a:solidFill>
              </a:rPr>
              <a:t>TOSCA / XML</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0009" y="2375163"/>
            <a:ext cx="755636" cy="502841"/>
          </a:xfrm>
          <a:prstGeom prst="rect">
            <a:avLst/>
          </a:prstGeom>
        </p:spPr>
      </p:pic>
      <p:sp>
        <p:nvSpPr>
          <p:cNvPr id="16" name="TextBox 15"/>
          <p:cNvSpPr txBox="1"/>
          <p:nvPr/>
        </p:nvSpPr>
        <p:spPr>
          <a:xfrm>
            <a:off x="3528831" y="2370050"/>
            <a:ext cx="1867692" cy="338554"/>
          </a:xfrm>
          <a:prstGeom prst="rect">
            <a:avLst/>
          </a:prstGeom>
          <a:noFill/>
        </p:spPr>
        <p:txBody>
          <a:bodyPr wrap="none" rtlCol="0">
            <a:spAutoFit/>
          </a:bodyPr>
          <a:lstStyle/>
          <a:p>
            <a:pPr algn="ctr"/>
            <a:r>
              <a:rPr lang="en-US" sz="1600" dirty="0">
                <a:solidFill>
                  <a:schemeClr val="tx2"/>
                </a:solidFill>
              </a:rPr>
              <a:t>Cloud Applications</a:t>
            </a:r>
          </a:p>
        </p:txBody>
      </p:sp>
      <p:sp>
        <p:nvSpPr>
          <p:cNvPr id="18" name="TextBox 17"/>
          <p:cNvSpPr txBox="1"/>
          <p:nvPr/>
        </p:nvSpPr>
        <p:spPr>
          <a:xfrm>
            <a:off x="8655278" y="2378601"/>
            <a:ext cx="1128515" cy="338554"/>
          </a:xfrm>
          <a:prstGeom prst="rect">
            <a:avLst/>
          </a:prstGeom>
          <a:noFill/>
        </p:spPr>
        <p:txBody>
          <a:bodyPr wrap="none" rtlCol="0">
            <a:spAutoFit/>
          </a:bodyPr>
          <a:lstStyle/>
          <a:p>
            <a:pPr algn="ctr"/>
            <a:r>
              <a:rPr lang="en-US" sz="1600" dirty="0">
                <a:solidFill>
                  <a:schemeClr val="tx2"/>
                </a:solidFill>
              </a:rPr>
              <a:t>Telco NFV</a:t>
            </a:r>
          </a:p>
        </p:txBody>
      </p:sp>
      <p:sp>
        <p:nvSpPr>
          <p:cNvPr id="13" name="Down Arrow 12"/>
          <p:cNvSpPr/>
          <p:nvPr/>
        </p:nvSpPr>
        <p:spPr>
          <a:xfrm>
            <a:off x="3147727" y="2933035"/>
            <a:ext cx="177364" cy="258315"/>
          </a:xfrm>
          <a:prstGeom prst="downArrow">
            <a:avLst/>
          </a:prstGeom>
          <a:solidFill>
            <a:schemeClr val="accent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p:cNvSpPr/>
          <p:nvPr/>
        </p:nvSpPr>
        <p:spPr>
          <a:xfrm>
            <a:off x="2857500" y="4111997"/>
            <a:ext cx="734292" cy="333822"/>
          </a:xfrm>
          <a:prstGeom prst="ellipse">
            <a:avLst/>
          </a:prstGeom>
          <a:solidFill>
            <a:schemeClr val="accent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2</a:t>
            </a:r>
          </a:p>
        </p:txBody>
      </p:sp>
      <p:sp>
        <p:nvSpPr>
          <p:cNvPr id="22" name="TextBox 21"/>
          <p:cNvSpPr txBox="1"/>
          <p:nvPr/>
        </p:nvSpPr>
        <p:spPr>
          <a:xfrm>
            <a:off x="619989" y="4157711"/>
            <a:ext cx="2001830" cy="276999"/>
          </a:xfrm>
          <a:prstGeom prst="rect">
            <a:avLst/>
          </a:prstGeom>
          <a:noFill/>
        </p:spPr>
        <p:txBody>
          <a:bodyPr wrap="none" rtlCol="0">
            <a:spAutoFit/>
          </a:bodyPr>
          <a:lstStyle/>
          <a:p>
            <a:r>
              <a:rPr lang="en-US" sz="1200" dirty="0">
                <a:solidFill>
                  <a:schemeClr val="tx2"/>
                </a:solidFill>
              </a:rPr>
              <a:t>TOSCA / YAML 1.0/1.1/1.2</a:t>
            </a:r>
          </a:p>
        </p:txBody>
      </p:sp>
      <p:sp>
        <p:nvSpPr>
          <p:cNvPr id="23" name="Down Arrow 22"/>
          <p:cNvSpPr/>
          <p:nvPr/>
        </p:nvSpPr>
        <p:spPr>
          <a:xfrm>
            <a:off x="3144262" y="3750459"/>
            <a:ext cx="177364" cy="258315"/>
          </a:xfrm>
          <a:prstGeom prst="downArrow">
            <a:avLst/>
          </a:prstGeom>
          <a:solidFill>
            <a:schemeClr val="accent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Oval 23"/>
          <p:cNvSpPr/>
          <p:nvPr/>
        </p:nvSpPr>
        <p:spPr>
          <a:xfrm>
            <a:off x="7840230" y="3748586"/>
            <a:ext cx="770367" cy="378954"/>
          </a:xfrm>
          <a:prstGeom prst="ellipse">
            <a:avLst/>
          </a:prstGeom>
          <a:solidFill>
            <a:schemeClr val="accent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1</a:t>
            </a:r>
          </a:p>
        </p:txBody>
      </p:sp>
      <p:sp>
        <p:nvSpPr>
          <p:cNvPr id="25" name="TextBox 24"/>
          <p:cNvSpPr txBox="1"/>
          <p:nvPr/>
        </p:nvSpPr>
        <p:spPr>
          <a:xfrm>
            <a:off x="8714509" y="3845981"/>
            <a:ext cx="1952779" cy="430887"/>
          </a:xfrm>
          <a:prstGeom prst="rect">
            <a:avLst/>
          </a:prstGeom>
          <a:noFill/>
        </p:spPr>
        <p:txBody>
          <a:bodyPr wrap="none" rtlCol="0">
            <a:spAutoFit/>
          </a:bodyPr>
          <a:lstStyle/>
          <a:p>
            <a:r>
              <a:rPr lang="en-US" sz="1200" dirty="0">
                <a:solidFill>
                  <a:schemeClr val="tx2"/>
                </a:solidFill>
              </a:rPr>
              <a:t>VNFD &amp; NSD Info Models</a:t>
            </a:r>
          </a:p>
          <a:p>
            <a:r>
              <a:rPr lang="en-US" sz="1000" dirty="0">
                <a:solidFill>
                  <a:schemeClr val="tx2"/>
                </a:solidFill>
              </a:rPr>
              <a:t>NFV-IFA011 &amp; MFV-IFA014</a:t>
            </a:r>
          </a:p>
        </p:txBody>
      </p:sp>
      <p:sp>
        <p:nvSpPr>
          <p:cNvPr id="26" name="Down Arrow 25"/>
          <p:cNvSpPr/>
          <p:nvPr/>
        </p:nvSpPr>
        <p:spPr>
          <a:xfrm>
            <a:off x="8163067" y="3358392"/>
            <a:ext cx="177364" cy="258315"/>
          </a:xfrm>
          <a:prstGeom prst="downArrow">
            <a:avLst/>
          </a:prstGeom>
          <a:solidFill>
            <a:schemeClr val="accent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p:cNvSpPr/>
          <p:nvPr/>
        </p:nvSpPr>
        <p:spPr>
          <a:xfrm>
            <a:off x="7836765" y="4632916"/>
            <a:ext cx="770367" cy="378954"/>
          </a:xfrm>
          <a:prstGeom prst="ellipse">
            <a:avLst/>
          </a:prstGeom>
          <a:solidFill>
            <a:schemeClr val="accent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2</a:t>
            </a:r>
          </a:p>
        </p:txBody>
      </p:sp>
      <p:sp>
        <p:nvSpPr>
          <p:cNvPr id="32" name="TextBox 31"/>
          <p:cNvSpPr txBox="1"/>
          <p:nvPr/>
        </p:nvSpPr>
        <p:spPr>
          <a:xfrm>
            <a:off x="8721428" y="4673796"/>
            <a:ext cx="3042821" cy="430887"/>
          </a:xfrm>
          <a:prstGeom prst="rect">
            <a:avLst/>
          </a:prstGeom>
          <a:noFill/>
        </p:spPr>
        <p:txBody>
          <a:bodyPr wrap="none" rtlCol="0">
            <a:spAutoFit/>
          </a:bodyPr>
          <a:lstStyle/>
          <a:p>
            <a:r>
              <a:rPr lang="en-US" sz="1200" dirty="0">
                <a:solidFill>
                  <a:schemeClr val="tx2"/>
                </a:solidFill>
              </a:rPr>
              <a:t>TOSCA based VNFD &amp; NSD Data Models</a:t>
            </a:r>
          </a:p>
          <a:p>
            <a:r>
              <a:rPr lang="en-US" sz="1000" dirty="0">
                <a:solidFill>
                  <a:schemeClr val="tx2"/>
                </a:solidFill>
              </a:rPr>
              <a:t>NFV-SOL001</a:t>
            </a:r>
          </a:p>
        </p:txBody>
      </p:sp>
      <p:sp>
        <p:nvSpPr>
          <p:cNvPr id="33" name="Down Arrow 32"/>
          <p:cNvSpPr/>
          <p:nvPr/>
        </p:nvSpPr>
        <p:spPr>
          <a:xfrm>
            <a:off x="8159602" y="4287326"/>
            <a:ext cx="177364" cy="258315"/>
          </a:xfrm>
          <a:prstGeom prst="downArrow">
            <a:avLst/>
          </a:prstGeom>
          <a:solidFill>
            <a:schemeClr val="accent4"/>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Oval 33"/>
          <p:cNvSpPr/>
          <p:nvPr/>
        </p:nvSpPr>
        <p:spPr>
          <a:xfrm>
            <a:off x="2838742" y="4882300"/>
            <a:ext cx="770367" cy="378954"/>
          </a:xfrm>
          <a:prstGeom prst="ellipse">
            <a:avLst/>
          </a:prstGeom>
          <a:solidFill>
            <a:schemeClr val="accent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3</a:t>
            </a:r>
          </a:p>
        </p:txBody>
      </p:sp>
      <p:sp>
        <p:nvSpPr>
          <p:cNvPr id="35" name="TextBox 34"/>
          <p:cNvSpPr txBox="1"/>
          <p:nvPr/>
        </p:nvSpPr>
        <p:spPr>
          <a:xfrm>
            <a:off x="637306" y="4943962"/>
            <a:ext cx="2061142" cy="276999"/>
          </a:xfrm>
          <a:prstGeom prst="rect">
            <a:avLst/>
          </a:prstGeom>
          <a:noFill/>
        </p:spPr>
        <p:txBody>
          <a:bodyPr wrap="none" rtlCol="0">
            <a:spAutoFit/>
          </a:bodyPr>
          <a:lstStyle/>
          <a:p>
            <a:r>
              <a:rPr lang="en-US" sz="1200" dirty="0">
                <a:solidFill>
                  <a:schemeClr val="tx2"/>
                </a:solidFill>
              </a:rPr>
              <a:t>TOSCA / YAML NFV Profile</a:t>
            </a:r>
          </a:p>
        </p:txBody>
      </p:sp>
      <p:sp>
        <p:nvSpPr>
          <p:cNvPr id="36" name="Down Arrow 35"/>
          <p:cNvSpPr/>
          <p:nvPr/>
        </p:nvSpPr>
        <p:spPr>
          <a:xfrm>
            <a:off x="3130406" y="4536708"/>
            <a:ext cx="177364" cy="258315"/>
          </a:xfrm>
          <a:prstGeom prst="downArrow">
            <a:avLst/>
          </a:prstGeom>
          <a:solidFill>
            <a:schemeClr val="accent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5" name="Curved Connector 14"/>
          <p:cNvCxnSpPr>
            <a:stCxn id="34" idx="6"/>
            <a:endCxn id="27" idx="2"/>
          </p:cNvCxnSpPr>
          <p:nvPr/>
        </p:nvCxnSpPr>
        <p:spPr>
          <a:xfrm flipV="1">
            <a:off x="3609109" y="4822393"/>
            <a:ext cx="4227656" cy="249384"/>
          </a:xfrm>
          <a:prstGeom prst="curvedConnector3">
            <a:avLst/>
          </a:prstGeom>
          <a:ln w="57150">
            <a:solidFill>
              <a:schemeClr val="accent1"/>
            </a:solidFill>
            <a:tailEnd type="triangle"/>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37593" y="4373860"/>
            <a:ext cx="748923" cy="369332"/>
          </a:xfrm>
          <a:prstGeom prst="rect">
            <a:avLst/>
          </a:prstGeom>
          <a:noFill/>
        </p:spPr>
        <p:txBody>
          <a:bodyPr wrap="square" rtlCol="0">
            <a:spAutoFit/>
          </a:bodyPr>
          <a:lstStyle/>
          <a:p>
            <a:r>
              <a:rPr lang="en-US" dirty="0">
                <a:solidFill>
                  <a:schemeClr val="tx2"/>
                </a:solidFill>
              </a:rPr>
              <a:t>Move</a:t>
            </a:r>
          </a:p>
        </p:txBody>
      </p:sp>
      <p:pic>
        <p:nvPicPr>
          <p:cNvPr id="37" name="Picture 36"/>
          <p:cNvPicPr>
            <a:picLocks noChangeAspect="1"/>
          </p:cNvPicPr>
          <p:nvPr/>
        </p:nvPicPr>
        <p:blipFill>
          <a:blip r:embed="rId7">
            <a:clrChange>
              <a:clrFrom>
                <a:srgbClr val="FFFFFF"/>
              </a:clrFrom>
              <a:clrTo>
                <a:srgbClr val="FFFFFF">
                  <a:alpha val="0"/>
                </a:srgbClr>
              </a:clrTo>
            </a:clrChange>
          </a:blip>
          <a:stretch>
            <a:fillRect/>
          </a:stretch>
        </p:blipFill>
        <p:spPr>
          <a:xfrm>
            <a:off x="2218384" y="2005247"/>
            <a:ext cx="1018025" cy="277036"/>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5007166" y="2701616"/>
            <a:ext cx="1788095" cy="1076569"/>
          </a:xfrm>
          <a:prstGeom prst="rect">
            <a:avLst/>
          </a:prstGeom>
        </p:spPr>
      </p:pic>
      <p:sp>
        <p:nvSpPr>
          <p:cNvPr id="4" name="Multiply 3"/>
          <p:cNvSpPr/>
          <p:nvPr/>
        </p:nvSpPr>
        <p:spPr>
          <a:xfrm>
            <a:off x="2876692" y="4746401"/>
            <a:ext cx="694468" cy="650752"/>
          </a:xfrm>
          <a:prstGeom prst="mathMultiply">
            <a:avLst/>
          </a:prstGeom>
          <a:solidFill>
            <a:srgbClr val="FF0000"/>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Oval 30"/>
          <p:cNvSpPr/>
          <p:nvPr/>
        </p:nvSpPr>
        <p:spPr>
          <a:xfrm>
            <a:off x="2854446" y="5647597"/>
            <a:ext cx="734292" cy="333822"/>
          </a:xfrm>
          <a:prstGeom prst="ellipse">
            <a:avLst/>
          </a:prstGeom>
          <a:solidFill>
            <a:schemeClr val="accent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4</a:t>
            </a:r>
          </a:p>
        </p:txBody>
      </p:sp>
      <p:cxnSp>
        <p:nvCxnSpPr>
          <p:cNvPr id="39" name="Curved Connector 14"/>
          <p:cNvCxnSpPr/>
          <p:nvPr/>
        </p:nvCxnSpPr>
        <p:spPr>
          <a:xfrm rot="5400000">
            <a:off x="5489433" y="3081993"/>
            <a:ext cx="802638" cy="4662395"/>
          </a:xfrm>
          <a:prstGeom prst="curvedConnector2">
            <a:avLst/>
          </a:prstGeom>
          <a:ln w="57150">
            <a:solidFill>
              <a:srgbClr val="0070C0"/>
            </a:solidFill>
            <a:tailEnd type="triangle"/>
          </a:ln>
          <a:effectLst>
            <a:glow rad="1397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0" name="Down Arrow 35"/>
          <p:cNvSpPr/>
          <p:nvPr/>
        </p:nvSpPr>
        <p:spPr>
          <a:xfrm>
            <a:off x="3135207" y="5348532"/>
            <a:ext cx="177364" cy="258315"/>
          </a:xfrm>
          <a:prstGeom prst="downArrow">
            <a:avLst/>
          </a:prstGeom>
          <a:solidFill>
            <a:schemeClr val="accent1"/>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TextBox 40"/>
          <p:cNvSpPr txBox="1"/>
          <p:nvPr/>
        </p:nvSpPr>
        <p:spPr>
          <a:xfrm>
            <a:off x="553915" y="5671042"/>
            <a:ext cx="2307227" cy="276999"/>
          </a:xfrm>
          <a:prstGeom prst="rect">
            <a:avLst/>
          </a:prstGeom>
          <a:noFill/>
        </p:spPr>
        <p:txBody>
          <a:bodyPr wrap="square" rtlCol="0">
            <a:spAutoFit/>
          </a:bodyPr>
          <a:lstStyle/>
          <a:p>
            <a:r>
              <a:rPr lang="en-US" sz="1200" dirty="0">
                <a:solidFill>
                  <a:schemeClr val="tx2"/>
                </a:solidFill>
              </a:rPr>
              <a:t>TOSCA / YAML NFV Profile 2.0</a:t>
            </a:r>
          </a:p>
        </p:txBody>
      </p:sp>
      <p:sp>
        <p:nvSpPr>
          <p:cNvPr id="42" name="TextBox 41"/>
          <p:cNvSpPr txBox="1"/>
          <p:nvPr/>
        </p:nvSpPr>
        <p:spPr>
          <a:xfrm>
            <a:off x="4835769" y="5741379"/>
            <a:ext cx="3323833" cy="646331"/>
          </a:xfrm>
          <a:prstGeom prst="rect">
            <a:avLst/>
          </a:prstGeom>
          <a:noFill/>
        </p:spPr>
        <p:txBody>
          <a:bodyPr wrap="square" rtlCol="0">
            <a:spAutoFit/>
          </a:bodyPr>
          <a:lstStyle/>
          <a:p>
            <a:r>
              <a:rPr lang="en-US" dirty="0">
                <a:solidFill>
                  <a:schemeClr val="tx2"/>
                </a:solidFill>
              </a:rPr>
              <a:t>Communicate deployment Experience (ONAP etc.)</a:t>
            </a:r>
          </a:p>
        </p:txBody>
      </p:sp>
    </p:spTree>
    <p:extLst>
      <p:ext uri="{BB962C8B-B14F-4D97-AF65-F5344CB8AC3E}">
        <p14:creationId xmlns:p14="http://schemas.microsoft.com/office/powerpoint/2010/main" val="221321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2000"/>
                                        <p:tgtEl>
                                          <p:spTgt spid="1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wipe(down)">
                                      <p:cBhvr>
                                        <p:cTn id="16" dur="2000"/>
                                        <p:tgtEl>
                                          <p:spTgt spid="39"/>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 grpId="0" animBg="1"/>
      <p:bldP spid="4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75000"/>
                  </a:schemeClr>
                </a:solidFill>
                <a:latin typeface="Calibri" pitchFamily="34" charset="0"/>
                <a:ea typeface="+mj-ea"/>
                <a:cs typeface="+mj-cs"/>
              </a:rPr>
              <a:t>Basic Node Type – VDU.Compute</a:t>
            </a:r>
          </a:p>
        </p:txBody>
      </p:sp>
      <p:pic>
        <p:nvPicPr>
          <p:cNvPr id="1433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656" y="1426077"/>
            <a:ext cx="10388532" cy="4722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a:xfrm>
            <a:off x="4547616" y="914400"/>
            <a:ext cx="3557293" cy="5663045"/>
          </a:xfrm>
          <a:prstGeom prst="ellipse">
            <a:avLst/>
          </a:prstGeom>
          <a:solidFill>
            <a:srgbClr val="00B0F0">
              <a:alpha val="10000"/>
            </a:srgbClr>
          </a:solid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7" name="Picture 2" descr="http://www.realwire.com/writeitfiles/ETSI%20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69385" y="162517"/>
            <a:ext cx="1243250" cy="51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30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75000"/>
                  </a:schemeClr>
                </a:solidFill>
                <a:latin typeface="Calibri" pitchFamily="34" charset="0"/>
                <a:ea typeface="+mj-ea"/>
                <a:cs typeface="+mj-cs"/>
              </a:rPr>
              <a:t>VDU Composition Design – Node Template Substitution</a:t>
            </a:r>
          </a:p>
        </p:txBody>
      </p:sp>
      <p:pic>
        <p:nvPicPr>
          <p:cNvPr id="1536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7104" y="2225834"/>
            <a:ext cx="10445296" cy="4472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986589" y="1206983"/>
            <a:ext cx="10214811" cy="92333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Times New Roman" panose="02020603050405020304" pitchFamily="18" charset="0"/>
              </a:rPr>
              <a:t>For a VNF descriptor design, VDU can be considered as the subsystem of a VNF descriptor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Times New Roman" panose="02020603050405020304" pitchFamily="18" charset="0"/>
              </a:rPr>
              <a:t>A standalone TOSCA service template can be used to define the topology of the VDU, and then the TOSCA composition can be used to abstract the VDU as a new node type</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6" name="Picture 2" descr="http://www.realwire.com/writeitfiles/ETSI%20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69385" y="162517"/>
            <a:ext cx="1243250" cy="51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90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75000"/>
                  </a:schemeClr>
                </a:solidFill>
                <a:latin typeface="Calibri" pitchFamily="34" charset="0"/>
                <a:ea typeface="+mj-ea"/>
                <a:cs typeface="+mj-cs"/>
              </a:rPr>
              <a:t>VNF Descriptor Design</a:t>
            </a:r>
          </a:p>
        </p:txBody>
      </p:sp>
      <p:pic>
        <p:nvPicPr>
          <p:cNvPr id="9" name="Picture 8" descr="cid:image001.png@01D39035.F88C3140"/>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009011" y="2296627"/>
            <a:ext cx="9042992" cy="4290969"/>
          </a:xfrm>
          <a:prstGeom prst="rect">
            <a:avLst/>
          </a:prstGeom>
          <a:noFill/>
          <a:ln>
            <a:noFill/>
          </a:ln>
        </p:spPr>
      </p:pic>
      <p:sp>
        <p:nvSpPr>
          <p:cNvPr id="6" name="Rectangle 5"/>
          <p:cNvSpPr/>
          <p:nvPr/>
        </p:nvSpPr>
        <p:spPr>
          <a:xfrm>
            <a:off x="296333" y="1092200"/>
            <a:ext cx="11739806" cy="1404081"/>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Times New Roman" panose="02020603050405020304" pitchFamily="18" charset="0"/>
              </a:rPr>
              <a:t>VNF topology</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Times New Roman" panose="02020603050405020304" pitchFamily="18" charset="0"/>
              </a:rPr>
              <a:t> modeled in a cloud agnostic way using virtualized containers: VDU describe the capabilities of the virtualized containers, such as virtual CPU, RAM, disks; connectivity is modeled with VDU Connection Point Descriptors (VduCpd), Virtual Link Descriptors and VNF External Connection Point Descriptors;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400" b="1"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Times New Roman" panose="02020603050405020304" pitchFamily="18" charset="0"/>
              </a:rPr>
              <a:t>VNF deployment aspects</a:t>
            </a:r>
            <a:r>
              <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Times New Roman" panose="02020603050405020304" pitchFamily="18" charset="0"/>
              </a:rPr>
              <a:t>: they are described in one or more deployment flavours, including instantiation levels, supported LCM operations, VNF LCM operation configuration parameters, placement constraints (affinity / anti-affinity), min and max VDU instance numbers, and scaling aspect for horizontal scaling. </a:t>
            </a:r>
          </a:p>
        </p:txBody>
      </p:sp>
      <p:pic>
        <p:nvPicPr>
          <p:cNvPr id="7" name="Picture 2" descr="http://www.realwire.com/writeitfiles/ETSI%20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69385" y="153725"/>
            <a:ext cx="1243250" cy="51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53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163" y="304800"/>
            <a:ext cx="11208327" cy="751108"/>
          </a:xfrm>
        </p:spPr>
        <p:txBody>
          <a:bodyPr/>
          <a:lstStyle/>
          <a:p>
            <a:r>
              <a:rPr lang="en-US" dirty="0">
                <a:solidFill>
                  <a:schemeClr val="accent3">
                    <a:lumMod val="75000"/>
                  </a:schemeClr>
                </a:solidFill>
                <a:latin typeface="Calibri" pitchFamily="34" charset="0"/>
                <a:ea typeface="+mj-ea"/>
                <a:cs typeface="+mj-cs"/>
              </a:rPr>
              <a:t>VNFD and VDU Design – Composition and Substitution</a:t>
            </a:r>
          </a:p>
        </p:txBody>
      </p:sp>
      <p:pic>
        <p:nvPicPr>
          <p:cNvPr id="205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695" y="1604964"/>
            <a:ext cx="7783514" cy="347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1091047" y="1235632"/>
            <a:ext cx="146706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Arial"/>
                <a:ea typeface="+mn-ea"/>
                <a:cs typeface="+mn-cs"/>
              </a:rPr>
              <a:t>Composition</a:t>
            </a:r>
          </a:p>
        </p:txBody>
      </p:sp>
      <p:pic>
        <p:nvPicPr>
          <p:cNvPr id="205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313" y="3690362"/>
            <a:ext cx="5946775" cy="248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9202878" y="3216832"/>
            <a:ext cx="13901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Arial"/>
                <a:ea typeface="+mn-ea"/>
                <a:cs typeface="+mn-cs"/>
              </a:rPr>
              <a:t>Substitution</a:t>
            </a:r>
          </a:p>
        </p:txBody>
      </p:sp>
      <p:pic>
        <p:nvPicPr>
          <p:cNvPr id="8" name="Picture 2" descr="http://www.realwire.com/writeitfiles/ETSI%20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69385" y="153725"/>
            <a:ext cx="1243250" cy="51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91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629" y="122663"/>
            <a:ext cx="11652521" cy="931334"/>
          </a:xfrm>
        </p:spPr>
        <p:txBody>
          <a:bodyPr/>
          <a:lstStyle/>
          <a:p>
            <a:r>
              <a:rPr lang="en-US" dirty="0">
                <a:solidFill>
                  <a:schemeClr val="accent3">
                    <a:lumMod val="75000"/>
                  </a:schemeClr>
                </a:solidFill>
                <a:latin typeface="Calibri" pitchFamily="34" charset="0"/>
                <a:ea typeface="+mj-ea"/>
                <a:cs typeface="+mj-cs"/>
              </a:rPr>
              <a:t>VDU.Compute - </a:t>
            </a:r>
            <a:r>
              <a:rPr lang="en-GB" dirty="0">
                <a:solidFill>
                  <a:schemeClr val="accent3">
                    <a:lumMod val="75000"/>
                  </a:schemeClr>
                </a:solidFill>
                <a:latin typeface="Calibri" pitchFamily="34" charset="0"/>
                <a:ea typeface="+mj-ea"/>
                <a:cs typeface="+mj-cs"/>
              </a:rPr>
              <a:t>tosca.nodes.nfv.VDU.Compute -  </a:t>
            </a:r>
            <a:br>
              <a:rPr lang="en-GB" dirty="0">
                <a:solidFill>
                  <a:schemeClr val="accent3">
                    <a:lumMod val="75000"/>
                  </a:schemeClr>
                </a:solidFill>
                <a:latin typeface="Calibri" pitchFamily="34" charset="0"/>
                <a:ea typeface="+mj-ea"/>
                <a:cs typeface="+mj-cs"/>
              </a:rPr>
            </a:br>
            <a:r>
              <a:rPr lang="en-GB" sz="2400" dirty="0">
                <a:solidFill>
                  <a:schemeClr val="accent3">
                    <a:lumMod val="75000"/>
                  </a:schemeClr>
                </a:solidFill>
                <a:latin typeface="Calibri" pitchFamily="34" charset="0"/>
                <a:ea typeface="+mj-ea"/>
                <a:cs typeface="+mj-cs"/>
              </a:rPr>
              <a:t>Properties, requirements, capabilities, artifact</a:t>
            </a:r>
            <a:endParaRPr lang="en-US" sz="2400" dirty="0">
              <a:solidFill>
                <a:schemeClr val="accent3">
                  <a:lumMod val="75000"/>
                </a:schemeClr>
              </a:solidFill>
              <a:latin typeface="Calibri" pitchFamily="34" charset="0"/>
              <a:ea typeface="+mj-ea"/>
              <a:cs typeface="+mj-cs"/>
            </a:endParaRPr>
          </a:p>
        </p:txBody>
      </p:sp>
      <p:graphicFrame>
        <p:nvGraphicFramePr>
          <p:cNvPr id="3" name="Table 2"/>
          <p:cNvGraphicFramePr>
            <a:graphicFrameLocks noGrp="1"/>
          </p:cNvGraphicFramePr>
          <p:nvPr>
            <p:extLst>
              <p:ext uri="{D42A27DB-BD31-4B8C-83A1-F6EECF244321}">
                <p14:modId xmlns:p14="http://schemas.microsoft.com/office/powerpoint/2010/main" val="3724906727"/>
              </p:ext>
            </p:extLst>
          </p:nvPr>
        </p:nvGraphicFramePr>
        <p:xfrm>
          <a:off x="172918" y="1100267"/>
          <a:ext cx="11747231" cy="2655435"/>
        </p:xfrm>
        <a:graphic>
          <a:graphicData uri="http://schemas.openxmlformats.org/drawingml/2006/table">
            <a:tbl>
              <a:tblPr firstRow="1" firstCol="1" bandRow="1" bandCol="1">
                <a:tableStyleId>{F5AB1C69-6EDB-4FF4-983F-18BD219EF322}</a:tableStyleId>
              </a:tblPr>
              <a:tblGrid>
                <a:gridCol w="2141665">
                  <a:extLst>
                    <a:ext uri="{9D8B030D-6E8A-4147-A177-3AD203B41FA5}">
                      <a16:colId xmlns:a16="http://schemas.microsoft.com/office/drawing/2014/main" val="20000"/>
                    </a:ext>
                  </a:extLst>
                </a:gridCol>
                <a:gridCol w="935208">
                  <a:extLst>
                    <a:ext uri="{9D8B030D-6E8A-4147-A177-3AD203B41FA5}">
                      <a16:colId xmlns:a16="http://schemas.microsoft.com/office/drawing/2014/main" val="20001"/>
                    </a:ext>
                  </a:extLst>
                </a:gridCol>
                <a:gridCol w="1716045">
                  <a:extLst>
                    <a:ext uri="{9D8B030D-6E8A-4147-A177-3AD203B41FA5}">
                      <a16:colId xmlns:a16="http://schemas.microsoft.com/office/drawing/2014/main" val="20002"/>
                    </a:ext>
                  </a:extLst>
                </a:gridCol>
                <a:gridCol w="6954313">
                  <a:extLst>
                    <a:ext uri="{9D8B030D-6E8A-4147-A177-3AD203B41FA5}">
                      <a16:colId xmlns:a16="http://schemas.microsoft.com/office/drawing/2014/main" val="20003"/>
                    </a:ext>
                  </a:extLst>
                </a:gridCol>
              </a:tblGrid>
              <a:tr h="0">
                <a:tc>
                  <a:txBody>
                    <a:bodyPr/>
                    <a:lstStyle/>
                    <a:p>
                      <a:pPr marL="0" marR="0">
                        <a:spcBef>
                          <a:spcPts val="0"/>
                        </a:spcBef>
                        <a:spcAft>
                          <a:spcPts val="0"/>
                        </a:spcAft>
                      </a:pPr>
                      <a:r>
                        <a:rPr lang="en-US" sz="1100" kern="100" dirty="0">
                          <a:effectLst/>
                        </a:rPr>
                        <a:t>Name</a:t>
                      </a:r>
                      <a:endParaRPr lang="en-US" sz="1100" b="1" kern="100" dirty="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kern="100">
                          <a:effectLst/>
                        </a:rPr>
                        <a:t>Required</a:t>
                      </a:r>
                      <a:endParaRPr lang="en-US" sz="1100" b="1" kern="10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kern="100">
                          <a:effectLst/>
                        </a:rPr>
                        <a:t>Type</a:t>
                      </a:r>
                      <a:endParaRPr lang="en-US" sz="1100" b="1" kern="10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kern="100" dirty="0">
                          <a:effectLst/>
                        </a:rPr>
                        <a:t>Description</a:t>
                      </a:r>
                      <a:endParaRPr lang="en-US" sz="1100" b="1" kern="100" dirty="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extLst>
                  <a:ext uri="{0D108BD9-81ED-4DB2-BD59-A6C34878D82A}">
                    <a16:rowId xmlns:a16="http://schemas.microsoft.com/office/drawing/2014/main" val="10000"/>
                  </a:ext>
                </a:extLst>
              </a:tr>
              <a:tr h="0">
                <a:tc>
                  <a:txBody>
                    <a:bodyPr/>
                    <a:lstStyle/>
                    <a:p>
                      <a:pPr marL="0" marR="0">
                        <a:spcBef>
                          <a:spcPts val="0"/>
                        </a:spcBef>
                        <a:spcAft>
                          <a:spcPts val="0"/>
                        </a:spcAft>
                      </a:pPr>
                      <a:r>
                        <a:rPr lang="en-US" sz="1100" dirty="0">
                          <a:effectLst/>
                        </a:rPr>
                        <a:t>name</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a:effectLst/>
                        </a:rPr>
                        <a:t>yes</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a:effectLst/>
                        </a:rPr>
                        <a:t>string</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dirty="0">
                          <a:effectLst/>
                        </a:rPr>
                        <a:t>Human readable name of the </a:t>
                      </a:r>
                      <a:r>
                        <a:rPr lang="en-US" sz="1100" dirty="0" err="1">
                          <a:effectLst/>
                        </a:rPr>
                        <a:t>Vdu</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1"/>
                  </a:ext>
                </a:extLst>
              </a:tr>
              <a:tr h="0">
                <a:tc>
                  <a:txBody>
                    <a:bodyPr/>
                    <a:lstStyle/>
                    <a:p>
                      <a:pPr marL="0" marR="0">
                        <a:spcBef>
                          <a:spcPts val="0"/>
                        </a:spcBef>
                        <a:spcAft>
                          <a:spcPts val="0"/>
                        </a:spcAft>
                      </a:pPr>
                      <a:r>
                        <a:rPr lang="en-US" sz="1100" dirty="0">
                          <a:effectLst/>
                        </a:rPr>
                        <a:t>description</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a:effectLst/>
                        </a:rPr>
                        <a:t>yes</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a:effectLst/>
                        </a:rPr>
                        <a:t>string</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dirty="0">
                          <a:effectLst/>
                        </a:rPr>
                        <a:t>Human readable description of the </a:t>
                      </a:r>
                      <a:r>
                        <a:rPr lang="en-US" sz="1100" dirty="0" err="1">
                          <a:effectLst/>
                        </a:rPr>
                        <a:t>Vdu</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2"/>
                  </a:ext>
                </a:extLst>
              </a:tr>
              <a:tr h="778375">
                <a:tc>
                  <a:txBody>
                    <a:bodyPr/>
                    <a:lstStyle/>
                    <a:p>
                      <a:pPr marL="0" marR="0">
                        <a:spcBef>
                          <a:spcPts val="0"/>
                        </a:spcBef>
                        <a:spcAft>
                          <a:spcPts val="0"/>
                        </a:spcAft>
                      </a:pPr>
                      <a:r>
                        <a:rPr lang="en-US" sz="1100" dirty="0" err="1">
                          <a:effectLst/>
                        </a:rPr>
                        <a:t>boot_order</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dirty="0">
                          <a:effectLst/>
                        </a:rPr>
                        <a:t>no</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a:effectLst/>
                        </a:rPr>
                        <a:t>list of string</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dirty="0">
                          <a:effectLst/>
                        </a:rPr>
                        <a:t>The key indicates the boot index (lowest index defines highest boot priority). The Value references a descriptor from which a valid boot device is created e.g. </a:t>
                      </a:r>
                      <a:r>
                        <a:rPr lang="en-US" sz="1100" dirty="0" err="1">
                          <a:effectLst/>
                        </a:rPr>
                        <a:t>VirtualStorageDescriptor</a:t>
                      </a:r>
                      <a:r>
                        <a:rPr lang="en-US" sz="1100" dirty="0">
                          <a:effectLst/>
                        </a:rPr>
                        <a:t> from which a VirtualStorage instance is created. </a:t>
                      </a:r>
                    </a:p>
                    <a:p>
                      <a:pPr marL="0" marR="0">
                        <a:spcBef>
                          <a:spcPts val="0"/>
                        </a:spcBef>
                        <a:spcAft>
                          <a:spcPts val="0"/>
                        </a:spcAft>
                      </a:pPr>
                      <a:r>
                        <a:rPr lang="en-US" sz="1100" dirty="0">
                          <a:effectLst/>
                        </a:rPr>
                        <a:t>If no boot order is defined the default boot order defined in the VIM or NFVI shall be used.</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3"/>
                  </a:ext>
                </a:extLst>
              </a:tr>
              <a:tr h="0">
                <a:tc>
                  <a:txBody>
                    <a:bodyPr/>
                    <a:lstStyle/>
                    <a:p>
                      <a:pPr marL="0" marR="0">
                        <a:spcBef>
                          <a:spcPts val="0"/>
                        </a:spcBef>
                        <a:spcAft>
                          <a:spcPts val="0"/>
                        </a:spcAft>
                      </a:pPr>
                      <a:r>
                        <a:rPr lang="en-US" sz="1100" dirty="0" err="1">
                          <a:effectLst/>
                        </a:rPr>
                        <a:t>nfvi_constraints</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a:effectLst/>
                        </a:rPr>
                        <a:t>no</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a:effectLst/>
                        </a:rPr>
                        <a:t>list of string</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a:effectLst/>
                        </a:rPr>
                        <a:t>Describes constraints on the NFVI for the VNFC instance(s) created from this Vdu. For example, aspects of a secure hosting environment for the VNFC instance that involve additional entities or processes. More software images can be attached to the virtualization container using virtual_storage.</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4"/>
                  </a:ext>
                </a:extLst>
              </a:tr>
              <a:tr h="0">
                <a:tc>
                  <a:txBody>
                    <a:bodyPr/>
                    <a:lstStyle/>
                    <a:p>
                      <a:pPr marL="0" marR="0">
                        <a:spcBef>
                          <a:spcPts val="0"/>
                        </a:spcBef>
                        <a:spcAft>
                          <a:spcPts val="0"/>
                        </a:spcAft>
                      </a:pPr>
                      <a:r>
                        <a:rPr lang="en-US" sz="1100" dirty="0" err="1">
                          <a:effectLst/>
                        </a:rPr>
                        <a:t>configurable_properties</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dirty="0">
                          <a:effectLst/>
                        </a:rPr>
                        <a:t>yes</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dirty="0">
                          <a:effectLst/>
                        </a:rPr>
                        <a:t>map of tosca.datatypes.nfv.VnfcConfigurableProperties</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dirty="0">
                          <a:effectLst/>
                        </a:rPr>
                        <a:t>Describes the configurable properties of all VNFC instances based on this VDU.</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5"/>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569612497"/>
              </p:ext>
            </p:extLst>
          </p:nvPr>
        </p:nvGraphicFramePr>
        <p:xfrm>
          <a:off x="184559" y="3833768"/>
          <a:ext cx="11735590" cy="650240"/>
        </p:xfrm>
        <a:graphic>
          <a:graphicData uri="http://schemas.openxmlformats.org/drawingml/2006/table">
            <a:tbl>
              <a:tblPr firstRow="1" firstCol="1" bandRow="1" bandCol="1">
                <a:tableStyleId>{F5AB1C69-6EDB-4FF4-983F-18BD219EF322}</a:tableStyleId>
              </a:tblPr>
              <a:tblGrid>
                <a:gridCol w="2182886">
                  <a:extLst>
                    <a:ext uri="{9D8B030D-6E8A-4147-A177-3AD203B41FA5}">
                      <a16:colId xmlns:a16="http://schemas.microsoft.com/office/drawing/2014/main" val="20000"/>
                    </a:ext>
                  </a:extLst>
                </a:gridCol>
                <a:gridCol w="883313">
                  <a:extLst>
                    <a:ext uri="{9D8B030D-6E8A-4147-A177-3AD203B41FA5}">
                      <a16:colId xmlns:a16="http://schemas.microsoft.com/office/drawing/2014/main" val="20001"/>
                    </a:ext>
                  </a:extLst>
                </a:gridCol>
                <a:gridCol w="2762186">
                  <a:extLst>
                    <a:ext uri="{9D8B030D-6E8A-4147-A177-3AD203B41FA5}">
                      <a16:colId xmlns:a16="http://schemas.microsoft.com/office/drawing/2014/main" val="20002"/>
                    </a:ext>
                  </a:extLst>
                </a:gridCol>
                <a:gridCol w="5907205">
                  <a:extLst>
                    <a:ext uri="{9D8B030D-6E8A-4147-A177-3AD203B41FA5}">
                      <a16:colId xmlns:a16="http://schemas.microsoft.com/office/drawing/2014/main" val="20003"/>
                    </a:ext>
                  </a:extLst>
                </a:gridCol>
              </a:tblGrid>
              <a:tr h="235074">
                <a:tc>
                  <a:txBody>
                    <a:bodyPr/>
                    <a:lstStyle/>
                    <a:p>
                      <a:pPr marL="0" marR="0">
                        <a:spcBef>
                          <a:spcPts val="0"/>
                        </a:spcBef>
                        <a:spcAft>
                          <a:spcPts val="0"/>
                        </a:spcAft>
                      </a:pPr>
                      <a:r>
                        <a:rPr lang="en-US" sz="1100" kern="100" dirty="0">
                          <a:effectLst/>
                        </a:rPr>
                        <a:t>Name</a:t>
                      </a:r>
                      <a:endParaRPr lang="en-US" sz="1100" b="1" kern="100" dirty="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kern="100">
                          <a:effectLst/>
                        </a:rPr>
                        <a:t>Required</a:t>
                      </a:r>
                      <a:endParaRPr lang="en-US" sz="1100" b="1" kern="10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kern="100">
                          <a:effectLst/>
                        </a:rPr>
                        <a:t>Type</a:t>
                      </a:r>
                      <a:endParaRPr lang="en-US" sz="1100" b="1" kern="10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kern="100" dirty="0">
                          <a:effectLst/>
                        </a:rPr>
                        <a:t>Description</a:t>
                      </a:r>
                      <a:endParaRPr lang="en-US" sz="1100" b="1" kern="100" dirty="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extLst>
                  <a:ext uri="{0D108BD9-81ED-4DB2-BD59-A6C34878D82A}">
                    <a16:rowId xmlns:a16="http://schemas.microsoft.com/office/drawing/2014/main" val="10000"/>
                  </a:ext>
                </a:extLst>
              </a:tr>
              <a:tr h="398388">
                <a:tc>
                  <a:txBody>
                    <a:bodyPr/>
                    <a:lstStyle/>
                    <a:p>
                      <a:pPr marL="0" marR="0">
                        <a:spcBef>
                          <a:spcPts val="0"/>
                        </a:spcBef>
                        <a:spcAft>
                          <a:spcPts val="0"/>
                        </a:spcAft>
                      </a:pPr>
                      <a:r>
                        <a:rPr lang="en-US" sz="1100" dirty="0" err="1">
                          <a:effectLst/>
                        </a:rPr>
                        <a:t>virtual_storage</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dirty="0">
                          <a:effectLst/>
                        </a:rPr>
                        <a:t>no</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dirty="0">
                          <a:effectLst/>
                        </a:rPr>
                        <a:t>tosca.nodes.nfv.VDU.VirtualStorage</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dirty="0">
                          <a:effectLst/>
                        </a:rPr>
                        <a:t>Describes storage requirements for a </a:t>
                      </a:r>
                      <a:r>
                        <a:rPr lang="en-US" sz="1100" dirty="0" err="1">
                          <a:effectLst/>
                        </a:rPr>
                        <a:t>virtual_storage</a:t>
                      </a:r>
                      <a:r>
                        <a:rPr lang="en-US" sz="1100" dirty="0">
                          <a:effectLst/>
                        </a:rPr>
                        <a:t> instance attached to the virtualization container created from </a:t>
                      </a:r>
                      <a:r>
                        <a:rPr lang="en-US" sz="1100" dirty="0" err="1">
                          <a:effectLst/>
                        </a:rPr>
                        <a:t>virtual_compute</a:t>
                      </a:r>
                      <a:r>
                        <a:rPr lang="en-US" sz="1100" dirty="0">
                          <a:effectLst/>
                        </a:rPr>
                        <a:t> defined for this </a:t>
                      </a:r>
                      <a:r>
                        <a:rPr lang="en-US" sz="1100" dirty="0" err="1">
                          <a:effectLst/>
                        </a:rPr>
                        <a:t>vdu</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542920263"/>
              </p:ext>
            </p:extLst>
          </p:nvPr>
        </p:nvGraphicFramePr>
        <p:xfrm>
          <a:off x="172919" y="4569533"/>
          <a:ext cx="11747230" cy="1351280"/>
        </p:xfrm>
        <a:graphic>
          <a:graphicData uri="http://schemas.openxmlformats.org/drawingml/2006/table">
            <a:tbl>
              <a:tblPr firstRow="1" firstCol="1" bandRow="1" bandCol="1">
                <a:tableStyleId>{F5AB1C69-6EDB-4FF4-983F-18BD219EF322}</a:tableStyleId>
              </a:tblPr>
              <a:tblGrid>
                <a:gridCol w="2027160">
                  <a:extLst>
                    <a:ext uri="{9D8B030D-6E8A-4147-A177-3AD203B41FA5}">
                      <a16:colId xmlns:a16="http://schemas.microsoft.com/office/drawing/2014/main" val="20000"/>
                    </a:ext>
                  </a:extLst>
                </a:gridCol>
                <a:gridCol w="2909748">
                  <a:extLst>
                    <a:ext uri="{9D8B030D-6E8A-4147-A177-3AD203B41FA5}">
                      <a16:colId xmlns:a16="http://schemas.microsoft.com/office/drawing/2014/main" val="20001"/>
                    </a:ext>
                  </a:extLst>
                </a:gridCol>
                <a:gridCol w="6810322">
                  <a:extLst>
                    <a:ext uri="{9D8B030D-6E8A-4147-A177-3AD203B41FA5}">
                      <a16:colId xmlns:a16="http://schemas.microsoft.com/office/drawing/2014/main" val="20002"/>
                    </a:ext>
                  </a:extLst>
                </a:gridCol>
              </a:tblGrid>
              <a:tr h="0">
                <a:tc>
                  <a:txBody>
                    <a:bodyPr/>
                    <a:lstStyle/>
                    <a:p>
                      <a:pPr marL="0" marR="0">
                        <a:spcBef>
                          <a:spcPts val="0"/>
                        </a:spcBef>
                        <a:spcAft>
                          <a:spcPts val="0"/>
                        </a:spcAft>
                      </a:pPr>
                      <a:r>
                        <a:rPr lang="en-US" sz="1100" kern="100" dirty="0">
                          <a:effectLst/>
                        </a:rPr>
                        <a:t>Name</a:t>
                      </a:r>
                      <a:endParaRPr lang="en-US" sz="1100" b="1" kern="100" dirty="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kern="100" dirty="0">
                          <a:effectLst/>
                        </a:rPr>
                        <a:t>Type</a:t>
                      </a:r>
                      <a:endParaRPr lang="en-US" sz="1100" b="1" kern="100" dirty="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kern="100" dirty="0">
                          <a:effectLst/>
                        </a:rPr>
                        <a:t>Description</a:t>
                      </a:r>
                      <a:endParaRPr lang="en-US" sz="1100" b="1" kern="100" dirty="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extLst>
                  <a:ext uri="{0D108BD9-81ED-4DB2-BD59-A6C34878D82A}">
                    <a16:rowId xmlns:a16="http://schemas.microsoft.com/office/drawing/2014/main" val="10000"/>
                  </a:ext>
                </a:extLst>
              </a:tr>
              <a:tr h="0">
                <a:tc>
                  <a:txBody>
                    <a:bodyPr/>
                    <a:lstStyle/>
                    <a:p>
                      <a:pPr marL="0" marR="0">
                        <a:spcBef>
                          <a:spcPts val="0"/>
                        </a:spcBef>
                        <a:spcAft>
                          <a:spcPts val="0"/>
                        </a:spcAft>
                      </a:pPr>
                      <a:r>
                        <a:rPr lang="de-DE" sz="1100" dirty="0">
                          <a:effectLst/>
                        </a:rPr>
                        <a:t>virtual_compute</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a:effectLst/>
                        </a:rPr>
                        <a:t>tosca.capabilities.nfv.VirtualCompute</a:t>
                      </a:r>
                      <a:endParaRPr lang="en-US" sz="11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GB" sz="1100" dirty="0">
                          <a:effectLst/>
                        </a:rPr>
                        <a:t>Describes virtual compute resources capabilities.</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1"/>
                  </a:ext>
                </a:extLst>
              </a:tr>
              <a:tr h="442656">
                <a:tc>
                  <a:txBody>
                    <a:bodyPr/>
                    <a:lstStyle/>
                    <a:p>
                      <a:pPr marL="0" marR="0">
                        <a:spcBef>
                          <a:spcPts val="0"/>
                        </a:spcBef>
                        <a:spcAft>
                          <a:spcPts val="0"/>
                        </a:spcAft>
                      </a:pPr>
                      <a:r>
                        <a:rPr lang="de-DE" sz="1100" dirty="0">
                          <a:effectLst/>
                        </a:rPr>
                        <a:t>monitoring_parameter</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100" dirty="0">
                          <a:effectLst/>
                        </a:rPr>
                        <a:t>tosca.capabilities.nfv.Metric</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fontAlgn="base" hangingPunct="0">
                        <a:spcBef>
                          <a:spcPts val="400"/>
                        </a:spcBef>
                        <a:spcAft>
                          <a:spcPts val="0"/>
                        </a:spcAft>
                      </a:pPr>
                      <a:r>
                        <a:rPr lang="en-GB" sz="1100">
                          <a:effectLst/>
                        </a:rPr>
                        <a:t>Monitoring parameter, which can be tracked for a VNFC based on this VDU</a:t>
                      </a:r>
                      <a:endParaRPr lang="en-US" sz="1100">
                        <a:effectLst/>
                      </a:endParaRPr>
                    </a:p>
                    <a:p>
                      <a:pPr marL="0" marR="0">
                        <a:spcBef>
                          <a:spcPts val="400"/>
                        </a:spcBef>
                        <a:spcAft>
                          <a:spcPts val="0"/>
                        </a:spcAft>
                      </a:pPr>
                      <a:r>
                        <a:rPr lang="en-US" sz="1100">
                          <a:effectLst/>
                        </a:rPr>
                        <a:t>Examples include: memory-consumption, CPU-utilisation, bandwidth-consumption, VNFC downtime, etc.</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2"/>
                  </a:ext>
                </a:extLst>
              </a:tr>
              <a:tr h="0">
                <a:tc>
                  <a:txBody>
                    <a:bodyPr/>
                    <a:lstStyle/>
                    <a:p>
                      <a:pPr marL="0" marR="0">
                        <a:spcBef>
                          <a:spcPts val="0"/>
                        </a:spcBef>
                        <a:spcAft>
                          <a:spcPts val="0"/>
                        </a:spcAft>
                      </a:pPr>
                      <a:r>
                        <a:rPr lang="en-US" sz="1100" dirty="0" err="1">
                          <a:effectLst/>
                        </a:rPr>
                        <a:t>Virtual_binding</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400"/>
                        </a:spcBef>
                        <a:spcAft>
                          <a:spcPts val="0"/>
                        </a:spcAft>
                      </a:pPr>
                      <a:r>
                        <a:rPr lang="en-US" sz="1100" dirty="0" err="1">
                          <a:effectLst/>
                        </a:rPr>
                        <a:t>tosca.capabilities.nfv.VirtualBindable</a:t>
                      </a:r>
                      <a:endParaRPr lang="en-US" sz="1100" dirty="0">
                        <a:effectLst/>
                      </a:endParaRPr>
                    </a:p>
                    <a:p>
                      <a:pPr marL="0" marR="0">
                        <a:spcBef>
                          <a:spcPts val="0"/>
                        </a:spcBef>
                        <a:spcAft>
                          <a:spcPts val="0"/>
                        </a:spcAft>
                      </a:pPr>
                      <a:r>
                        <a:rPr lang="en-US" sz="1100" dirty="0">
                          <a:effectLst/>
                          <a:highlight>
                            <a:srgbClr val="FFFF00"/>
                          </a:highlight>
                        </a:rPr>
                        <a:t>editor note:</a:t>
                      </a:r>
                      <a:r>
                        <a:rPr lang="en-US" sz="1100" dirty="0">
                          <a:effectLst/>
                        </a:rPr>
                        <a:t> need to create a capability type</a:t>
                      </a:r>
                      <a:endParaRPr lang="en-US"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400"/>
                        </a:spcBef>
                        <a:spcAft>
                          <a:spcPts val="0"/>
                        </a:spcAft>
                      </a:pPr>
                      <a:r>
                        <a:rPr lang="en-US" sz="1100" dirty="0">
                          <a:effectLst/>
                        </a:rPr>
                        <a:t>Defines ability of VirtualBindable</a:t>
                      </a:r>
                      <a:endParaRPr lang="en-US" sz="1100" dirty="0">
                        <a:effectLst/>
                        <a:latin typeface="Arial" panose="020B060402020202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51474860"/>
              </p:ext>
            </p:extLst>
          </p:nvPr>
        </p:nvGraphicFramePr>
        <p:xfrm>
          <a:off x="182431" y="6022516"/>
          <a:ext cx="11737717" cy="436880"/>
        </p:xfrm>
        <a:graphic>
          <a:graphicData uri="http://schemas.openxmlformats.org/drawingml/2006/table">
            <a:tbl>
              <a:tblPr firstRow="1" firstCol="1" bandRow="1" bandCol="1">
                <a:tableStyleId>{F5AB1C69-6EDB-4FF4-983F-18BD219EF322}</a:tableStyleId>
              </a:tblPr>
              <a:tblGrid>
                <a:gridCol w="2294673">
                  <a:extLst>
                    <a:ext uri="{9D8B030D-6E8A-4147-A177-3AD203B41FA5}">
                      <a16:colId xmlns:a16="http://schemas.microsoft.com/office/drawing/2014/main" val="20000"/>
                    </a:ext>
                  </a:extLst>
                </a:gridCol>
                <a:gridCol w="1214052">
                  <a:extLst>
                    <a:ext uri="{9D8B030D-6E8A-4147-A177-3AD203B41FA5}">
                      <a16:colId xmlns:a16="http://schemas.microsoft.com/office/drawing/2014/main" val="20001"/>
                    </a:ext>
                  </a:extLst>
                </a:gridCol>
                <a:gridCol w="2374084">
                  <a:extLst>
                    <a:ext uri="{9D8B030D-6E8A-4147-A177-3AD203B41FA5}">
                      <a16:colId xmlns:a16="http://schemas.microsoft.com/office/drawing/2014/main" val="20002"/>
                    </a:ext>
                  </a:extLst>
                </a:gridCol>
                <a:gridCol w="5854908">
                  <a:extLst>
                    <a:ext uri="{9D8B030D-6E8A-4147-A177-3AD203B41FA5}">
                      <a16:colId xmlns:a16="http://schemas.microsoft.com/office/drawing/2014/main" val="20003"/>
                    </a:ext>
                  </a:extLst>
                </a:gridCol>
              </a:tblGrid>
              <a:tr h="0">
                <a:tc>
                  <a:txBody>
                    <a:bodyPr/>
                    <a:lstStyle/>
                    <a:p>
                      <a:pPr marL="0" marR="0">
                        <a:spcBef>
                          <a:spcPts val="0"/>
                        </a:spcBef>
                        <a:spcAft>
                          <a:spcPts val="0"/>
                        </a:spcAft>
                      </a:pPr>
                      <a:r>
                        <a:rPr lang="en-US" sz="1000" kern="100" dirty="0">
                          <a:effectLst/>
                        </a:rPr>
                        <a:t>Name</a:t>
                      </a:r>
                      <a:endParaRPr lang="en-US" sz="1000" b="1" kern="100" dirty="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000" kern="100">
                          <a:effectLst/>
                        </a:rPr>
                        <a:t>Required</a:t>
                      </a:r>
                      <a:endParaRPr lang="en-US" sz="1000" b="1" kern="10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000" kern="100">
                          <a:effectLst/>
                        </a:rPr>
                        <a:t>Type</a:t>
                      </a:r>
                      <a:endParaRPr lang="en-US" sz="1000" b="1" kern="10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000" kern="100" dirty="0">
                          <a:effectLst/>
                        </a:rPr>
                        <a:t>Description</a:t>
                      </a:r>
                      <a:endParaRPr lang="en-US" sz="1000" b="1" kern="100" dirty="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extLst>
                  <a:ext uri="{0D108BD9-81ED-4DB2-BD59-A6C34878D82A}">
                    <a16:rowId xmlns:a16="http://schemas.microsoft.com/office/drawing/2014/main" val="10000"/>
                  </a:ext>
                </a:extLst>
              </a:tr>
              <a:tr h="0">
                <a:tc>
                  <a:txBody>
                    <a:bodyPr/>
                    <a:lstStyle/>
                    <a:p>
                      <a:pPr marL="0" marR="0">
                        <a:spcBef>
                          <a:spcPts val="0"/>
                        </a:spcBef>
                        <a:spcAft>
                          <a:spcPts val="0"/>
                        </a:spcAft>
                      </a:pPr>
                      <a:r>
                        <a:rPr lang="en-US" sz="900">
                          <a:effectLst/>
                        </a:rPr>
                        <a:t>SwImage</a:t>
                      </a:r>
                      <a:endParaRPr lang="en-US" sz="9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900">
                          <a:effectLst/>
                        </a:rPr>
                        <a:t>Yes</a:t>
                      </a:r>
                      <a:endParaRPr lang="en-US" sz="9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900">
                          <a:effectLst/>
                        </a:rPr>
                        <a:t>tosca.artifacts.nfv.SwImage</a:t>
                      </a:r>
                      <a:endParaRPr lang="en-US" sz="9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900" dirty="0">
                          <a:effectLst/>
                        </a:rPr>
                        <a:t>Describes the software image which is directly loaded on the virtualization container realizing this virtual storage.</a:t>
                      </a:r>
                      <a:endParaRPr lang="en-US" sz="9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1"/>
                  </a:ext>
                </a:extLst>
              </a:tr>
            </a:tbl>
          </a:graphicData>
        </a:graphic>
      </p:graphicFrame>
      <p:pic>
        <p:nvPicPr>
          <p:cNvPr id="7" name="Picture 2" descr="http://www.realwire.com/writeitfiles/ETSI%20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9385" y="153725"/>
            <a:ext cx="1243250" cy="51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372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2663"/>
            <a:ext cx="12192001" cy="931334"/>
          </a:xfrm>
        </p:spPr>
        <p:txBody>
          <a:bodyPr/>
          <a:lstStyle/>
          <a:p>
            <a:r>
              <a:rPr lang="en-US" dirty="0">
                <a:solidFill>
                  <a:schemeClr val="accent3">
                    <a:lumMod val="75000"/>
                  </a:schemeClr>
                </a:solidFill>
                <a:latin typeface="Calibri" pitchFamily="34" charset="0"/>
                <a:ea typeface="+mj-ea"/>
                <a:cs typeface="+mj-cs"/>
              </a:rPr>
              <a:t>VDU VirtualStorage Node Type tosca.nodes.nfv.VDU.VirtualStorage</a:t>
            </a:r>
            <a:r>
              <a:rPr lang="en-GB" dirty="0">
                <a:solidFill>
                  <a:schemeClr val="accent3">
                    <a:lumMod val="75000"/>
                  </a:schemeClr>
                </a:solidFill>
                <a:latin typeface="Calibri" pitchFamily="34" charset="0"/>
                <a:ea typeface="+mj-ea"/>
                <a:cs typeface="+mj-cs"/>
              </a:rPr>
              <a:t> –</a:t>
            </a:r>
            <a:br>
              <a:rPr lang="en-GB" dirty="0">
                <a:solidFill>
                  <a:schemeClr val="accent3">
                    <a:lumMod val="75000"/>
                  </a:schemeClr>
                </a:solidFill>
                <a:latin typeface="Calibri" pitchFamily="34" charset="0"/>
                <a:ea typeface="+mj-ea"/>
                <a:cs typeface="+mj-cs"/>
              </a:rPr>
            </a:br>
            <a:r>
              <a:rPr lang="en-GB" sz="2400" dirty="0">
                <a:solidFill>
                  <a:schemeClr val="accent3">
                    <a:lumMod val="75000"/>
                  </a:schemeClr>
                </a:solidFill>
                <a:latin typeface="Calibri" pitchFamily="34" charset="0"/>
                <a:ea typeface="+mj-ea"/>
                <a:cs typeface="+mj-cs"/>
              </a:rPr>
              <a:t>Properties, capabilities</a:t>
            </a:r>
            <a:endParaRPr lang="en-US" sz="2400" dirty="0">
              <a:solidFill>
                <a:schemeClr val="accent3">
                  <a:lumMod val="75000"/>
                </a:schemeClr>
              </a:solidFill>
              <a:latin typeface="Calibri" pitchFamily="34" charset="0"/>
              <a:ea typeface="+mj-ea"/>
              <a:cs typeface="+mj-cs"/>
            </a:endParaRPr>
          </a:p>
        </p:txBody>
      </p:sp>
      <p:graphicFrame>
        <p:nvGraphicFramePr>
          <p:cNvPr id="7" name="Table 6"/>
          <p:cNvGraphicFramePr>
            <a:graphicFrameLocks noGrp="1"/>
          </p:cNvGraphicFramePr>
          <p:nvPr>
            <p:extLst>
              <p:ext uri="{D42A27DB-BD31-4B8C-83A1-F6EECF244321}">
                <p14:modId xmlns:p14="http://schemas.microsoft.com/office/powerpoint/2010/main" val="12464172"/>
              </p:ext>
            </p:extLst>
          </p:nvPr>
        </p:nvGraphicFramePr>
        <p:xfrm>
          <a:off x="104369" y="1139551"/>
          <a:ext cx="5181017" cy="5633393"/>
        </p:xfrm>
        <a:graphic>
          <a:graphicData uri="http://schemas.openxmlformats.org/drawingml/2006/table">
            <a:tbl>
              <a:tblPr firstRow="1" firstCol="1" bandRow="1">
                <a:tableStyleId>{0505E3EF-67EA-436B-97B2-0124C06EBD24}</a:tableStyleId>
              </a:tblPr>
              <a:tblGrid>
                <a:gridCol w="5181017">
                  <a:extLst>
                    <a:ext uri="{9D8B030D-6E8A-4147-A177-3AD203B41FA5}">
                      <a16:colId xmlns:a16="http://schemas.microsoft.com/office/drawing/2014/main" val="20000"/>
                    </a:ext>
                  </a:extLst>
                </a:gridCol>
              </a:tblGrid>
              <a:tr h="4713287">
                <a:tc>
                  <a:txBody>
                    <a:bodyPr/>
                    <a:lstStyle/>
                    <a:p>
                      <a:pPr marL="0" marR="0">
                        <a:spcBef>
                          <a:spcPts val="400"/>
                        </a:spcBef>
                        <a:spcAft>
                          <a:spcPts val="400"/>
                        </a:spcAft>
                      </a:pPr>
                      <a:r>
                        <a:rPr lang="en-US" sz="1100" dirty="0">
                          <a:effectLst/>
                        </a:rPr>
                        <a:t>tosca.nodes.nfv.VDU.VirtualStorage: </a:t>
                      </a:r>
                    </a:p>
                    <a:p>
                      <a:pPr marL="0" marR="0">
                        <a:spcBef>
                          <a:spcPts val="400"/>
                        </a:spcBef>
                        <a:spcAft>
                          <a:spcPts val="400"/>
                        </a:spcAft>
                      </a:pPr>
                      <a:r>
                        <a:rPr lang="en-US" sz="1100" dirty="0">
                          <a:effectLst/>
                        </a:rPr>
                        <a:t>  derived_from: tosca.nodes.Root</a:t>
                      </a:r>
                    </a:p>
                    <a:p>
                      <a:pPr marL="0" marR="0">
                        <a:spcBef>
                          <a:spcPts val="400"/>
                        </a:spcBef>
                        <a:spcAft>
                          <a:spcPts val="400"/>
                        </a:spcAft>
                      </a:pPr>
                      <a:r>
                        <a:rPr lang="en-US" sz="1100" dirty="0">
                          <a:effectLst/>
                        </a:rPr>
                        <a:t>  properties:</a:t>
                      </a:r>
                    </a:p>
                    <a:p>
                      <a:pPr marL="0" marR="0">
                        <a:spcBef>
                          <a:spcPts val="400"/>
                        </a:spcBef>
                        <a:spcAft>
                          <a:spcPts val="400"/>
                        </a:spcAft>
                      </a:pPr>
                      <a:r>
                        <a:rPr lang="en-US" sz="1100" dirty="0">
                          <a:effectLst/>
                        </a:rPr>
                        <a:t>    #id:</a:t>
                      </a:r>
                    </a:p>
                    <a:p>
                      <a:pPr marL="0" marR="0">
                        <a:spcBef>
                          <a:spcPts val="400"/>
                        </a:spcBef>
                        <a:spcAft>
                          <a:spcPts val="400"/>
                        </a:spcAft>
                      </a:pPr>
                      <a:r>
                        <a:rPr lang="en-US" sz="1100" dirty="0">
                          <a:effectLst/>
                        </a:rPr>
                        <a:t>      # node name</a:t>
                      </a:r>
                    </a:p>
                    <a:p>
                      <a:pPr marL="0" marR="0">
                        <a:spcBef>
                          <a:spcPts val="400"/>
                        </a:spcBef>
                        <a:spcAft>
                          <a:spcPts val="400"/>
                        </a:spcAft>
                      </a:pPr>
                      <a:r>
                        <a:rPr lang="en-US" sz="1100" dirty="0">
                          <a:effectLst/>
                        </a:rPr>
                        <a:t>    </a:t>
                      </a:r>
                      <a:r>
                        <a:rPr lang="en-US" sz="1100" dirty="0" err="1">
                          <a:effectLst/>
                        </a:rPr>
                        <a:t>type_of_storage</a:t>
                      </a:r>
                      <a:r>
                        <a:rPr lang="en-US" sz="1100" dirty="0">
                          <a:effectLst/>
                        </a:rPr>
                        <a:t>:</a:t>
                      </a:r>
                    </a:p>
                    <a:p>
                      <a:pPr marL="0" marR="0">
                        <a:spcBef>
                          <a:spcPts val="400"/>
                        </a:spcBef>
                        <a:spcAft>
                          <a:spcPts val="400"/>
                        </a:spcAft>
                      </a:pPr>
                      <a:r>
                        <a:rPr lang="en-US" sz="1100" dirty="0">
                          <a:effectLst/>
                        </a:rPr>
                        <a:t>      type: string</a:t>
                      </a:r>
                    </a:p>
                    <a:p>
                      <a:pPr marL="0" marR="0">
                        <a:spcBef>
                          <a:spcPts val="400"/>
                        </a:spcBef>
                        <a:spcAft>
                          <a:spcPts val="400"/>
                        </a:spcAft>
                      </a:pPr>
                      <a:r>
                        <a:rPr lang="en-US" sz="1100" dirty="0">
                          <a:effectLst/>
                        </a:rPr>
                        <a:t>      required: true </a:t>
                      </a:r>
                    </a:p>
                    <a:p>
                      <a:pPr marL="0" marR="0">
                        <a:spcBef>
                          <a:spcPts val="400"/>
                        </a:spcBef>
                        <a:spcAft>
                          <a:spcPts val="400"/>
                        </a:spcAft>
                      </a:pPr>
                      <a:r>
                        <a:rPr lang="en-US" sz="1100" dirty="0">
                          <a:effectLst/>
                        </a:rPr>
                        <a:t>    </a:t>
                      </a:r>
                      <a:r>
                        <a:rPr lang="en-US" sz="1100" dirty="0" err="1">
                          <a:effectLst/>
                        </a:rPr>
                        <a:t>size_of_storage</a:t>
                      </a:r>
                      <a:r>
                        <a:rPr lang="en-US" sz="1100" dirty="0">
                          <a:effectLst/>
                        </a:rPr>
                        <a:t>:</a:t>
                      </a:r>
                    </a:p>
                    <a:p>
                      <a:pPr marL="0" marR="0">
                        <a:spcBef>
                          <a:spcPts val="400"/>
                        </a:spcBef>
                        <a:spcAft>
                          <a:spcPts val="400"/>
                        </a:spcAft>
                      </a:pPr>
                      <a:r>
                        <a:rPr lang="en-US" sz="1100" dirty="0">
                          <a:effectLst/>
                        </a:rPr>
                        <a:t>      type: scalar-</a:t>
                      </a:r>
                      <a:r>
                        <a:rPr lang="en-US" sz="1100" dirty="0" err="1">
                          <a:effectLst/>
                        </a:rPr>
                        <a:t>unit.size</a:t>
                      </a:r>
                      <a:endParaRPr lang="en-US" sz="1100" dirty="0">
                        <a:effectLst/>
                      </a:endParaRPr>
                    </a:p>
                    <a:p>
                      <a:pPr marL="0" marR="0">
                        <a:spcBef>
                          <a:spcPts val="400"/>
                        </a:spcBef>
                        <a:spcAft>
                          <a:spcPts val="400"/>
                        </a:spcAft>
                      </a:pPr>
                      <a:r>
                        <a:rPr lang="en-US" sz="1100" dirty="0">
                          <a:effectLst/>
                        </a:rPr>
                        <a:t>      required: true</a:t>
                      </a:r>
                    </a:p>
                    <a:p>
                      <a:pPr marL="0" marR="0">
                        <a:spcBef>
                          <a:spcPts val="400"/>
                        </a:spcBef>
                        <a:spcAft>
                          <a:spcPts val="400"/>
                        </a:spcAft>
                      </a:pPr>
                      <a:r>
                        <a:rPr lang="en-US" sz="1100" dirty="0">
                          <a:effectLst/>
                        </a:rPr>
                        <a:t>    </a:t>
                      </a:r>
                      <a:r>
                        <a:rPr lang="en-US" sz="1100" dirty="0" err="1">
                          <a:effectLst/>
                        </a:rPr>
                        <a:t>rdma_enabled</a:t>
                      </a:r>
                      <a:r>
                        <a:rPr lang="en-US" sz="1100" dirty="0">
                          <a:effectLst/>
                        </a:rPr>
                        <a:t>:</a:t>
                      </a:r>
                    </a:p>
                    <a:p>
                      <a:pPr marL="0" marR="0">
                        <a:spcBef>
                          <a:spcPts val="400"/>
                        </a:spcBef>
                        <a:spcAft>
                          <a:spcPts val="400"/>
                        </a:spcAft>
                      </a:pPr>
                      <a:r>
                        <a:rPr lang="en-US" sz="1100" dirty="0">
                          <a:effectLst/>
                        </a:rPr>
                        <a:t>      type: </a:t>
                      </a:r>
                      <a:r>
                        <a:rPr lang="en-US" sz="1100" dirty="0" err="1">
                          <a:effectLst/>
                        </a:rPr>
                        <a:t>boolean</a:t>
                      </a:r>
                      <a:endParaRPr lang="en-US" sz="1100" dirty="0">
                        <a:effectLst/>
                      </a:endParaRPr>
                    </a:p>
                    <a:p>
                      <a:pPr marL="0" marR="0">
                        <a:spcBef>
                          <a:spcPts val="400"/>
                        </a:spcBef>
                        <a:spcAft>
                          <a:spcPts val="400"/>
                        </a:spcAft>
                      </a:pPr>
                      <a:r>
                        <a:rPr lang="en-US" sz="1100" dirty="0">
                          <a:effectLst/>
                        </a:rPr>
                        <a:t>      required: false</a:t>
                      </a:r>
                    </a:p>
                    <a:p>
                      <a:pPr marL="0" marR="0">
                        <a:spcBef>
                          <a:spcPts val="400"/>
                        </a:spcBef>
                        <a:spcAft>
                          <a:spcPts val="400"/>
                        </a:spcAft>
                      </a:pPr>
                      <a:r>
                        <a:rPr lang="en-US" sz="1100" dirty="0">
                          <a:effectLst/>
                        </a:rPr>
                        <a:t>  capabilities:</a:t>
                      </a:r>
                    </a:p>
                    <a:p>
                      <a:pPr marL="0" marR="0">
                        <a:spcBef>
                          <a:spcPts val="400"/>
                        </a:spcBef>
                        <a:spcAft>
                          <a:spcPts val="400"/>
                        </a:spcAft>
                      </a:pPr>
                      <a:r>
                        <a:rPr lang="en-US" sz="1100" dirty="0">
                          <a:effectLst/>
                        </a:rPr>
                        <a:t>    </a:t>
                      </a:r>
                      <a:r>
                        <a:rPr lang="en-US" sz="1100" dirty="0" err="1">
                          <a:effectLst/>
                        </a:rPr>
                        <a:t>virtual_storage</a:t>
                      </a:r>
                      <a:r>
                        <a:rPr lang="en-US" sz="1100" dirty="0">
                          <a:effectLst/>
                        </a:rPr>
                        <a:t>:</a:t>
                      </a:r>
                    </a:p>
                    <a:p>
                      <a:pPr marL="0" marR="0">
                        <a:spcBef>
                          <a:spcPts val="400"/>
                        </a:spcBef>
                        <a:spcAft>
                          <a:spcPts val="400"/>
                        </a:spcAft>
                      </a:pPr>
                      <a:r>
                        <a:rPr lang="en-US" sz="1100" dirty="0">
                          <a:effectLst/>
                        </a:rPr>
                        <a:t>      type: tosca.capabilities.nfv.VirtualStorage</a:t>
                      </a:r>
                    </a:p>
                    <a:p>
                      <a:pPr marL="0" marR="0">
                        <a:spcBef>
                          <a:spcPts val="400"/>
                        </a:spcBef>
                        <a:spcAft>
                          <a:spcPts val="400"/>
                        </a:spcAft>
                      </a:pPr>
                      <a:r>
                        <a:rPr lang="en-US" sz="1100" dirty="0">
                          <a:effectLst/>
                        </a:rPr>
                        <a:t>  artifacts:</a:t>
                      </a:r>
                    </a:p>
                    <a:p>
                      <a:pPr marL="0" marR="0">
                        <a:spcBef>
                          <a:spcPts val="400"/>
                        </a:spcBef>
                        <a:spcAft>
                          <a:spcPts val="400"/>
                        </a:spcAft>
                      </a:pPr>
                      <a:r>
                        <a:rPr lang="en-US" sz="1100" dirty="0">
                          <a:effectLst/>
                        </a:rPr>
                        <a:t>    - </a:t>
                      </a:r>
                      <a:r>
                        <a:rPr lang="en-US" sz="1100" dirty="0" err="1">
                          <a:effectLst/>
                        </a:rPr>
                        <a:t>sw_image</a:t>
                      </a:r>
                      <a:r>
                        <a:rPr lang="en-US" sz="1100" dirty="0">
                          <a:effectLst/>
                        </a:rPr>
                        <a:t>:</a:t>
                      </a:r>
                    </a:p>
                    <a:p>
                      <a:pPr marL="0" marR="0">
                        <a:spcBef>
                          <a:spcPts val="400"/>
                        </a:spcBef>
                        <a:spcAft>
                          <a:spcPts val="400"/>
                        </a:spcAft>
                      </a:pPr>
                      <a:r>
                        <a:rPr lang="en-US" sz="1100" dirty="0">
                          <a:effectLst/>
                        </a:rPr>
                        <a:t>        file: </a:t>
                      </a:r>
                    </a:p>
                    <a:p>
                      <a:pPr marL="0" marR="0">
                        <a:spcBef>
                          <a:spcPts val="400"/>
                        </a:spcBef>
                        <a:spcAft>
                          <a:spcPts val="400"/>
                        </a:spcAft>
                      </a:pPr>
                      <a:r>
                        <a:rPr lang="en-US" sz="1100" dirty="0">
                          <a:effectLst/>
                        </a:rPr>
                        <a:t>        type: tosca.artifacts.Deployment.Image</a:t>
                      </a:r>
                      <a:endParaRPr lang="en-US" sz="1100" dirty="0">
                        <a:solidFill>
                          <a:srgbClr val="C00000"/>
                        </a:solidFill>
                        <a:effectLst/>
                        <a:latin typeface="Arial" panose="020B0604020202020204" pitchFamily="34" charset="0"/>
                        <a:ea typeface="SimSun" panose="02010600030101010101" pitchFamily="2" charset="-122"/>
                        <a:cs typeface="Times New Roman" panose="02020603050405020304" pitchFamily="18" charset="0"/>
                      </a:endParaRPr>
                    </a:p>
                  </a:txBody>
                  <a:tcPr marL="64650" marR="64650" marT="32606" marB="48347"/>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051605594"/>
              </p:ext>
            </p:extLst>
          </p:nvPr>
        </p:nvGraphicFramePr>
        <p:xfrm>
          <a:off x="3122340" y="2064479"/>
          <a:ext cx="8930192" cy="1465580"/>
        </p:xfrm>
        <a:graphic>
          <a:graphicData uri="http://schemas.openxmlformats.org/drawingml/2006/table">
            <a:tbl>
              <a:tblPr firstRow="1" firstCol="1" bandRow="1" bandCol="1">
                <a:tableStyleId>{F5AB1C69-6EDB-4FF4-983F-18BD219EF322}</a:tableStyleId>
              </a:tblPr>
              <a:tblGrid>
                <a:gridCol w="2328994">
                  <a:extLst>
                    <a:ext uri="{9D8B030D-6E8A-4147-A177-3AD203B41FA5}">
                      <a16:colId xmlns:a16="http://schemas.microsoft.com/office/drawing/2014/main" val="20000"/>
                    </a:ext>
                  </a:extLst>
                </a:gridCol>
                <a:gridCol w="825149">
                  <a:extLst>
                    <a:ext uri="{9D8B030D-6E8A-4147-A177-3AD203B41FA5}">
                      <a16:colId xmlns:a16="http://schemas.microsoft.com/office/drawing/2014/main" val="20001"/>
                    </a:ext>
                  </a:extLst>
                </a:gridCol>
                <a:gridCol w="1019404">
                  <a:extLst>
                    <a:ext uri="{9D8B030D-6E8A-4147-A177-3AD203B41FA5}">
                      <a16:colId xmlns:a16="http://schemas.microsoft.com/office/drawing/2014/main" val="20002"/>
                    </a:ext>
                  </a:extLst>
                </a:gridCol>
                <a:gridCol w="1277249">
                  <a:extLst>
                    <a:ext uri="{9D8B030D-6E8A-4147-A177-3AD203B41FA5}">
                      <a16:colId xmlns:a16="http://schemas.microsoft.com/office/drawing/2014/main" val="20003"/>
                    </a:ext>
                  </a:extLst>
                </a:gridCol>
                <a:gridCol w="3479396">
                  <a:extLst>
                    <a:ext uri="{9D8B030D-6E8A-4147-A177-3AD203B41FA5}">
                      <a16:colId xmlns:a16="http://schemas.microsoft.com/office/drawing/2014/main" val="20004"/>
                    </a:ext>
                  </a:extLst>
                </a:gridCol>
              </a:tblGrid>
              <a:tr h="0">
                <a:tc>
                  <a:txBody>
                    <a:bodyPr/>
                    <a:lstStyle/>
                    <a:p>
                      <a:pPr marL="0" marR="0">
                        <a:spcBef>
                          <a:spcPts val="0"/>
                        </a:spcBef>
                        <a:spcAft>
                          <a:spcPts val="0"/>
                        </a:spcAft>
                      </a:pPr>
                      <a:r>
                        <a:rPr lang="en-US" sz="1200" kern="100" dirty="0">
                          <a:effectLst/>
                        </a:rPr>
                        <a:t>Name</a:t>
                      </a:r>
                      <a:endParaRPr lang="en-US" sz="1200" b="1" kern="100" dirty="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kern="100">
                          <a:effectLst/>
                        </a:rPr>
                        <a:t>Required</a:t>
                      </a:r>
                      <a:endParaRPr lang="en-US" sz="1200" b="1" kern="10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kern="100">
                          <a:effectLst/>
                        </a:rPr>
                        <a:t>Type</a:t>
                      </a:r>
                      <a:endParaRPr lang="en-US" sz="1200" b="1" kern="10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kern="100">
                          <a:effectLst/>
                        </a:rPr>
                        <a:t>Constraints</a:t>
                      </a:r>
                      <a:endParaRPr lang="en-US" sz="1200" b="1" kern="10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kern="100">
                          <a:effectLst/>
                        </a:rPr>
                        <a:t>Description</a:t>
                      </a:r>
                      <a:endParaRPr lang="en-US" sz="1200" b="1" kern="10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extLst>
                  <a:ext uri="{0D108BD9-81ED-4DB2-BD59-A6C34878D82A}">
                    <a16:rowId xmlns:a16="http://schemas.microsoft.com/office/drawing/2014/main" val="10000"/>
                  </a:ext>
                </a:extLst>
              </a:tr>
              <a:tr h="0">
                <a:tc>
                  <a:txBody>
                    <a:bodyPr/>
                    <a:lstStyle/>
                    <a:p>
                      <a:pPr marL="0" marR="0">
                        <a:spcBef>
                          <a:spcPts val="0"/>
                        </a:spcBef>
                        <a:spcAft>
                          <a:spcPts val="0"/>
                        </a:spcAft>
                      </a:pPr>
                      <a:r>
                        <a:rPr lang="en-US" sz="1200" dirty="0">
                          <a:effectLst/>
                        </a:rPr>
                        <a:t>id</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yes</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 </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 </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Unique identifier of the virtualStorage</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1"/>
                  </a:ext>
                </a:extLst>
              </a:tr>
              <a:tr h="0">
                <a:tc>
                  <a:txBody>
                    <a:bodyPr/>
                    <a:lstStyle/>
                    <a:p>
                      <a:pPr marL="0" marR="0">
                        <a:spcBef>
                          <a:spcPts val="0"/>
                        </a:spcBef>
                        <a:spcAft>
                          <a:spcPts val="0"/>
                        </a:spcAft>
                      </a:pPr>
                      <a:r>
                        <a:rPr lang="en-US" sz="1200">
                          <a:effectLst/>
                        </a:rPr>
                        <a:t>type_of_storage</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yes</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string</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volune, object</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Type of virtualized storage resource</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2"/>
                  </a:ext>
                </a:extLst>
              </a:tr>
              <a:tr h="0">
                <a:tc>
                  <a:txBody>
                    <a:bodyPr/>
                    <a:lstStyle/>
                    <a:p>
                      <a:pPr marL="0" marR="0">
                        <a:spcBef>
                          <a:spcPts val="0"/>
                        </a:spcBef>
                        <a:spcAft>
                          <a:spcPts val="0"/>
                        </a:spcAft>
                      </a:pPr>
                      <a:r>
                        <a:rPr lang="en-US" sz="1200">
                          <a:effectLst/>
                        </a:rPr>
                        <a:t>size_of_storage</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yes</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scalar-unit.size</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number</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Size of virtualized storage resource (in GB)</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3"/>
                  </a:ext>
                </a:extLst>
              </a:tr>
              <a:tr h="0">
                <a:tc>
                  <a:txBody>
                    <a:bodyPr/>
                    <a:lstStyle/>
                    <a:p>
                      <a:pPr marL="0" marR="0">
                        <a:spcBef>
                          <a:spcPts val="0"/>
                        </a:spcBef>
                        <a:spcAft>
                          <a:spcPts val="0"/>
                        </a:spcAft>
                      </a:pPr>
                      <a:r>
                        <a:rPr lang="en-US" sz="1200" dirty="0" err="1">
                          <a:effectLst/>
                        </a:rPr>
                        <a:t>rdma_enabled</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no</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boolean</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 </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dirty="0">
                          <a:effectLst/>
                        </a:rPr>
                        <a:t>Indicate if the storage support RDMA</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61190708"/>
              </p:ext>
            </p:extLst>
          </p:nvPr>
        </p:nvGraphicFramePr>
        <p:xfrm>
          <a:off x="3683977" y="4950069"/>
          <a:ext cx="8034474" cy="1204949"/>
        </p:xfrm>
        <a:graphic>
          <a:graphicData uri="http://schemas.openxmlformats.org/drawingml/2006/table">
            <a:tbl>
              <a:tblPr firstRow="1" firstCol="1" bandRow="1" bandCol="1">
                <a:tableStyleId>{F5AB1C69-6EDB-4FF4-983F-18BD219EF322}</a:tableStyleId>
              </a:tblPr>
              <a:tblGrid>
                <a:gridCol w="1487451">
                  <a:extLst>
                    <a:ext uri="{9D8B030D-6E8A-4147-A177-3AD203B41FA5}">
                      <a16:colId xmlns:a16="http://schemas.microsoft.com/office/drawing/2014/main" val="20000"/>
                    </a:ext>
                  </a:extLst>
                </a:gridCol>
                <a:gridCol w="3762485">
                  <a:extLst>
                    <a:ext uri="{9D8B030D-6E8A-4147-A177-3AD203B41FA5}">
                      <a16:colId xmlns:a16="http://schemas.microsoft.com/office/drawing/2014/main" val="20001"/>
                    </a:ext>
                  </a:extLst>
                </a:gridCol>
                <a:gridCol w="2784538">
                  <a:extLst>
                    <a:ext uri="{9D8B030D-6E8A-4147-A177-3AD203B41FA5}">
                      <a16:colId xmlns:a16="http://schemas.microsoft.com/office/drawing/2014/main" val="20002"/>
                    </a:ext>
                  </a:extLst>
                </a:gridCol>
              </a:tblGrid>
              <a:tr h="265720">
                <a:tc>
                  <a:txBody>
                    <a:bodyPr/>
                    <a:lstStyle/>
                    <a:p>
                      <a:pPr marL="0" marR="0">
                        <a:spcBef>
                          <a:spcPts val="400"/>
                        </a:spcBef>
                        <a:spcAft>
                          <a:spcPts val="0"/>
                        </a:spcAft>
                      </a:pPr>
                      <a:r>
                        <a:rPr lang="en-US" sz="1200" kern="100" dirty="0">
                          <a:effectLst/>
                        </a:rPr>
                        <a:t>Name</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400"/>
                        </a:spcBef>
                        <a:spcAft>
                          <a:spcPts val="0"/>
                        </a:spcAft>
                      </a:pPr>
                      <a:r>
                        <a:rPr lang="en-US" sz="1200" kern="100">
                          <a:effectLst/>
                        </a:rPr>
                        <a:t>Type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400"/>
                        </a:spcBef>
                        <a:spcAft>
                          <a:spcPts val="0"/>
                        </a:spcAft>
                      </a:pPr>
                      <a:r>
                        <a:rPr lang="en-US" sz="1200" kern="100" dirty="0">
                          <a:effectLst/>
                        </a:rPr>
                        <a:t>Description</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0"/>
                  </a:ext>
                </a:extLst>
              </a:tr>
              <a:tr h="939229">
                <a:tc>
                  <a:txBody>
                    <a:bodyPr/>
                    <a:lstStyle/>
                    <a:p>
                      <a:pPr marL="0" marR="0">
                        <a:spcBef>
                          <a:spcPts val="400"/>
                        </a:spcBef>
                        <a:spcAft>
                          <a:spcPts val="0"/>
                        </a:spcAft>
                      </a:pPr>
                      <a:r>
                        <a:rPr lang="en-US" sz="1200">
                          <a:effectLst/>
                        </a:rPr>
                        <a:t>virtual_storage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400"/>
                        </a:spcBef>
                        <a:spcAft>
                          <a:spcPts val="0"/>
                        </a:spcAft>
                      </a:pPr>
                      <a:r>
                        <a:rPr lang="en-US" sz="1200" dirty="0">
                          <a:effectLst/>
                        </a:rPr>
                        <a:t>tosca.capabilities.nfv.VirtualStorage</a:t>
                      </a:r>
                    </a:p>
                    <a:p>
                      <a:pPr marL="0" marR="0">
                        <a:spcBef>
                          <a:spcPts val="400"/>
                        </a:spcBef>
                        <a:spcAft>
                          <a:spcPts val="0"/>
                        </a:spcAft>
                      </a:pPr>
                      <a:r>
                        <a:rPr lang="en-US" sz="1200" dirty="0">
                          <a:effectLst/>
                        </a:rPr>
                        <a:t> </a:t>
                      </a:r>
                    </a:p>
                    <a:p>
                      <a:pPr marL="0" marR="0">
                        <a:spcBef>
                          <a:spcPts val="400"/>
                        </a:spcBef>
                        <a:spcAft>
                          <a:spcPts val="0"/>
                        </a:spcAft>
                      </a:pPr>
                      <a:r>
                        <a:rPr lang="en-US" sz="1200" dirty="0">
                          <a:effectLst/>
                          <a:highlight>
                            <a:srgbClr val="FFFF00"/>
                          </a:highlight>
                        </a:rPr>
                        <a:t>Editor Note:</a:t>
                      </a:r>
                      <a:r>
                        <a:rPr lang="en-US" sz="1200" dirty="0">
                          <a:effectLst/>
                        </a:rPr>
                        <a:t> Need to create tosca.capabilities.nfv.VirtualStorage capability type. </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400"/>
                        </a:spcBef>
                        <a:spcAft>
                          <a:spcPts val="0"/>
                        </a:spcAft>
                      </a:pPr>
                      <a:r>
                        <a:rPr lang="en-US" sz="1200" dirty="0">
                          <a:effectLst/>
                        </a:rPr>
                        <a:t>Defines the capabilities of virtual</a:t>
                      </a:r>
                      <a:r>
                        <a:rPr lang="en-US" sz="1200" baseline="0" dirty="0">
                          <a:effectLst/>
                        </a:rPr>
                        <a:t> </a:t>
                      </a:r>
                      <a:r>
                        <a:rPr lang="en-US" sz="1200" dirty="0">
                          <a:effectLst/>
                        </a:rPr>
                        <a:t>storage.</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1"/>
                  </a:ext>
                </a:extLst>
              </a:tr>
            </a:tbl>
          </a:graphicData>
        </a:graphic>
      </p:graphicFrame>
      <p:pic>
        <p:nvPicPr>
          <p:cNvPr id="8" name="Picture 2" descr="http://www.realwire.com/writeitfiles/ETSI%20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9385" y="162517"/>
            <a:ext cx="1243250" cy="51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8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629" y="122663"/>
            <a:ext cx="11924372" cy="931334"/>
          </a:xfrm>
        </p:spPr>
        <p:txBody>
          <a:bodyPr/>
          <a:lstStyle/>
          <a:p>
            <a:r>
              <a:rPr lang="en-US" dirty="0">
                <a:solidFill>
                  <a:schemeClr val="accent3">
                    <a:lumMod val="75000"/>
                  </a:schemeClr>
                </a:solidFill>
                <a:latin typeface="Calibri" pitchFamily="34" charset="0"/>
                <a:ea typeface="+mj-ea"/>
                <a:cs typeface="+mj-cs"/>
              </a:rPr>
              <a:t>VDU CPD Node Type </a:t>
            </a:r>
            <a:r>
              <a:rPr lang="en-GB" dirty="0">
                <a:solidFill>
                  <a:schemeClr val="accent3">
                    <a:lumMod val="75000"/>
                  </a:schemeClr>
                </a:solidFill>
                <a:latin typeface="Calibri" pitchFamily="34" charset="0"/>
                <a:ea typeface="+mj-ea"/>
                <a:cs typeface="+mj-cs"/>
              </a:rPr>
              <a:t>tosca.nodes.nfv.VduCpd - </a:t>
            </a:r>
            <a:br>
              <a:rPr lang="en-GB" dirty="0">
                <a:solidFill>
                  <a:schemeClr val="accent3">
                    <a:lumMod val="75000"/>
                  </a:schemeClr>
                </a:solidFill>
                <a:latin typeface="Calibri" pitchFamily="34" charset="0"/>
                <a:ea typeface="+mj-ea"/>
                <a:cs typeface="+mj-cs"/>
              </a:rPr>
            </a:br>
            <a:r>
              <a:rPr lang="en-GB" sz="2400" dirty="0">
                <a:solidFill>
                  <a:schemeClr val="accent3">
                    <a:lumMod val="75000"/>
                  </a:schemeClr>
                </a:solidFill>
                <a:latin typeface="Calibri" pitchFamily="34" charset="0"/>
                <a:ea typeface="+mj-ea"/>
                <a:cs typeface="+mj-cs"/>
              </a:rPr>
              <a:t>Properties, Requirements</a:t>
            </a:r>
            <a:endParaRPr lang="en-US" sz="2400" dirty="0">
              <a:solidFill>
                <a:schemeClr val="accent3">
                  <a:lumMod val="75000"/>
                </a:schemeClr>
              </a:solidFill>
              <a:latin typeface="Calibri" pitchFamily="34" charset="0"/>
              <a:ea typeface="+mj-ea"/>
              <a:cs typeface="+mj-cs"/>
            </a:endParaRPr>
          </a:p>
        </p:txBody>
      </p:sp>
      <p:graphicFrame>
        <p:nvGraphicFramePr>
          <p:cNvPr id="3" name="Table 2"/>
          <p:cNvGraphicFramePr>
            <a:graphicFrameLocks noGrp="1"/>
          </p:cNvGraphicFramePr>
          <p:nvPr>
            <p:extLst>
              <p:ext uri="{D42A27DB-BD31-4B8C-83A1-F6EECF244321}">
                <p14:modId xmlns:p14="http://schemas.microsoft.com/office/powerpoint/2010/main" val="1931004439"/>
              </p:ext>
            </p:extLst>
          </p:nvPr>
        </p:nvGraphicFramePr>
        <p:xfrm>
          <a:off x="79486" y="1174720"/>
          <a:ext cx="5870478" cy="5067893"/>
        </p:xfrm>
        <a:graphic>
          <a:graphicData uri="http://schemas.openxmlformats.org/drawingml/2006/table">
            <a:tbl>
              <a:tblPr firstRow="1" firstCol="1" bandRow="1">
                <a:tableStyleId>{0505E3EF-67EA-436B-97B2-0124C06EBD24}</a:tableStyleId>
              </a:tblPr>
              <a:tblGrid>
                <a:gridCol w="5870478">
                  <a:extLst>
                    <a:ext uri="{9D8B030D-6E8A-4147-A177-3AD203B41FA5}">
                      <a16:colId xmlns:a16="http://schemas.microsoft.com/office/drawing/2014/main" val="20000"/>
                    </a:ext>
                  </a:extLst>
                </a:gridCol>
              </a:tblGrid>
              <a:tr h="4713287">
                <a:tc>
                  <a:txBody>
                    <a:bodyPr/>
                    <a:lstStyle/>
                    <a:p>
                      <a:pPr marL="0" marR="0">
                        <a:spcBef>
                          <a:spcPts val="400"/>
                        </a:spcBef>
                        <a:spcAft>
                          <a:spcPts val="400"/>
                        </a:spcAft>
                      </a:pPr>
                      <a:r>
                        <a:rPr lang="en-US" sz="1000" dirty="0">
                          <a:effectLst/>
                        </a:rPr>
                        <a:t>tosca.nodes.nfv.VduCpd:</a:t>
                      </a:r>
                    </a:p>
                    <a:p>
                      <a:pPr marL="0" marR="0">
                        <a:spcBef>
                          <a:spcPts val="400"/>
                        </a:spcBef>
                        <a:spcAft>
                          <a:spcPts val="400"/>
                        </a:spcAft>
                      </a:pPr>
                      <a:r>
                        <a:rPr lang="en-US" sz="1000" dirty="0">
                          <a:effectLst/>
                        </a:rPr>
                        <a:t>  derived_from: tosca.nodes.nfv.Cpd </a:t>
                      </a:r>
                    </a:p>
                    <a:p>
                      <a:pPr marL="0" marR="0">
                        <a:spcBef>
                          <a:spcPts val="400"/>
                        </a:spcBef>
                        <a:spcAft>
                          <a:spcPts val="400"/>
                        </a:spcAft>
                      </a:pPr>
                      <a:r>
                        <a:rPr lang="en-US" sz="1000" dirty="0">
                          <a:effectLst/>
                        </a:rPr>
                        <a:t>  properties:</a:t>
                      </a:r>
                    </a:p>
                    <a:p>
                      <a:pPr marL="0" marR="0" indent="317500">
                        <a:spcBef>
                          <a:spcPts val="400"/>
                        </a:spcBef>
                        <a:spcAft>
                          <a:spcPts val="400"/>
                        </a:spcAft>
                      </a:pPr>
                      <a:r>
                        <a:rPr lang="en-US" sz="1000" dirty="0" err="1">
                          <a:effectLst/>
                        </a:rPr>
                        <a:t>bitrate_requirement</a:t>
                      </a:r>
                      <a:r>
                        <a:rPr lang="en-US" sz="1000" dirty="0">
                          <a:effectLst/>
                        </a:rPr>
                        <a:t>:</a:t>
                      </a:r>
                    </a:p>
                    <a:p>
                      <a:pPr marL="0" marR="0" indent="444500">
                        <a:spcBef>
                          <a:spcPts val="400"/>
                        </a:spcBef>
                        <a:spcAft>
                          <a:spcPts val="400"/>
                        </a:spcAft>
                      </a:pPr>
                      <a:r>
                        <a:rPr lang="en-US" sz="1000" dirty="0">
                          <a:effectLst/>
                        </a:rPr>
                        <a:t>type: integer</a:t>
                      </a:r>
                    </a:p>
                    <a:p>
                      <a:pPr marL="0" marR="0" indent="444500">
                        <a:spcBef>
                          <a:spcPts val="400"/>
                        </a:spcBef>
                        <a:spcAft>
                          <a:spcPts val="400"/>
                        </a:spcAft>
                      </a:pPr>
                      <a:r>
                        <a:rPr lang="en-US" sz="1000" dirty="0" err="1">
                          <a:effectLst/>
                        </a:rPr>
                        <a:t>required:false</a:t>
                      </a:r>
                      <a:endParaRPr lang="en-US" sz="1000" dirty="0">
                        <a:effectLst/>
                      </a:endParaRPr>
                    </a:p>
                    <a:p>
                      <a:pPr marL="0" marR="0" indent="317500">
                        <a:spcBef>
                          <a:spcPts val="400"/>
                        </a:spcBef>
                        <a:spcAft>
                          <a:spcPts val="400"/>
                        </a:spcAft>
                      </a:pPr>
                      <a:r>
                        <a:rPr lang="en-US" sz="1000" dirty="0" err="1">
                          <a:effectLst/>
                        </a:rPr>
                        <a:t>virtual_network_interface_requirements</a:t>
                      </a:r>
                      <a:r>
                        <a:rPr lang="en-US" sz="1000" dirty="0">
                          <a:effectLst/>
                        </a:rPr>
                        <a:t> </a:t>
                      </a:r>
                    </a:p>
                    <a:p>
                      <a:pPr marL="0" marR="0" indent="444500">
                        <a:spcBef>
                          <a:spcPts val="400"/>
                        </a:spcBef>
                        <a:spcAft>
                          <a:spcPts val="400"/>
                        </a:spcAft>
                      </a:pPr>
                      <a:r>
                        <a:rPr lang="en-US" sz="1000" dirty="0">
                          <a:effectLst/>
                        </a:rPr>
                        <a:t>type: list</a:t>
                      </a:r>
                    </a:p>
                    <a:p>
                      <a:pPr marL="0" marR="0" indent="444500">
                        <a:spcBef>
                          <a:spcPts val="400"/>
                        </a:spcBef>
                        <a:spcAft>
                          <a:spcPts val="400"/>
                        </a:spcAft>
                      </a:pPr>
                      <a:r>
                        <a:rPr lang="en-US" sz="1000" dirty="0">
                          <a:effectLst/>
                        </a:rPr>
                        <a:t>entry_schema:</a:t>
                      </a:r>
                    </a:p>
                    <a:p>
                      <a:pPr marL="0" marR="0" indent="444500">
                        <a:spcBef>
                          <a:spcPts val="400"/>
                        </a:spcBef>
                        <a:spcAft>
                          <a:spcPts val="400"/>
                        </a:spcAft>
                      </a:pPr>
                      <a:r>
                        <a:rPr lang="en-US" sz="1000" dirty="0">
                          <a:effectLst/>
                        </a:rPr>
                        <a:t>  type: VirtualNetworkInterfaceRequirements</a:t>
                      </a:r>
                    </a:p>
                    <a:p>
                      <a:pPr marL="0" marR="0" indent="444500">
                        <a:spcBef>
                          <a:spcPts val="400"/>
                        </a:spcBef>
                        <a:spcAft>
                          <a:spcPts val="400"/>
                        </a:spcAft>
                      </a:pPr>
                      <a:r>
                        <a:rPr lang="en-US" sz="1000" dirty="0" err="1">
                          <a:effectLst/>
                        </a:rPr>
                        <a:t>required:false</a:t>
                      </a:r>
                      <a:endParaRPr lang="en-US" sz="1000" dirty="0">
                        <a:effectLst/>
                      </a:endParaRPr>
                    </a:p>
                    <a:p>
                      <a:pPr marL="0" marR="0" indent="190500">
                        <a:spcBef>
                          <a:spcPts val="400"/>
                        </a:spcBef>
                        <a:spcAft>
                          <a:spcPts val="400"/>
                        </a:spcAft>
                      </a:pPr>
                      <a:r>
                        <a:rPr lang="en-US" sz="1000" dirty="0">
                          <a:effectLst/>
                        </a:rPr>
                        <a:t>requirements:</a:t>
                      </a:r>
                    </a:p>
                    <a:p>
                      <a:pPr marL="0" marR="0">
                        <a:spcBef>
                          <a:spcPts val="400"/>
                        </a:spcBef>
                        <a:spcAft>
                          <a:spcPts val="400"/>
                        </a:spcAft>
                      </a:pPr>
                      <a:r>
                        <a:rPr lang="en-US" sz="1000" dirty="0">
                          <a:effectLst/>
                        </a:rPr>
                        <a:t>    - </a:t>
                      </a:r>
                      <a:r>
                        <a:rPr lang="en-US" sz="1000" dirty="0" err="1">
                          <a:effectLst/>
                        </a:rPr>
                        <a:t>virtual_link</a:t>
                      </a:r>
                      <a:r>
                        <a:rPr lang="en-US" sz="1000" dirty="0">
                          <a:effectLst/>
                        </a:rPr>
                        <a:t>:</a:t>
                      </a:r>
                    </a:p>
                    <a:p>
                      <a:pPr marL="0" marR="0">
                        <a:spcBef>
                          <a:spcPts val="400"/>
                        </a:spcBef>
                        <a:spcAft>
                          <a:spcPts val="400"/>
                        </a:spcAft>
                      </a:pPr>
                      <a:r>
                        <a:rPr lang="en-US" sz="1000" dirty="0">
                          <a:effectLst/>
                        </a:rPr>
                        <a:t>        capability: tosca.capabilities.nfv.VirtualLinkable</a:t>
                      </a:r>
                    </a:p>
                    <a:p>
                      <a:pPr marL="0" marR="0">
                        <a:spcBef>
                          <a:spcPts val="400"/>
                        </a:spcBef>
                        <a:spcAft>
                          <a:spcPts val="400"/>
                        </a:spcAft>
                      </a:pPr>
                      <a:r>
                        <a:rPr lang="en-US" sz="1000" dirty="0">
                          <a:effectLst/>
                        </a:rPr>
                        <a:t>        relationship: tosca.relationships.nfv.VirtualLinksTo</a:t>
                      </a:r>
                    </a:p>
                    <a:p>
                      <a:pPr marL="0" marR="0">
                        <a:spcBef>
                          <a:spcPts val="400"/>
                        </a:spcBef>
                        <a:spcAft>
                          <a:spcPts val="400"/>
                        </a:spcAft>
                      </a:pPr>
                      <a:r>
                        <a:rPr lang="en-US" sz="1000" dirty="0">
                          <a:effectLst/>
                        </a:rPr>
                        <a:t>        node: tosca.nodes.nfv.VnfVirtualLinkDesc   </a:t>
                      </a:r>
                    </a:p>
                    <a:p>
                      <a:pPr marL="0" marR="0">
                        <a:spcBef>
                          <a:spcPts val="400"/>
                        </a:spcBef>
                        <a:spcAft>
                          <a:spcPts val="400"/>
                        </a:spcAft>
                      </a:pPr>
                      <a:r>
                        <a:rPr lang="en-US" sz="1000" dirty="0">
                          <a:effectLst/>
                        </a:rPr>
                        <a:t> - </a:t>
                      </a:r>
                      <a:r>
                        <a:rPr lang="en-US" sz="1000" dirty="0" err="1">
                          <a:effectLst/>
                        </a:rPr>
                        <a:t>virtual_binding</a:t>
                      </a:r>
                      <a:r>
                        <a:rPr lang="en-US" sz="1000" dirty="0">
                          <a:effectLst/>
                        </a:rPr>
                        <a:t>:</a:t>
                      </a:r>
                    </a:p>
                    <a:p>
                      <a:pPr marL="0" marR="0">
                        <a:spcBef>
                          <a:spcPts val="400"/>
                        </a:spcBef>
                        <a:spcAft>
                          <a:spcPts val="400"/>
                        </a:spcAft>
                      </a:pPr>
                      <a:r>
                        <a:rPr lang="en-US" sz="1000" dirty="0">
                          <a:effectLst/>
                        </a:rPr>
                        <a:t>        capability: </a:t>
                      </a:r>
                      <a:r>
                        <a:rPr lang="en-US" sz="1000" dirty="0" err="1">
                          <a:effectLst/>
                        </a:rPr>
                        <a:t>tosca.capabilities.nfv.VirtualBindable</a:t>
                      </a:r>
                      <a:endParaRPr lang="en-US" sz="1000" dirty="0">
                        <a:effectLst/>
                      </a:endParaRPr>
                    </a:p>
                    <a:p>
                      <a:pPr marL="0" marR="0">
                        <a:spcBef>
                          <a:spcPts val="400"/>
                        </a:spcBef>
                        <a:spcAft>
                          <a:spcPts val="400"/>
                        </a:spcAft>
                      </a:pPr>
                      <a:r>
                        <a:rPr lang="en-US" sz="1000" dirty="0">
                          <a:effectLst/>
                        </a:rPr>
                        <a:t>        relationship: tosca.relationships.nfv.VirtualBindsTo</a:t>
                      </a:r>
                    </a:p>
                    <a:p>
                      <a:pPr marL="0" marR="0" indent="444500">
                        <a:spcBef>
                          <a:spcPts val="400"/>
                        </a:spcBef>
                        <a:spcAft>
                          <a:spcPts val="400"/>
                        </a:spcAft>
                      </a:pPr>
                      <a:r>
                        <a:rPr lang="en-US" sz="1000" dirty="0">
                          <a:effectLst/>
                        </a:rPr>
                        <a:t>        node: tosca.nodes.nfv.VDU  </a:t>
                      </a:r>
                      <a:endParaRPr lang="en-US" sz="1000" dirty="0">
                        <a:solidFill>
                          <a:srgbClr val="C00000"/>
                        </a:solidFill>
                        <a:effectLst/>
                        <a:latin typeface="Consolas" panose="020B0609020204030204" pitchFamily="49" charset="0"/>
                        <a:ea typeface="SimSun" panose="02010600030101010101" pitchFamily="2" charset="-122"/>
                      </a:endParaRPr>
                    </a:p>
                  </a:txBody>
                  <a:tcPr marL="71470" marR="71470" marT="36046" marB="53447"/>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902925663"/>
              </p:ext>
            </p:extLst>
          </p:nvPr>
        </p:nvGraphicFramePr>
        <p:xfrm>
          <a:off x="3059429" y="1376036"/>
          <a:ext cx="9021529" cy="1135380"/>
        </p:xfrm>
        <a:graphic>
          <a:graphicData uri="http://schemas.openxmlformats.org/drawingml/2006/table">
            <a:tbl>
              <a:tblPr firstRow="1" firstCol="1" bandRow="1" bandCol="1">
                <a:tableStyleId>{F5AB1C69-6EDB-4FF4-983F-18BD219EF322}</a:tableStyleId>
              </a:tblPr>
              <a:tblGrid>
                <a:gridCol w="1709365">
                  <a:extLst>
                    <a:ext uri="{9D8B030D-6E8A-4147-A177-3AD203B41FA5}">
                      <a16:colId xmlns:a16="http://schemas.microsoft.com/office/drawing/2014/main" val="20000"/>
                    </a:ext>
                  </a:extLst>
                </a:gridCol>
                <a:gridCol w="984473">
                  <a:extLst>
                    <a:ext uri="{9D8B030D-6E8A-4147-A177-3AD203B41FA5}">
                      <a16:colId xmlns:a16="http://schemas.microsoft.com/office/drawing/2014/main" val="20001"/>
                    </a:ext>
                  </a:extLst>
                </a:gridCol>
                <a:gridCol w="1170878">
                  <a:extLst>
                    <a:ext uri="{9D8B030D-6E8A-4147-A177-3AD203B41FA5}">
                      <a16:colId xmlns:a16="http://schemas.microsoft.com/office/drawing/2014/main" val="20002"/>
                    </a:ext>
                  </a:extLst>
                </a:gridCol>
                <a:gridCol w="5156813">
                  <a:extLst>
                    <a:ext uri="{9D8B030D-6E8A-4147-A177-3AD203B41FA5}">
                      <a16:colId xmlns:a16="http://schemas.microsoft.com/office/drawing/2014/main" val="20003"/>
                    </a:ext>
                  </a:extLst>
                </a:gridCol>
              </a:tblGrid>
              <a:tr h="0">
                <a:tc>
                  <a:txBody>
                    <a:bodyPr/>
                    <a:lstStyle/>
                    <a:p>
                      <a:pPr marL="0" marR="0">
                        <a:spcBef>
                          <a:spcPts val="0"/>
                        </a:spcBef>
                        <a:spcAft>
                          <a:spcPts val="0"/>
                        </a:spcAft>
                      </a:pPr>
                      <a:r>
                        <a:rPr lang="en-US" sz="1200" kern="100" dirty="0">
                          <a:effectLst/>
                        </a:rPr>
                        <a:t>Name</a:t>
                      </a:r>
                      <a:endParaRPr lang="en-US" sz="1200" b="1" kern="100" dirty="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kern="100">
                          <a:effectLst/>
                        </a:rPr>
                        <a:t>Required</a:t>
                      </a:r>
                      <a:endParaRPr lang="en-US" sz="1200" b="1" kern="10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kern="100">
                          <a:effectLst/>
                        </a:rPr>
                        <a:t>Type</a:t>
                      </a:r>
                      <a:endParaRPr lang="en-US" sz="1200" b="1" kern="10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kern="100" dirty="0">
                          <a:effectLst/>
                        </a:rPr>
                        <a:t>Description</a:t>
                      </a:r>
                      <a:endParaRPr lang="en-US" sz="1200" b="1" kern="100" dirty="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extLst>
                  <a:ext uri="{0D108BD9-81ED-4DB2-BD59-A6C34878D82A}">
                    <a16:rowId xmlns:a16="http://schemas.microsoft.com/office/drawing/2014/main" val="10000"/>
                  </a:ext>
                </a:extLst>
              </a:tr>
              <a:tr h="0">
                <a:tc>
                  <a:txBody>
                    <a:bodyPr/>
                    <a:lstStyle/>
                    <a:p>
                      <a:pPr marL="0" marR="0">
                        <a:spcBef>
                          <a:spcPts val="0"/>
                        </a:spcBef>
                        <a:spcAft>
                          <a:spcPts val="0"/>
                        </a:spcAft>
                      </a:pPr>
                      <a:r>
                        <a:rPr lang="en-US" sz="1200">
                          <a:effectLst/>
                        </a:rPr>
                        <a:t>bitrate_requirement</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no</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integer</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Bitrate requirement on this connection point.</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1"/>
                  </a:ext>
                </a:extLst>
              </a:tr>
              <a:tr h="0">
                <a:tc>
                  <a:txBody>
                    <a:bodyPr/>
                    <a:lstStyle/>
                    <a:p>
                      <a:pPr marL="0" marR="0">
                        <a:spcBef>
                          <a:spcPts val="0"/>
                        </a:spcBef>
                        <a:spcAft>
                          <a:spcPts val="0"/>
                        </a:spcAft>
                      </a:pPr>
                      <a:r>
                        <a:rPr lang="en-US" sz="1200" dirty="0" err="1">
                          <a:effectLst/>
                        </a:rPr>
                        <a:t>virtual_network_interface_requirements</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no</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VirtualNetworkInterfaceRequirements []</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hangingPunct="0">
                        <a:spcBef>
                          <a:spcPts val="0"/>
                        </a:spcBef>
                        <a:spcAft>
                          <a:spcPts val="900"/>
                        </a:spcAft>
                      </a:pPr>
                      <a:r>
                        <a:rPr lang="en-GB" sz="1200" dirty="0">
                          <a:effectLst/>
                        </a:rPr>
                        <a:t>Specifies requirements on a virtual network interface realising the CPs instantiated from this CPD.</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51372077"/>
              </p:ext>
            </p:extLst>
          </p:nvPr>
        </p:nvGraphicFramePr>
        <p:xfrm>
          <a:off x="3066551" y="2657432"/>
          <a:ext cx="9014409" cy="769620"/>
        </p:xfrm>
        <a:graphic>
          <a:graphicData uri="http://schemas.openxmlformats.org/drawingml/2006/table">
            <a:tbl>
              <a:tblPr firstRow="1" firstCol="1" bandRow="1" bandCol="1">
                <a:tableStyleId>{F5AB1C69-6EDB-4FF4-983F-18BD219EF322}</a:tableStyleId>
              </a:tblPr>
              <a:tblGrid>
                <a:gridCol w="1616265">
                  <a:extLst>
                    <a:ext uri="{9D8B030D-6E8A-4147-A177-3AD203B41FA5}">
                      <a16:colId xmlns:a16="http://schemas.microsoft.com/office/drawing/2014/main" val="20000"/>
                    </a:ext>
                  </a:extLst>
                </a:gridCol>
                <a:gridCol w="883941">
                  <a:extLst>
                    <a:ext uri="{9D8B030D-6E8A-4147-A177-3AD203B41FA5}">
                      <a16:colId xmlns:a16="http://schemas.microsoft.com/office/drawing/2014/main" val="20001"/>
                    </a:ext>
                  </a:extLst>
                </a:gridCol>
                <a:gridCol w="2727284">
                  <a:extLst>
                    <a:ext uri="{9D8B030D-6E8A-4147-A177-3AD203B41FA5}">
                      <a16:colId xmlns:a16="http://schemas.microsoft.com/office/drawing/2014/main" val="20002"/>
                    </a:ext>
                  </a:extLst>
                </a:gridCol>
                <a:gridCol w="3786919">
                  <a:extLst>
                    <a:ext uri="{9D8B030D-6E8A-4147-A177-3AD203B41FA5}">
                      <a16:colId xmlns:a16="http://schemas.microsoft.com/office/drawing/2014/main" val="20003"/>
                    </a:ext>
                  </a:extLst>
                </a:gridCol>
              </a:tblGrid>
              <a:tr h="0">
                <a:tc>
                  <a:txBody>
                    <a:bodyPr/>
                    <a:lstStyle/>
                    <a:p>
                      <a:pPr marL="0" marR="0">
                        <a:spcBef>
                          <a:spcPts val="0"/>
                        </a:spcBef>
                        <a:spcAft>
                          <a:spcPts val="0"/>
                        </a:spcAft>
                      </a:pPr>
                      <a:r>
                        <a:rPr lang="en-US" sz="1200" kern="100" dirty="0">
                          <a:effectLst/>
                        </a:rPr>
                        <a:t>Name</a:t>
                      </a:r>
                      <a:endParaRPr lang="en-US" sz="1200" b="1" kern="100" dirty="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kern="100">
                          <a:effectLst/>
                        </a:rPr>
                        <a:t>Required</a:t>
                      </a:r>
                      <a:endParaRPr lang="en-US" sz="1200" b="1" kern="10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kern="100">
                          <a:effectLst/>
                        </a:rPr>
                        <a:t>Type</a:t>
                      </a:r>
                      <a:endParaRPr lang="en-US" sz="1200" b="1" kern="10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kern="100" dirty="0">
                          <a:effectLst/>
                        </a:rPr>
                        <a:t>Description</a:t>
                      </a:r>
                      <a:endParaRPr lang="en-US" sz="1200" b="1" kern="100" dirty="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extLst>
                  <a:ext uri="{0D108BD9-81ED-4DB2-BD59-A6C34878D82A}">
                    <a16:rowId xmlns:a16="http://schemas.microsoft.com/office/drawing/2014/main" val="10000"/>
                  </a:ext>
                </a:extLst>
              </a:tr>
              <a:tr h="0">
                <a:tc>
                  <a:txBody>
                    <a:bodyPr/>
                    <a:lstStyle/>
                    <a:p>
                      <a:pPr marL="0" marR="0">
                        <a:spcBef>
                          <a:spcPts val="0"/>
                        </a:spcBef>
                        <a:spcAft>
                          <a:spcPts val="0"/>
                        </a:spcAft>
                      </a:pPr>
                      <a:r>
                        <a:rPr lang="en-US" sz="1200" dirty="0" err="1">
                          <a:effectLst/>
                        </a:rPr>
                        <a:t>virtual_binding</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yes</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tosca.capabilities.nfv.VirtualBindable</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Describe the requirement for binding with VDU</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1"/>
                  </a:ext>
                </a:extLst>
              </a:tr>
              <a:tr h="0">
                <a:tc>
                  <a:txBody>
                    <a:bodyPr/>
                    <a:lstStyle/>
                    <a:p>
                      <a:pPr marL="0" marR="0">
                        <a:spcBef>
                          <a:spcPts val="0"/>
                        </a:spcBef>
                        <a:spcAft>
                          <a:spcPts val="0"/>
                        </a:spcAft>
                      </a:pPr>
                      <a:r>
                        <a:rPr lang="en-US" sz="1200" dirty="0" err="1">
                          <a:effectLst/>
                        </a:rPr>
                        <a:t>virtual_link</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no</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dirty="0">
                          <a:effectLst/>
                        </a:rPr>
                        <a:t>tosca.capabilities.nfv.VirtualLinkable</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dirty="0">
                          <a:effectLst/>
                        </a:rPr>
                        <a:t>Describes the requirements for linking to virtual link</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2"/>
                  </a:ext>
                </a:extLst>
              </a:tr>
            </a:tbl>
          </a:graphicData>
        </a:graphic>
      </p:graphicFrame>
      <p:pic>
        <p:nvPicPr>
          <p:cNvPr id="6" name="Picture 2" descr="http://www.realwire.com/writeitfiles/ETSI%20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9385" y="153725"/>
            <a:ext cx="1243250" cy="51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62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C9882-1AC5-42DE-8F9B-6B732CC2855C}"/>
              </a:ext>
            </a:extLst>
          </p:cNvPr>
          <p:cNvSpPr>
            <a:spLocks noGrp="1"/>
          </p:cNvSpPr>
          <p:nvPr>
            <p:ph type="title"/>
          </p:nvPr>
        </p:nvSpPr>
        <p:spPr/>
        <p:txBody>
          <a:bodyPr/>
          <a:lstStyle/>
          <a:p>
            <a:r>
              <a:rPr lang="en-US" dirty="0"/>
              <a:t>ETSI NFV-SOL 001: TOSCA service template overview</a:t>
            </a:r>
          </a:p>
        </p:txBody>
      </p:sp>
      <p:sp>
        <p:nvSpPr>
          <p:cNvPr id="4" name="Slide Number Placeholder 3">
            <a:extLst>
              <a:ext uri="{FF2B5EF4-FFF2-40B4-BE49-F238E27FC236}">
                <a16:creationId xmlns:a16="http://schemas.microsoft.com/office/drawing/2014/main" id="{6236F45E-815D-4AB9-BFDD-FBD6C6EC9D47}"/>
              </a:ext>
            </a:extLst>
          </p:cNvPr>
          <p:cNvSpPr>
            <a:spLocks noGrp="1"/>
          </p:cNvSpPr>
          <p:nvPr>
            <p:ph type="sldNum" sz="quarter" idx="11"/>
          </p:nvPr>
        </p:nvSpPr>
        <p:spPr/>
        <p:txBody>
          <a:bodyPr/>
          <a:lstStyle/>
          <a:p>
            <a:pPr fontAlgn="base">
              <a:spcBef>
                <a:spcPct val="0"/>
              </a:spcBef>
              <a:spcAft>
                <a:spcPct val="0"/>
              </a:spcAft>
              <a:defRPr/>
            </a:pPr>
            <a:fld id="{7994D5C2-550C-463D-8943-2F919CB44A39}" type="slidenum">
              <a:rPr lang="en-GB">
                <a:latin typeface="Arial" panose="020B0604020202020204" pitchFamily="34" charset="0"/>
                <a:cs typeface="Arial" panose="020B0604020202020204" pitchFamily="34" charset="0"/>
              </a:rPr>
              <a:pPr fontAlgn="base">
                <a:spcBef>
                  <a:spcPct val="0"/>
                </a:spcBef>
                <a:spcAft>
                  <a:spcPct val="0"/>
                </a:spcAft>
                <a:defRPr/>
              </a:pPr>
              <a:t>37</a:t>
            </a:fld>
            <a:endParaRPr lang="en-GB">
              <a:latin typeface="Arial" panose="020B0604020202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4909F782-CFB2-4313-A069-F1000BA9AB74}"/>
              </a:ext>
            </a:extLst>
          </p:cNvPr>
          <p:cNvGraphicFramePr>
            <a:graphicFrameLocks noGrp="1"/>
          </p:cNvGraphicFramePr>
          <p:nvPr>
            <p:extLst/>
          </p:nvPr>
        </p:nvGraphicFramePr>
        <p:xfrm>
          <a:off x="6307866" y="6128997"/>
          <a:ext cx="4298921" cy="574040"/>
        </p:xfrm>
        <a:graphic>
          <a:graphicData uri="http://schemas.openxmlformats.org/drawingml/2006/table">
            <a:tbl>
              <a:tblPr firstRow="1" firstCol="1" bandRow="1"/>
              <a:tblGrid>
                <a:gridCol w="1301261">
                  <a:extLst>
                    <a:ext uri="{9D8B030D-6E8A-4147-A177-3AD203B41FA5}">
                      <a16:colId xmlns:a16="http://schemas.microsoft.com/office/drawing/2014/main" val="4239224523"/>
                    </a:ext>
                  </a:extLst>
                </a:gridCol>
                <a:gridCol w="2997660">
                  <a:extLst>
                    <a:ext uri="{9D8B030D-6E8A-4147-A177-3AD203B41FA5}">
                      <a16:colId xmlns:a16="http://schemas.microsoft.com/office/drawing/2014/main" val="43370800"/>
                    </a:ext>
                  </a:extLst>
                </a:gridCol>
              </a:tblGrid>
              <a:tr h="170180">
                <a:tc>
                  <a:txBody>
                    <a:bodyPr/>
                    <a:lstStyle/>
                    <a:p>
                      <a:pPr>
                        <a:spcAft>
                          <a:spcPts val="0"/>
                        </a:spcAft>
                      </a:pPr>
                      <a:r>
                        <a:rPr lang="en-US" sz="1000" b="1" kern="100">
                          <a:solidFill>
                            <a:srgbClr val="000000"/>
                          </a:solidFill>
                          <a:effectLst/>
                          <a:latin typeface="Calibri" panose="020F0502020204030204" pitchFamily="34" charset="0"/>
                          <a:ea typeface="HG Mincho Light J"/>
                          <a:cs typeface="Times New Roman" panose="02020603050405020304" pitchFamily="18" charset="0"/>
                        </a:rPr>
                        <a:t>Namespace Prefix</a:t>
                      </a:r>
                    </a:p>
                  </a:txBody>
                  <a:tcPr marL="73025" marR="73025" marT="36830" marB="368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spcAft>
                          <a:spcPts val="0"/>
                        </a:spcAft>
                      </a:pPr>
                      <a:r>
                        <a:rPr lang="en-US" sz="1000" b="1" kern="100">
                          <a:solidFill>
                            <a:srgbClr val="000000"/>
                          </a:solidFill>
                          <a:effectLst/>
                          <a:latin typeface="Calibri" panose="020F0502020204030204" pitchFamily="34" charset="0"/>
                          <a:ea typeface="HG Mincho Light J"/>
                          <a:cs typeface="Times New Roman" panose="02020603050405020304" pitchFamily="18" charset="0"/>
                        </a:rPr>
                        <a:t>Specification Description</a:t>
                      </a:r>
                    </a:p>
                  </a:txBody>
                  <a:tcPr marL="73025" marR="73025" marT="36830" marB="368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90040339"/>
                  </a:ext>
                </a:extLst>
              </a:tr>
              <a:tr h="0">
                <a:tc>
                  <a:txBody>
                    <a:bodyPr/>
                    <a:lstStyle/>
                    <a:p>
                      <a:pPr>
                        <a:spcAft>
                          <a:spcPts val="0"/>
                        </a:spcAft>
                      </a:pPr>
                      <a:r>
                        <a:rPr lang="en-US" sz="900">
                          <a:effectLst/>
                          <a:latin typeface="Calibri" panose="020F0502020204030204" pitchFamily="34" charset="0"/>
                          <a:ea typeface="SimSun" panose="02010600030101010101" pitchFamily="2" charset="-122"/>
                          <a:cs typeface="Times New Roman" panose="02020603050405020304" pitchFamily="18" charset="0"/>
                        </a:rPr>
                        <a:t>toscanfv</a:t>
                      </a:r>
                    </a:p>
                  </a:txBody>
                  <a:tcPr marL="73025" marR="73025" marT="36830" marB="368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900" dirty="0">
                          <a:effectLst/>
                          <a:latin typeface="Calibri" panose="020F0502020204030204" pitchFamily="34" charset="0"/>
                          <a:ea typeface="SimSun" panose="02010600030101010101" pitchFamily="2" charset="-122"/>
                          <a:cs typeface="Times New Roman" panose="02020603050405020304" pitchFamily="18" charset="0"/>
                        </a:rPr>
                        <a:t>The reserved TOSCA prefix that can be associated with the TOSCA Namespace URI as declared in the present document. </a:t>
                      </a:r>
                    </a:p>
                  </a:txBody>
                  <a:tcPr marL="73025" marR="73025" marT="36830" marB="368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0728006"/>
                  </a:ext>
                </a:extLst>
              </a:tr>
            </a:tbl>
          </a:graphicData>
        </a:graphic>
      </p:graphicFrame>
      <p:sp>
        <p:nvSpPr>
          <p:cNvPr id="55" name="圆角矩形 8">
            <a:extLst>
              <a:ext uri="{FF2B5EF4-FFF2-40B4-BE49-F238E27FC236}">
                <a16:creationId xmlns:a16="http://schemas.microsoft.com/office/drawing/2014/main" id="{8F8DE505-01E2-4F55-A3E4-49F0094D5CB4}"/>
              </a:ext>
            </a:extLst>
          </p:cNvPr>
          <p:cNvSpPr/>
          <p:nvPr/>
        </p:nvSpPr>
        <p:spPr>
          <a:xfrm>
            <a:off x="7260931" y="1628205"/>
            <a:ext cx="1206048" cy="1985389"/>
          </a:xfrm>
          <a:prstGeom prst="roundRect">
            <a:avLst/>
          </a:prstGeom>
          <a:noFill/>
          <a:ln w="12700" cap="flat" cmpd="sng" algn="ctr">
            <a:solidFill>
              <a:srgbClr val="5B9BD5">
                <a:shade val="50000"/>
              </a:srgbClr>
            </a:solidFill>
            <a:prstDash val="solid"/>
            <a:miter lim="800000"/>
          </a:ln>
          <a:effectLst/>
        </p:spPr>
        <p:txBody>
          <a:bodyPr anchor="ctr"/>
          <a:lstStyle/>
          <a:p>
            <a:pPr algn="ctr" eaLnBrk="0" fontAlgn="base" hangingPunct="0">
              <a:spcBef>
                <a:spcPct val="0"/>
              </a:spcBef>
              <a:spcAft>
                <a:spcPct val="0"/>
              </a:spcAft>
              <a:defRPr/>
            </a:pPr>
            <a:endParaRPr lang="zh-CN" altLang="en-US" sz="1100" kern="0">
              <a:solidFill>
                <a:prstClr val="white"/>
              </a:solidFill>
              <a:latin typeface="Arial" panose="020B0604020202020204" pitchFamily="34" charset="0"/>
              <a:ea typeface="宋体" panose="02010600030101010101" pitchFamily="2" charset="-122"/>
              <a:cs typeface="Arial" panose="020B0604020202020204" pitchFamily="34" charset="0"/>
            </a:endParaRPr>
          </a:p>
        </p:txBody>
      </p:sp>
      <p:sp>
        <p:nvSpPr>
          <p:cNvPr id="56" name="圆角矩形 9">
            <a:extLst>
              <a:ext uri="{FF2B5EF4-FFF2-40B4-BE49-F238E27FC236}">
                <a16:creationId xmlns:a16="http://schemas.microsoft.com/office/drawing/2014/main" id="{D76907A4-49D1-4AA5-905F-43A03F6EDD08}"/>
              </a:ext>
            </a:extLst>
          </p:cNvPr>
          <p:cNvSpPr/>
          <p:nvPr/>
        </p:nvSpPr>
        <p:spPr>
          <a:xfrm>
            <a:off x="9038243" y="1828022"/>
            <a:ext cx="1347887" cy="1540998"/>
          </a:xfrm>
          <a:prstGeom prst="roundRect">
            <a:avLst/>
          </a:prstGeom>
          <a:noFill/>
          <a:ln w="12700" cap="flat" cmpd="sng" algn="ctr">
            <a:solidFill>
              <a:srgbClr val="5B9BD5">
                <a:shade val="50000"/>
              </a:srgbClr>
            </a:solidFill>
            <a:prstDash val="solid"/>
            <a:miter lim="800000"/>
          </a:ln>
          <a:effectLst/>
        </p:spPr>
        <p:txBody>
          <a:bodyPr anchor="ctr"/>
          <a:lstStyle/>
          <a:p>
            <a:pPr algn="ctr" eaLnBrk="0" fontAlgn="base" hangingPunct="0">
              <a:spcBef>
                <a:spcPct val="0"/>
              </a:spcBef>
              <a:spcAft>
                <a:spcPct val="0"/>
              </a:spcAft>
              <a:defRPr/>
            </a:pPr>
            <a:endParaRPr lang="zh-CN" altLang="en-US" sz="1100" kern="0">
              <a:solidFill>
                <a:prstClr val="white"/>
              </a:solidFill>
              <a:latin typeface="Arial" panose="020B0604020202020204" pitchFamily="34" charset="0"/>
              <a:ea typeface="宋体" panose="02010600030101010101" pitchFamily="2" charset="-122"/>
              <a:cs typeface="Arial" panose="020B0604020202020204" pitchFamily="34" charset="0"/>
            </a:endParaRPr>
          </a:p>
        </p:txBody>
      </p:sp>
      <p:sp>
        <p:nvSpPr>
          <p:cNvPr id="57" name="文本框 11">
            <a:extLst>
              <a:ext uri="{FF2B5EF4-FFF2-40B4-BE49-F238E27FC236}">
                <a16:creationId xmlns:a16="http://schemas.microsoft.com/office/drawing/2014/main" id="{B4A6AE08-33CA-4727-B40A-4D15A34F13A1}"/>
              </a:ext>
            </a:extLst>
          </p:cNvPr>
          <p:cNvSpPr txBox="1">
            <a:spLocks noChangeArrowheads="1"/>
          </p:cNvSpPr>
          <p:nvPr/>
        </p:nvSpPr>
        <p:spPr bwMode="auto">
          <a:xfrm>
            <a:off x="7241391" y="1579393"/>
            <a:ext cx="13037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0" fontAlgn="base" hangingPunct="0">
              <a:lnSpc>
                <a:spcPct val="100000"/>
              </a:lnSpc>
              <a:spcBef>
                <a:spcPct val="0"/>
              </a:spcBef>
              <a:spcAft>
                <a:spcPct val="0"/>
              </a:spcAft>
              <a:buNone/>
              <a:defRPr/>
            </a:pPr>
            <a:r>
              <a:rPr lang="en-US" altLang="zh-CN" sz="1100" b="1" kern="0" dirty="0" err="1">
                <a:solidFill>
                  <a:srgbClr val="000000"/>
                </a:solidFill>
                <a:latin typeface="Arial" panose="020B0604020202020204" pitchFamily="34" charset="0"/>
                <a:cs typeface="Arial" panose="020B0604020202020204" pitchFamily="34" charset="0"/>
              </a:rPr>
              <a:t>Vdu.Compute</a:t>
            </a:r>
            <a:endParaRPr lang="zh-CN" altLang="en-US" sz="1100" b="1" kern="0" dirty="0">
              <a:solidFill>
                <a:srgbClr val="000000"/>
              </a:solidFill>
              <a:latin typeface="Arial" panose="020B0604020202020204" pitchFamily="34" charset="0"/>
              <a:cs typeface="Arial" panose="020B0604020202020204" pitchFamily="34" charset="0"/>
            </a:endParaRPr>
          </a:p>
        </p:txBody>
      </p:sp>
      <p:sp>
        <p:nvSpPr>
          <p:cNvPr id="58" name="文本框 14">
            <a:extLst>
              <a:ext uri="{FF2B5EF4-FFF2-40B4-BE49-F238E27FC236}">
                <a16:creationId xmlns:a16="http://schemas.microsoft.com/office/drawing/2014/main" id="{0B74FFFB-5671-4E29-9D46-2A28F3035EBA}"/>
              </a:ext>
            </a:extLst>
          </p:cNvPr>
          <p:cNvSpPr txBox="1">
            <a:spLocks noChangeArrowheads="1"/>
          </p:cNvSpPr>
          <p:nvPr/>
        </p:nvSpPr>
        <p:spPr bwMode="auto">
          <a:xfrm>
            <a:off x="8967026" y="1826784"/>
            <a:ext cx="15066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0" fontAlgn="base" hangingPunct="0">
              <a:lnSpc>
                <a:spcPct val="100000"/>
              </a:lnSpc>
              <a:spcBef>
                <a:spcPct val="0"/>
              </a:spcBef>
              <a:spcAft>
                <a:spcPct val="0"/>
              </a:spcAft>
              <a:buNone/>
              <a:defRPr/>
            </a:pPr>
            <a:r>
              <a:rPr lang="en-GB" altLang="zh-CN" sz="1100" b="1" kern="0" dirty="0" err="1">
                <a:solidFill>
                  <a:prstClr val="black"/>
                </a:solidFill>
                <a:latin typeface="Arial" panose="020B0604020202020204" pitchFamily="34" charset="0"/>
                <a:cs typeface="Arial" panose="020B0604020202020204" pitchFamily="34" charset="0"/>
              </a:rPr>
              <a:t>Vdu.VirtualStorage</a:t>
            </a:r>
            <a:endParaRPr lang="en-GB" altLang="zh-CN" sz="1100" b="1" kern="0" dirty="0">
              <a:solidFill>
                <a:prstClr val="black"/>
              </a:solidFill>
              <a:latin typeface="Arial" panose="020B0604020202020204" pitchFamily="34" charset="0"/>
              <a:cs typeface="Arial" panose="020B0604020202020204" pitchFamily="34" charset="0"/>
            </a:endParaRPr>
          </a:p>
        </p:txBody>
      </p:sp>
      <p:sp>
        <p:nvSpPr>
          <p:cNvPr id="59" name="圆角矩形 33">
            <a:extLst>
              <a:ext uri="{FF2B5EF4-FFF2-40B4-BE49-F238E27FC236}">
                <a16:creationId xmlns:a16="http://schemas.microsoft.com/office/drawing/2014/main" id="{D4DA2FE0-518D-48AB-B52A-4FDA3C429FC0}"/>
              </a:ext>
            </a:extLst>
          </p:cNvPr>
          <p:cNvSpPr/>
          <p:nvPr/>
        </p:nvSpPr>
        <p:spPr bwMode="auto">
          <a:xfrm>
            <a:off x="5813525" y="1597714"/>
            <a:ext cx="1094525" cy="226137"/>
          </a:xfrm>
          <a:prstGeom prst="roundRect">
            <a:avLst/>
          </a:prstGeom>
          <a:noFill/>
          <a:ln w="12700" cap="flat" cmpd="sng" algn="ctr">
            <a:noFill/>
            <a:prstDash val="solid"/>
            <a:miter lim="800000"/>
          </a:ln>
          <a:effectLst/>
        </p:spPr>
        <p:txBody>
          <a:bodyPr anchor="ctr"/>
          <a:lstStyle/>
          <a:p>
            <a:pPr algn="ctr" eaLnBrk="0" fontAlgn="base" hangingPunct="0">
              <a:spcBef>
                <a:spcPct val="0"/>
              </a:spcBef>
              <a:spcAft>
                <a:spcPct val="0"/>
              </a:spcAft>
              <a:defRPr/>
            </a:pPr>
            <a:r>
              <a:rPr lang="en-US" altLang="zh-CN" sz="1100" b="1" kern="0" dirty="0" err="1">
                <a:solidFill>
                  <a:prstClr val="black"/>
                </a:solidFill>
                <a:latin typeface="Arial" panose="020B0604020202020204" pitchFamily="34" charset="0"/>
                <a:ea typeface="宋体" panose="02010600030101010101" pitchFamily="2" charset="-122"/>
                <a:cs typeface="Arial" panose="020B0604020202020204" pitchFamily="34" charset="0"/>
              </a:rPr>
              <a:t>VduCp</a:t>
            </a:r>
            <a:endParaRPr lang="zh-CN" altLang="en-US" sz="1100" b="1"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60" name="圆角矩形 33">
            <a:extLst>
              <a:ext uri="{FF2B5EF4-FFF2-40B4-BE49-F238E27FC236}">
                <a16:creationId xmlns:a16="http://schemas.microsoft.com/office/drawing/2014/main" id="{4B643A5A-D57C-4F54-94D4-481BA6AE6D50}"/>
              </a:ext>
            </a:extLst>
          </p:cNvPr>
          <p:cNvSpPr/>
          <p:nvPr/>
        </p:nvSpPr>
        <p:spPr bwMode="auto">
          <a:xfrm>
            <a:off x="4113878" y="1517510"/>
            <a:ext cx="1175912" cy="226137"/>
          </a:xfrm>
          <a:prstGeom prst="roundRect">
            <a:avLst/>
          </a:prstGeom>
          <a:noFill/>
          <a:ln w="12700" cap="flat" cmpd="sng" algn="ctr">
            <a:noFill/>
            <a:prstDash val="solid"/>
            <a:miter lim="800000"/>
          </a:ln>
          <a:effectLst/>
        </p:spPr>
        <p:txBody>
          <a:bodyPr anchor="ctr"/>
          <a:lstStyle/>
          <a:p>
            <a:pPr algn="ctr" eaLnBrk="0" fontAlgn="base" hangingPunct="0">
              <a:spcBef>
                <a:spcPct val="0"/>
              </a:spcBef>
              <a:spcAft>
                <a:spcPct val="0"/>
              </a:spcAft>
              <a:defRPr/>
            </a:pPr>
            <a:r>
              <a:rPr lang="en-US" altLang="zh-CN" sz="1100" b="1" kern="0" dirty="0" err="1">
                <a:solidFill>
                  <a:prstClr val="black"/>
                </a:solidFill>
                <a:latin typeface="Arial" panose="020B0604020202020204" pitchFamily="34" charset="0"/>
                <a:ea typeface="宋体" panose="02010600030101010101" pitchFamily="2" charset="-122"/>
                <a:cs typeface="Arial" panose="020B0604020202020204" pitchFamily="34" charset="0"/>
              </a:rPr>
              <a:t>VnfVirtualLink</a:t>
            </a:r>
            <a:endParaRPr lang="zh-CN" altLang="en-US" sz="1100" b="1"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61" name="圆角矩形 31">
            <a:extLst>
              <a:ext uri="{FF2B5EF4-FFF2-40B4-BE49-F238E27FC236}">
                <a16:creationId xmlns:a16="http://schemas.microsoft.com/office/drawing/2014/main" id="{F93C5FAE-25BC-4A12-A322-A813AE1937A6}"/>
              </a:ext>
            </a:extLst>
          </p:cNvPr>
          <p:cNvSpPr/>
          <p:nvPr/>
        </p:nvSpPr>
        <p:spPr bwMode="auto">
          <a:xfrm>
            <a:off x="4334153" y="3159832"/>
            <a:ext cx="1125830" cy="1037362"/>
          </a:xfrm>
          <a:prstGeom prst="roundRect">
            <a:avLst/>
          </a:prstGeom>
          <a:noFill/>
          <a:ln w="12700" cap="flat" cmpd="sng" algn="ctr">
            <a:solidFill>
              <a:srgbClr val="5B9BD5"/>
            </a:solidFill>
            <a:prstDash val="solid"/>
            <a:miter lim="800000"/>
          </a:ln>
          <a:effectLst/>
        </p:spPr>
        <p:txBody>
          <a:bodyPr anchor="ctr"/>
          <a:lstStyle/>
          <a:p>
            <a:pPr algn="ctr" eaLnBrk="0" fontAlgn="base" hangingPunct="0">
              <a:spcBef>
                <a:spcPct val="0"/>
              </a:spcBef>
              <a:spcAft>
                <a:spcPct val="0"/>
              </a:spcAft>
              <a:defRPr/>
            </a:pPr>
            <a:endParaRPr lang="en-US" altLang="zh-CN" sz="1100" b="1"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62" name="圆角矩形 33">
            <a:extLst>
              <a:ext uri="{FF2B5EF4-FFF2-40B4-BE49-F238E27FC236}">
                <a16:creationId xmlns:a16="http://schemas.microsoft.com/office/drawing/2014/main" id="{9E73BFC4-5DB9-43C1-91E9-B137FC10EABA}"/>
              </a:ext>
            </a:extLst>
          </p:cNvPr>
          <p:cNvSpPr/>
          <p:nvPr/>
        </p:nvSpPr>
        <p:spPr bwMode="auto">
          <a:xfrm>
            <a:off x="4481504" y="3139928"/>
            <a:ext cx="867214" cy="226137"/>
          </a:xfrm>
          <a:prstGeom prst="roundRect">
            <a:avLst/>
          </a:prstGeom>
          <a:noFill/>
          <a:ln w="12700" cap="flat" cmpd="sng" algn="ctr">
            <a:noFill/>
            <a:prstDash val="solid"/>
            <a:miter lim="800000"/>
          </a:ln>
          <a:effectLst/>
        </p:spPr>
        <p:txBody>
          <a:bodyPr anchor="ctr"/>
          <a:lstStyle/>
          <a:p>
            <a:pPr algn="ctr" eaLnBrk="0" fontAlgn="base" hangingPunct="0">
              <a:spcBef>
                <a:spcPct val="0"/>
              </a:spcBef>
              <a:spcAft>
                <a:spcPct val="0"/>
              </a:spcAft>
              <a:defRPr/>
            </a:pPr>
            <a:r>
              <a:rPr lang="en-US" altLang="zh-CN" sz="1100" b="1" kern="0" dirty="0" err="1">
                <a:solidFill>
                  <a:prstClr val="black"/>
                </a:solidFill>
                <a:latin typeface="Arial" panose="020B0604020202020204" pitchFamily="34" charset="0"/>
                <a:ea typeface="宋体" panose="02010600030101010101" pitchFamily="2" charset="-122"/>
                <a:cs typeface="Arial" panose="020B0604020202020204" pitchFamily="34" charset="0"/>
              </a:rPr>
              <a:t>VnfExtCp</a:t>
            </a:r>
            <a:endParaRPr lang="zh-CN" altLang="en-US" sz="1100" b="1"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63" name="Rectangle: Rounded Corners 62">
            <a:extLst>
              <a:ext uri="{FF2B5EF4-FFF2-40B4-BE49-F238E27FC236}">
                <a16:creationId xmlns:a16="http://schemas.microsoft.com/office/drawing/2014/main" id="{298F6118-A341-4EBB-8E6F-0956AC2D7CB5}"/>
              </a:ext>
            </a:extLst>
          </p:cNvPr>
          <p:cNvSpPr/>
          <p:nvPr/>
        </p:nvSpPr>
        <p:spPr>
          <a:xfrm>
            <a:off x="1872343" y="1397978"/>
            <a:ext cx="8740360" cy="2869691"/>
          </a:xfrm>
          <a:prstGeom prst="roundRect">
            <a:avLst/>
          </a:prstGeom>
          <a:noFill/>
          <a:ln w="15875" cmpd="sng">
            <a:solidFill>
              <a:schemeClr val="tx2">
                <a:lumMod val="90000"/>
                <a:lumOff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eaLnBrk="0" fontAlgn="base" hangingPunct="0">
              <a:spcBef>
                <a:spcPct val="0"/>
              </a:spcBef>
              <a:spcAft>
                <a:spcPct val="0"/>
              </a:spcAft>
            </a:pPr>
            <a:endParaRPr lang="en-US" sz="1200" dirty="0">
              <a:solidFill>
                <a:prstClr val="white"/>
              </a:solidFill>
              <a:latin typeface="Arial" panose="020B0604020202020204" pitchFamily="34" charset="0"/>
              <a:ea typeface="Nokia Pure Text Light" panose="020B0403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65BF713D-F624-4892-98BE-9A765461F733}"/>
              </a:ext>
            </a:extLst>
          </p:cNvPr>
          <p:cNvSpPr txBox="1"/>
          <p:nvPr/>
        </p:nvSpPr>
        <p:spPr>
          <a:xfrm>
            <a:off x="2065253" y="3827001"/>
            <a:ext cx="634323" cy="360850"/>
          </a:xfrm>
          <a:prstGeom prst="rect">
            <a:avLst/>
          </a:prstGeom>
          <a:noFill/>
        </p:spPr>
        <p:txBody>
          <a:bodyPr wrap="none" lIns="72000" tIns="72000" rIns="72000" bIns="72000" rtlCol="0">
            <a:spAutoFit/>
          </a:bodyPr>
          <a:lstStyle/>
          <a:p>
            <a:pPr defTabSz="360000" eaLnBrk="0" fontAlgn="base" hangingPunct="0">
              <a:spcBef>
                <a:spcPct val="0"/>
              </a:spcBef>
              <a:spcAft>
                <a:spcPts val="600"/>
              </a:spcAft>
              <a:tabLst>
                <a:tab pos="360000" algn="l"/>
              </a:tabLst>
            </a:pPr>
            <a:r>
              <a:rPr lang="en-US" sz="1400" b="1" dirty="0">
                <a:solidFill>
                  <a:srgbClr val="1F497D"/>
                </a:solidFill>
                <a:latin typeface="Arial" panose="020B0604020202020204" pitchFamily="34" charset="0"/>
                <a:cs typeface="Arial" panose="020B0604020202020204" pitchFamily="34" charset="0"/>
              </a:rPr>
              <a:t>VNFD</a:t>
            </a:r>
          </a:p>
        </p:txBody>
      </p:sp>
      <p:sp>
        <p:nvSpPr>
          <p:cNvPr id="65" name="圆角矩形 30">
            <a:extLst>
              <a:ext uri="{FF2B5EF4-FFF2-40B4-BE49-F238E27FC236}">
                <a16:creationId xmlns:a16="http://schemas.microsoft.com/office/drawing/2014/main" id="{A1FB8DE3-5D7C-4890-9043-D332B951BAEE}"/>
              </a:ext>
            </a:extLst>
          </p:cNvPr>
          <p:cNvSpPr/>
          <p:nvPr/>
        </p:nvSpPr>
        <p:spPr bwMode="auto">
          <a:xfrm>
            <a:off x="2302588" y="2092330"/>
            <a:ext cx="777447" cy="326126"/>
          </a:xfrm>
          <a:prstGeom prst="roundRect">
            <a:avLst/>
          </a:prstGeom>
          <a:solidFill>
            <a:sysClr val="window" lastClr="FFFFFF">
              <a:lumMod val="85000"/>
            </a:sysClr>
          </a:solidFill>
          <a:ln w="12700" cap="flat" cmpd="sng" algn="ctr">
            <a:noFill/>
            <a:prstDash val="solid"/>
            <a:miter lim="800000"/>
          </a:ln>
          <a:effectLst/>
        </p:spPr>
        <p:txBody>
          <a:bodyPr lIns="0" tIns="0" rIns="0" bIns="0" anchor="ctr">
            <a:noAutofit/>
          </a:bodyPr>
          <a:lstStyle/>
          <a:p>
            <a:pPr eaLnBrk="0" fontAlgn="base" hangingPunct="0">
              <a:spcBef>
                <a:spcPct val="0"/>
              </a:spcBef>
              <a:spcAft>
                <a:spcPct val="0"/>
              </a:spcAft>
              <a:defRPr/>
            </a:pPr>
            <a:r>
              <a:rPr lang="en-US" altLang="zh-CN" sz="1000" kern="0" dirty="0">
                <a:solidFill>
                  <a:prstClr val="black"/>
                </a:solidFill>
                <a:latin typeface="Arial" panose="020B0604020202020204" pitchFamily="34" charset="0"/>
                <a:ea typeface="宋体" panose="02010600030101010101" pitchFamily="2" charset="-122"/>
                <a:cs typeface="Arial" panose="020B0604020202020204" pitchFamily="34" charset="0"/>
              </a:rPr>
              <a:t>Interfaces:</a:t>
            </a:r>
          </a:p>
          <a:p>
            <a:pPr eaLnBrk="0" fontAlgn="base" hangingPunct="0">
              <a:spcBef>
                <a:spcPct val="0"/>
              </a:spcBef>
              <a:spcAft>
                <a:spcPct val="0"/>
              </a:spcAft>
              <a:defRPr/>
            </a:pPr>
            <a:r>
              <a:rPr lang="en-US" altLang="zh-CN" sz="1000" kern="0" dirty="0">
                <a:solidFill>
                  <a:prstClr val="black"/>
                </a:solidFill>
                <a:latin typeface="Arial" panose="020B0604020202020204" pitchFamily="34" charset="0"/>
                <a:ea typeface="宋体" panose="02010600030101010101" pitchFamily="2" charset="-122"/>
                <a:cs typeface="Arial" panose="020B0604020202020204" pitchFamily="34" charset="0"/>
              </a:rPr>
              <a:t>  </a:t>
            </a:r>
            <a:r>
              <a:rPr lang="en-US" altLang="zh-CN" sz="1000" kern="0" dirty="0" err="1">
                <a:solidFill>
                  <a:prstClr val="black"/>
                </a:solidFill>
                <a:latin typeface="Arial" panose="020B0604020202020204" pitchFamily="34" charset="0"/>
                <a:ea typeface="宋体" panose="02010600030101010101" pitchFamily="2" charset="-122"/>
                <a:cs typeface="Arial" panose="020B0604020202020204" pitchFamily="34" charset="0"/>
              </a:rPr>
              <a:t>Nfv</a:t>
            </a:r>
            <a:endParaRPr lang="zh-CN" altLang="en-US" sz="1000"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cxnSp>
        <p:nvCxnSpPr>
          <p:cNvPr id="66" name="肘形连接符 24">
            <a:extLst>
              <a:ext uri="{FF2B5EF4-FFF2-40B4-BE49-F238E27FC236}">
                <a16:creationId xmlns:a16="http://schemas.microsoft.com/office/drawing/2014/main" id="{1D61FDB6-61B9-4F63-9147-57DFE941D363}"/>
              </a:ext>
            </a:extLst>
          </p:cNvPr>
          <p:cNvCxnSpPr>
            <a:cxnSpLocks/>
            <a:stCxn id="75" idx="3"/>
            <a:endCxn id="73" idx="1"/>
          </p:cNvCxnSpPr>
          <p:nvPr/>
        </p:nvCxnSpPr>
        <p:spPr>
          <a:xfrm>
            <a:off x="8724466" y="2642983"/>
            <a:ext cx="325290" cy="118734"/>
          </a:xfrm>
          <a:prstGeom prst="bentConnector3">
            <a:avLst>
              <a:gd name="adj1" fmla="val 50000"/>
            </a:avLst>
          </a:prstGeom>
          <a:noFill/>
          <a:ln w="15875" cap="flat" cmpd="sng" algn="ctr">
            <a:solidFill>
              <a:sysClr val="windowText" lastClr="000000"/>
            </a:solidFill>
            <a:prstDash val="solid"/>
            <a:miter lim="800000"/>
          </a:ln>
          <a:effectLst/>
        </p:spPr>
      </p:cxnSp>
      <p:sp>
        <p:nvSpPr>
          <p:cNvPr id="67" name="燕尾形 13">
            <a:extLst>
              <a:ext uri="{FF2B5EF4-FFF2-40B4-BE49-F238E27FC236}">
                <a16:creationId xmlns:a16="http://schemas.microsoft.com/office/drawing/2014/main" id="{3DE188AF-0692-4446-991D-C29F57991A06}"/>
              </a:ext>
            </a:extLst>
          </p:cNvPr>
          <p:cNvSpPr/>
          <p:nvPr/>
        </p:nvSpPr>
        <p:spPr>
          <a:xfrm rot="10800000" flipH="1" flipV="1">
            <a:off x="9197032" y="4926288"/>
            <a:ext cx="982253" cy="153888"/>
          </a:xfrm>
          <a:prstGeom prst="chevron">
            <a:avLst/>
          </a:prstGeom>
          <a:solidFill>
            <a:schemeClr val="accent5">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defTabSz="914374" eaLnBrk="0" fontAlgn="base" hangingPunct="0">
              <a:spcBef>
                <a:spcPct val="0"/>
              </a:spcBef>
              <a:spcAft>
                <a:spcPct val="0"/>
              </a:spcAft>
            </a:pPr>
            <a:r>
              <a:rPr lang="en-IN" sz="1000" dirty="0">
                <a:solidFill>
                  <a:prstClr val="black"/>
                </a:solidFill>
                <a:latin typeface="Arial" panose="020B0604020202020204" pitchFamily="34" charset="0"/>
                <a:ea typeface="宋体" panose="02010600030101010101" pitchFamily="2" charset="-122"/>
                <a:cs typeface="Arial" panose="020B0604020202020204" pitchFamily="34" charset="0"/>
              </a:rPr>
              <a:t>requirements</a:t>
            </a:r>
          </a:p>
        </p:txBody>
      </p:sp>
      <p:sp>
        <p:nvSpPr>
          <p:cNvPr id="68" name="燕尾形 13">
            <a:extLst>
              <a:ext uri="{FF2B5EF4-FFF2-40B4-BE49-F238E27FC236}">
                <a16:creationId xmlns:a16="http://schemas.microsoft.com/office/drawing/2014/main" id="{3D3AC311-4A10-4D01-B782-07A7B1459690}"/>
              </a:ext>
            </a:extLst>
          </p:cNvPr>
          <p:cNvSpPr/>
          <p:nvPr/>
        </p:nvSpPr>
        <p:spPr>
          <a:xfrm rot="10800000" flipV="1">
            <a:off x="7590424" y="2259058"/>
            <a:ext cx="1097280" cy="182880"/>
          </a:xfrm>
          <a:prstGeom prst="chevron">
            <a:avLst/>
          </a:prstGeom>
          <a:solidFill>
            <a:schemeClr val="accent6">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eaLnBrk="0" fontAlgn="base" hangingPunct="0">
              <a:spcBef>
                <a:spcPct val="0"/>
              </a:spcBef>
              <a:spcAft>
                <a:spcPct val="0"/>
              </a:spcAft>
              <a:defRPr/>
            </a:pPr>
            <a:r>
              <a:rPr lang="en-US" altLang="zh-CN" sz="1000" kern="0" dirty="0" err="1">
                <a:solidFill>
                  <a:prstClr val="black"/>
                </a:solidFill>
                <a:latin typeface="Arial" panose="020B0604020202020204" pitchFamily="34" charset="0"/>
                <a:ea typeface="宋体" panose="02010600030101010101" pitchFamily="2" charset="-122"/>
                <a:cs typeface="Arial" panose="020B0604020202020204" pitchFamily="34" charset="0"/>
              </a:rPr>
              <a:t>virtual_compute</a:t>
            </a:r>
            <a:endParaRPr lang="zh-CN" altLang="en-US" sz="1000"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69" name="燕尾形 13">
            <a:extLst>
              <a:ext uri="{FF2B5EF4-FFF2-40B4-BE49-F238E27FC236}">
                <a16:creationId xmlns:a16="http://schemas.microsoft.com/office/drawing/2014/main" id="{E4BCE20B-2E72-4AB9-9830-CFF8322D883B}"/>
              </a:ext>
            </a:extLst>
          </p:cNvPr>
          <p:cNvSpPr/>
          <p:nvPr/>
        </p:nvSpPr>
        <p:spPr>
          <a:xfrm rot="10800000" flipH="1" flipV="1">
            <a:off x="7193897" y="2893996"/>
            <a:ext cx="1097280" cy="182880"/>
          </a:xfrm>
          <a:prstGeom prst="chevron">
            <a:avLst/>
          </a:prstGeom>
          <a:solidFill>
            <a:schemeClr val="accent6">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374" eaLnBrk="0" fontAlgn="base" hangingPunct="0">
              <a:spcBef>
                <a:spcPct val="0"/>
              </a:spcBef>
              <a:spcAft>
                <a:spcPct val="0"/>
              </a:spcAft>
            </a:pPr>
            <a:r>
              <a:rPr lang="en-IN" sz="1000" dirty="0" err="1">
                <a:solidFill>
                  <a:prstClr val="black"/>
                </a:solidFill>
                <a:latin typeface="Arial" panose="020B0604020202020204" pitchFamily="34" charset="0"/>
                <a:ea typeface="宋体" panose="02010600030101010101" pitchFamily="2" charset="-122"/>
                <a:cs typeface="Arial" panose="020B0604020202020204" pitchFamily="34" charset="0"/>
              </a:rPr>
              <a:t>VirtualBindable</a:t>
            </a:r>
            <a:endParaRPr lang="en-IN" sz="100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70" name="燕尾形 13">
            <a:extLst>
              <a:ext uri="{FF2B5EF4-FFF2-40B4-BE49-F238E27FC236}">
                <a16:creationId xmlns:a16="http://schemas.microsoft.com/office/drawing/2014/main" id="{9CD61684-5089-46BA-A9F2-AF267D402098}"/>
              </a:ext>
            </a:extLst>
          </p:cNvPr>
          <p:cNvSpPr/>
          <p:nvPr/>
        </p:nvSpPr>
        <p:spPr>
          <a:xfrm rot="10800000" flipH="1" flipV="1">
            <a:off x="5946255" y="2558508"/>
            <a:ext cx="1097280" cy="182880"/>
          </a:xfrm>
          <a:prstGeom prst="chevron">
            <a:avLst/>
          </a:prstGeom>
          <a:solidFill>
            <a:schemeClr val="accent5">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374" eaLnBrk="0" fontAlgn="base" hangingPunct="0">
              <a:spcBef>
                <a:spcPct val="0"/>
              </a:spcBef>
              <a:spcAft>
                <a:spcPct val="0"/>
              </a:spcAft>
            </a:pPr>
            <a:r>
              <a:rPr lang="en-IN" sz="1000" dirty="0" err="1">
                <a:solidFill>
                  <a:prstClr val="black"/>
                </a:solidFill>
                <a:latin typeface="Arial" panose="020B0604020202020204" pitchFamily="34" charset="0"/>
                <a:ea typeface="宋体" panose="02010600030101010101" pitchFamily="2" charset="-122"/>
                <a:cs typeface="Arial" panose="020B0604020202020204" pitchFamily="34" charset="0"/>
              </a:rPr>
              <a:t>VirtualBindable</a:t>
            </a:r>
            <a:endParaRPr lang="en-IN" sz="100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71" name="燕尾形 13">
            <a:extLst>
              <a:ext uri="{FF2B5EF4-FFF2-40B4-BE49-F238E27FC236}">
                <a16:creationId xmlns:a16="http://schemas.microsoft.com/office/drawing/2014/main" id="{B8B4BAD1-126E-4389-B21C-B39F53F4227E}"/>
              </a:ext>
            </a:extLst>
          </p:cNvPr>
          <p:cNvSpPr/>
          <p:nvPr/>
        </p:nvSpPr>
        <p:spPr>
          <a:xfrm rot="10800000" flipH="1" flipV="1">
            <a:off x="9197032" y="4706368"/>
            <a:ext cx="982253" cy="153888"/>
          </a:xfrm>
          <a:prstGeom prst="chevron">
            <a:avLst/>
          </a:prstGeom>
          <a:solidFill>
            <a:schemeClr val="accent6">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defTabSz="914374" eaLnBrk="0" fontAlgn="base" hangingPunct="0">
              <a:spcBef>
                <a:spcPct val="0"/>
              </a:spcBef>
              <a:spcAft>
                <a:spcPct val="0"/>
              </a:spcAft>
            </a:pPr>
            <a:r>
              <a:rPr lang="en-IN" sz="1000" dirty="0">
                <a:solidFill>
                  <a:prstClr val="black"/>
                </a:solidFill>
                <a:latin typeface="Arial" panose="020B0604020202020204" pitchFamily="34" charset="0"/>
                <a:ea typeface="宋体" panose="02010600030101010101" pitchFamily="2" charset="-122"/>
                <a:cs typeface="Arial" panose="020B0604020202020204" pitchFamily="34" charset="0"/>
              </a:rPr>
              <a:t>capabilities</a:t>
            </a:r>
          </a:p>
        </p:txBody>
      </p:sp>
      <p:sp>
        <p:nvSpPr>
          <p:cNvPr id="72" name="燕尾形 13">
            <a:extLst>
              <a:ext uri="{FF2B5EF4-FFF2-40B4-BE49-F238E27FC236}">
                <a16:creationId xmlns:a16="http://schemas.microsoft.com/office/drawing/2014/main" id="{7FED28F4-DEFB-4FE0-AC17-87769DF8C2E8}"/>
              </a:ext>
            </a:extLst>
          </p:cNvPr>
          <p:cNvSpPr/>
          <p:nvPr/>
        </p:nvSpPr>
        <p:spPr>
          <a:xfrm rot="10800000" flipV="1">
            <a:off x="4281431" y="2341399"/>
            <a:ext cx="1097280" cy="182880"/>
          </a:xfrm>
          <a:prstGeom prst="chevron">
            <a:avLst/>
          </a:prstGeom>
          <a:solidFill>
            <a:schemeClr val="accent6">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14374" eaLnBrk="0" fontAlgn="base" hangingPunct="0">
              <a:spcBef>
                <a:spcPct val="0"/>
              </a:spcBef>
              <a:spcAft>
                <a:spcPct val="0"/>
              </a:spcAft>
            </a:pPr>
            <a:r>
              <a:rPr lang="en-US" altLang="zh-CN" sz="1000" kern="0" dirty="0" err="1">
                <a:solidFill>
                  <a:prstClr val="black"/>
                </a:solidFill>
                <a:latin typeface="Arial" panose="020B0604020202020204" pitchFamily="34" charset="0"/>
                <a:ea typeface="宋体" panose="02010600030101010101" pitchFamily="2" charset="-122"/>
                <a:cs typeface="Arial" panose="020B0604020202020204" pitchFamily="34" charset="0"/>
              </a:rPr>
              <a:t>VirtualLinkable</a:t>
            </a:r>
            <a:endParaRPr lang="en-IN" sz="100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73" name="燕尾形 13">
            <a:extLst>
              <a:ext uri="{FF2B5EF4-FFF2-40B4-BE49-F238E27FC236}">
                <a16:creationId xmlns:a16="http://schemas.microsoft.com/office/drawing/2014/main" id="{F5C7BF9A-7903-4066-90A0-AA1A8FBA5E79}"/>
              </a:ext>
            </a:extLst>
          </p:cNvPr>
          <p:cNvSpPr/>
          <p:nvPr/>
        </p:nvSpPr>
        <p:spPr>
          <a:xfrm rot="10800000" flipH="1" flipV="1">
            <a:off x="8958316" y="2670277"/>
            <a:ext cx="1097280" cy="182880"/>
          </a:xfrm>
          <a:prstGeom prst="chevron">
            <a:avLst/>
          </a:prstGeom>
          <a:solidFill>
            <a:schemeClr val="accent6">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eaLnBrk="0" fontAlgn="base" hangingPunct="0">
              <a:spcBef>
                <a:spcPct val="0"/>
              </a:spcBef>
              <a:spcAft>
                <a:spcPct val="0"/>
              </a:spcAft>
              <a:defRPr/>
            </a:pPr>
            <a:r>
              <a:rPr lang="en-US" altLang="zh-CN" sz="1000" kern="0" dirty="0" err="1">
                <a:solidFill>
                  <a:prstClr val="black"/>
                </a:solidFill>
                <a:latin typeface="Arial" panose="020B0604020202020204" pitchFamily="34" charset="0"/>
                <a:ea typeface="宋体" panose="02010600030101010101" pitchFamily="2" charset="-122"/>
                <a:cs typeface="Arial" panose="020B0604020202020204" pitchFamily="34" charset="0"/>
              </a:rPr>
              <a:t>virtual_storage</a:t>
            </a:r>
            <a:endParaRPr lang="zh-CN" altLang="en-US" sz="1000"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74" name="燕尾形 13">
            <a:extLst>
              <a:ext uri="{FF2B5EF4-FFF2-40B4-BE49-F238E27FC236}">
                <a16:creationId xmlns:a16="http://schemas.microsoft.com/office/drawing/2014/main" id="{95B66E2A-C2D4-47C5-8572-C0CA1B95D6AC}"/>
              </a:ext>
            </a:extLst>
          </p:cNvPr>
          <p:cNvSpPr/>
          <p:nvPr/>
        </p:nvSpPr>
        <p:spPr>
          <a:xfrm rot="10800000" flipV="1">
            <a:off x="5651665" y="2221660"/>
            <a:ext cx="1097280" cy="182880"/>
          </a:xfrm>
          <a:prstGeom prst="chevron">
            <a:avLst/>
          </a:prstGeom>
          <a:solidFill>
            <a:schemeClr val="accent5">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14374" eaLnBrk="0" fontAlgn="base" hangingPunct="0">
              <a:spcBef>
                <a:spcPct val="0"/>
              </a:spcBef>
              <a:spcAft>
                <a:spcPct val="0"/>
              </a:spcAft>
            </a:pPr>
            <a:r>
              <a:rPr lang="en-US" altLang="zh-CN" sz="1000" kern="0" dirty="0" err="1">
                <a:solidFill>
                  <a:prstClr val="black"/>
                </a:solidFill>
                <a:latin typeface="Arial" panose="020B0604020202020204" pitchFamily="34" charset="0"/>
                <a:ea typeface="宋体" panose="02010600030101010101" pitchFamily="2" charset="-122"/>
                <a:cs typeface="Arial" panose="020B0604020202020204" pitchFamily="34" charset="0"/>
              </a:rPr>
              <a:t>VirtualLinkable</a:t>
            </a:r>
            <a:endParaRPr lang="en-IN" sz="100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75" name="燕尾形 13">
            <a:extLst>
              <a:ext uri="{FF2B5EF4-FFF2-40B4-BE49-F238E27FC236}">
                <a16:creationId xmlns:a16="http://schemas.microsoft.com/office/drawing/2014/main" id="{D08E0A0E-4C21-4663-BA25-B821BAF9D813}"/>
              </a:ext>
            </a:extLst>
          </p:cNvPr>
          <p:cNvSpPr/>
          <p:nvPr/>
        </p:nvSpPr>
        <p:spPr>
          <a:xfrm rot="10800000" flipH="1" flipV="1">
            <a:off x="7627186" y="2551543"/>
            <a:ext cx="1097280" cy="182880"/>
          </a:xfrm>
          <a:prstGeom prst="chevron">
            <a:avLst/>
          </a:prstGeom>
          <a:solidFill>
            <a:schemeClr val="accent5">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374" eaLnBrk="0" fontAlgn="base" hangingPunct="0">
              <a:spcBef>
                <a:spcPct val="0"/>
              </a:spcBef>
              <a:spcAft>
                <a:spcPct val="0"/>
              </a:spcAft>
            </a:pPr>
            <a:r>
              <a:rPr lang="en-US" altLang="zh-CN" sz="1000" kern="0" dirty="0" err="1">
                <a:solidFill>
                  <a:prstClr val="black"/>
                </a:solidFill>
                <a:latin typeface="Arial" panose="020B0604020202020204" pitchFamily="34" charset="0"/>
                <a:ea typeface="宋体" panose="02010600030101010101" pitchFamily="2" charset="-122"/>
                <a:cs typeface="Arial" panose="020B0604020202020204" pitchFamily="34" charset="0"/>
              </a:rPr>
              <a:t>virtual_storage</a:t>
            </a:r>
            <a:endParaRPr lang="zh-CN" altLang="en-US" sz="1000"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76" name="圆角矩形 45">
            <a:extLst>
              <a:ext uri="{FF2B5EF4-FFF2-40B4-BE49-F238E27FC236}">
                <a16:creationId xmlns:a16="http://schemas.microsoft.com/office/drawing/2014/main" id="{92554410-9D2A-44DB-B705-C8604BC311F4}"/>
              </a:ext>
            </a:extLst>
          </p:cNvPr>
          <p:cNvSpPr/>
          <p:nvPr/>
        </p:nvSpPr>
        <p:spPr bwMode="auto">
          <a:xfrm>
            <a:off x="7532734" y="3273015"/>
            <a:ext cx="669623" cy="306467"/>
          </a:xfrm>
          <a:prstGeom prst="roundRect">
            <a:avLst/>
          </a:prstGeom>
          <a:solidFill>
            <a:sysClr val="window" lastClr="FFFFFF">
              <a:lumMod val="85000"/>
            </a:sysClr>
          </a:solidFill>
          <a:ln w="12700" cap="flat" cmpd="sng" algn="ctr">
            <a:noFill/>
            <a:prstDash val="solid"/>
            <a:miter lim="800000"/>
          </a:ln>
          <a:effectLst/>
        </p:spPr>
        <p:txBody>
          <a:bodyPr wrap="square" lIns="0" tIns="0" rIns="0" bIns="0" anchor="ctr">
            <a:no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defRPr/>
            </a:pPr>
            <a:r>
              <a:rPr lang="en-US" altLang="zh-CN" sz="1000" kern="0" dirty="0">
                <a:solidFill>
                  <a:prstClr val="black"/>
                </a:solidFill>
                <a:cs typeface="Arial" panose="020B0604020202020204" pitchFamily="34" charset="0"/>
              </a:rPr>
              <a:t>artifacts:</a:t>
            </a:r>
          </a:p>
          <a:p>
            <a:pPr algn="ctr" eaLnBrk="0" fontAlgn="base" hangingPunct="0">
              <a:spcBef>
                <a:spcPct val="0"/>
              </a:spcBef>
              <a:spcAft>
                <a:spcPct val="0"/>
              </a:spcAft>
              <a:defRPr/>
            </a:pPr>
            <a:r>
              <a:rPr lang="en-US" altLang="zh-CN" sz="1000" kern="0" dirty="0">
                <a:solidFill>
                  <a:prstClr val="black"/>
                </a:solidFill>
                <a:cs typeface="Arial" panose="020B0604020202020204" pitchFamily="34" charset="0"/>
              </a:rPr>
              <a:t>   </a:t>
            </a:r>
            <a:r>
              <a:rPr lang="en-US" altLang="zh-CN" sz="1000" kern="0" dirty="0" err="1">
                <a:solidFill>
                  <a:prstClr val="black"/>
                </a:solidFill>
                <a:cs typeface="Arial" panose="020B0604020202020204" pitchFamily="34" charset="0"/>
              </a:rPr>
              <a:t>swImage</a:t>
            </a:r>
            <a:endParaRPr lang="zh-CN" altLang="en-US" sz="1000" kern="0" dirty="0">
              <a:solidFill>
                <a:prstClr val="black"/>
              </a:solidFill>
              <a:cs typeface="Arial" panose="020B0604020202020204" pitchFamily="34" charset="0"/>
            </a:endParaRPr>
          </a:p>
        </p:txBody>
      </p:sp>
      <p:cxnSp>
        <p:nvCxnSpPr>
          <p:cNvPr id="77" name="肘形连接符 24">
            <a:extLst>
              <a:ext uri="{FF2B5EF4-FFF2-40B4-BE49-F238E27FC236}">
                <a16:creationId xmlns:a16="http://schemas.microsoft.com/office/drawing/2014/main" id="{DA1B1E37-8BB6-4CE3-A0D4-F76D4681A84B}"/>
              </a:ext>
            </a:extLst>
          </p:cNvPr>
          <p:cNvCxnSpPr>
            <a:cxnSpLocks/>
            <a:stCxn id="70" idx="3"/>
            <a:endCxn id="69" idx="1"/>
          </p:cNvCxnSpPr>
          <p:nvPr/>
        </p:nvCxnSpPr>
        <p:spPr>
          <a:xfrm>
            <a:off x="7043535" y="2649948"/>
            <a:ext cx="241802" cy="335488"/>
          </a:xfrm>
          <a:prstGeom prst="bentConnector3">
            <a:avLst>
              <a:gd name="adj1" fmla="val 50000"/>
            </a:avLst>
          </a:prstGeom>
          <a:noFill/>
          <a:ln w="15875" cap="flat" cmpd="sng" algn="ctr">
            <a:solidFill>
              <a:sysClr val="windowText" lastClr="000000"/>
            </a:solidFill>
            <a:prstDash val="solid"/>
            <a:miter lim="800000"/>
          </a:ln>
          <a:effectLst/>
        </p:spPr>
      </p:cxnSp>
      <p:cxnSp>
        <p:nvCxnSpPr>
          <p:cNvPr id="78" name="肘形连接符 24">
            <a:extLst>
              <a:ext uri="{FF2B5EF4-FFF2-40B4-BE49-F238E27FC236}">
                <a16:creationId xmlns:a16="http://schemas.microsoft.com/office/drawing/2014/main" id="{B00CD653-B7D2-4E42-86BB-26843261DE2B}"/>
              </a:ext>
            </a:extLst>
          </p:cNvPr>
          <p:cNvCxnSpPr>
            <a:cxnSpLocks/>
            <a:stCxn id="72" idx="1"/>
            <a:endCxn id="74" idx="3"/>
          </p:cNvCxnSpPr>
          <p:nvPr/>
        </p:nvCxnSpPr>
        <p:spPr>
          <a:xfrm flipV="1">
            <a:off x="5287271" y="2313101"/>
            <a:ext cx="364394" cy="119739"/>
          </a:xfrm>
          <a:prstGeom prst="bentConnector3">
            <a:avLst>
              <a:gd name="adj1" fmla="val 50000"/>
            </a:avLst>
          </a:prstGeom>
          <a:noFill/>
          <a:ln w="15875" cap="flat" cmpd="sng" algn="ctr">
            <a:solidFill>
              <a:sysClr val="windowText" lastClr="000000"/>
            </a:solidFill>
            <a:prstDash val="solid"/>
            <a:miter lim="800000"/>
          </a:ln>
          <a:effectLst/>
        </p:spPr>
      </p:cxnSp>
      <p:sp>
        <p:nvSpPr>
          <p:cNvPr id="79" name="燕尾形 13">
            <a:extLst>
              <a:ext uri="{FF2B5EF4-FFF2-40B4-BE49-F238E27FC236}">
                <a16:creationId xmlns:a16="http://schemas.microsoft.com/office/drawing/2014/main" id="{22D5851E-F3E0-46FB-A551-7188B0186AAC}"/>
              </a:ext>
            </a:extLst>
          </p:cNvPr>
          <p:cNvSpPr/>
          <p:nvPr/>
        </p:nvSpPr>
        <p:spPr>
          <a:xfrm rot="10800000" flipH="1" flipV="1">
            <a:off x="3955627" y="2618495"/>
            <a:ext cx="1097280" cy="182880"/>
          </a:xfrm>
          <a:prstGeom prst="chevron">
            <a:avLst/>
          </a:prstGeom>
          <a:solidFill>
            <a:schemeClr val="accent6">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374" eaLnBrk="0" fontAlgn="base" hangingPunct="0">
              <a:spcBef>
                <a:spcPct val="0"/>
              </a:spcBef>
              <a:spcAft>
                <a:spcPct val="0"/>
              </a:spcAft>
            </a:pPr>
            <a:r>
              <a:rPr lang="en-US" altLang="zh-CN" sz="1000" kern="0" dirty="0" err="1">
                <a:solidFill>
                  <a:prstClr val="black"/>
                </a:solidFill>
                <a:latin typeface="Arial" panose="020B0604020202020204" pitchFamily="34" charset="0"/>
                <a:ea typeface="宋体" panose="02010600030101010101" pitchFamily="2" charset="-122"/>
                <a:cs typeface="Arial" panose="020B0604020202020204" pitchFamily="34" charset="0"/>
              </a:rPr>
              <a:t>VirtualLinkable</a:t>
            </a:r>
            <a:endParaRPr lang="en-IN" sz="100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80" name="燕尾形 13">
            <a:extLst>
              <a:ext uri="{FF2B5EF4-FFF2-40B4-BE49-F238E27FC236}">
                <a16:creationId xmlns:a16="http://schemas.microsoft.com/office/drawing/2014/main" id="{45A8E88F-71F3-4F4C-992E-C79D8115F2B0}"/>
              </a:ext>
            </a:extLst>
          </p:cNvPr>
          <p:cNvSpPr/>
          <p:nvPr/>
        </p:nvSpPr>
        <p:spPr>
          <a:xfrm rot="10800000" flipV="1">
            <a:off x="4165759" y="3693364"/>
            <a:ext cx="1097280" cy="182880"/>
          </a:xfrm>
          <a:prstGeom prst="chevron">
            <a:avLst/>
          </a:prstGeom>
          <a:solidFill>
            <a:schemeClr val="accent5">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14374" eaLnBrk="0" fontAlgn="base" hangingPunct="0">
              <a:spcBef>
                <a:spcPct val="0"/>
              </a:spcBef>
              <a:spcAft>
                <a:spcPct val="0"/>
              </a:spcAft>
            </a:pPr>
            <a:r>
              <a:rPr lang="en-US" altLang="zh-CN" sz="1000" kern="0" dirty="0" err="1">
                <a:solidFill>
                  <a:prstClr val="black"/>
                </a:solidFill>
                <a:latin typeface="Arial" panose="020B0604020202020204" pitchFamily="34" charset="0"/>
                <a:ea typeface="宋体" panose="02010600030101010101" pitchFamily="2" charset="-122"/>
                <a:cs typeface="Arial" panose="020B0604020202020204" pitchFamily="34" charset="0"/>
              </a:rPr>
              <a:t>VirtualLinkable</a:t>
            </a:r>
            <a:endParaRPr lang="en-IN" sz="100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cxnSp>
        <p:nvCxnSpPr>
          <p:cNvPr id="81" name="肘形连接符 24">
            <a:extLst>
              <a:ext uri="{FF2B5EF4-FFF2-40B4-BE49-F238E27FC236}">
                <a16:creationId xmlns:a16="http://schemas.microsoft.com/office/drawing/2014/main" id="{9B7A7B80-8A93-420E-B1DA-908E43B70A2C}"/>
              </a:ext>
            </a:extLst>
          </p:cNvPr>
          <p:cNvCxnSpPr>
            <a:cxnSpLocks/>
            <a:stCxn id="79" idx="1"/>
            <a:endCxn id="80" idx="3"/>
          </p:cNvCxnSpPr>
          <p:nvPr/>
        </p:nvCxnSpPr>
        <p:spPr>
          <a:xfrm rot="10800000" flipH="1" flipV="1">
            <a:off x="4047067" y="2709935"/>
            <a:ext cx="118692" cy="1074869"/>
          </a:xfrm>
          <a:prstGeom prst="bentConnector3">
            <a:avLst>
              <a:gd name="adj1" fmla="val -121486"/>
            </a:avLst>
          </a:prstGeom>
          <a:noFill/>
          <a:ln w="15875" cap="flat" cmpd="sng" algn="ctr">
            <a:solidFill>
              <a:sysClr val="windowText" lastClr="000000"/>
            </a:solidFill>
            <a:prstDash val="solid"/>
            <a:miter lim="800000"/>
          </a:ln>
          <a:effectLst/>
        </p:spPr>
      </p:cxnSp>
      <p:sp>
        <p:nvSpPr>
          <p:cNvPr id="82" name="燕尾形 13">
            <a:extLst>
              <a:ext uri="{FF2B5EF4-FFF2-40B4-BE49-F238E27FC236}">
                <a16:creationId xmlns:a16="http://schemas.microsoft.com/office/drawing/2014/main" id="{555E1684-26EB-47E2-8D49-B08C96C88B2B}"/>
              </a:ext>
            </a:extLst>
          </p:cNvPr>
          <p:cNvSpPr/>
          <p:nvPr/>
        </p:nvSpPr>
        <p:spPr>
          <a:xfrm rot="10800000" flipV="1">
            <a:off x="2358212" y="2473765"/>
            <a:ext cx="1460793" cy="198410"/>
          </a:xfrm>
          <a:prstGeom prst="chevron">
            <a:avLst/>
          </a:prstGeom>
          <a:solidFill>
            <a:schemeClr val="accent6">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eaLnBrk="0" fontAlgn="base" hangingPunct="0">
              <a:spcBef>
                <a:spcPct val="0"/>
              </a:spcBef>
              <a:spcAft>
                <a:spcPct val="0"/>
              </a:spcAft>
              <a:defRPr/>
            </a:pPr>
            <a:r>
              <a:rPr lang="en-US" altLang="zh-CN" sz="1000" kern="0" dirty="0" err="1">
                <a:solidFill>
                  <a:prstClr val="black"/>
                </a:solidFill>
                <a:latin typeface="Arial"/>
                <a:ea typeface="宋体" panose="02010600030101010101" pitchFamily="2" charset="-122"/>
              </a:rPr>
              <a:t>monitoring_parameter</a:t>
            </a:r>
            <a:endParaRPr lang="zh-CN" altLang="en-US" sz="1000" kern="0" dirty="0">
              <a:solidFill>
                <a:prstClr val="black"/>
              </a:solidFill>
              <a:latin typeface="Arial"/>
              <a:ea typeface="宋体" panose="02010600030101010101" pitchFamily="2" charset="-122"/>
            </a:endParaRPr>
          </a:p>
        </p:txBody>
      </p:sp>
      <p:sp>
        <p:nvSpPr>
          <p:cNvPr id="83" name="圆角矩形 45">
            <a:extLst>
              <a:ext uri="{FF2B5EF4-FFF2-40B4-BE49-F238E27FC236}">
                <a16:creationId xmlns:a16="http://schemas.microsoft.com/office/drawing/2014/main" id="{665B0E35-88E0-4C37-B360-65B12BF5E977}"/>
              </a:ext>
            </a:extLst>
          </p:cNvPr>
          <p:cNvSpPr/>
          <p:nvPr/>
        </p:nvSpPr>
        <p:spPr bwMode="auto">
          <a:xfrm>
            <a:off x="9377373" y="3041631"/>
            <a:ext cx="669623" cy="306467"/>
          </a:xfrm>
          <a:prstGeom prst="roundRect">
            <a:avLst/>
          </a:prstGeom>
          <a:solidFill>
            <a:sysClr val="window" lastClr="FFFFFF">
              <a:lumMod val="85000"/>
            </a:sysClr>
          </a:solidFill>
          <a:ln w="12700" cap="flat" cmpd="sng" algn="ctr">
            <a:noFill/>
            <a:prstDash val="solid"/>
            <a:miter lim="800000"/>
          </a:ln>
          <a:effectLst/>
        </p:spPr>
        <p:txBody>
          <a:bodyPr wrap="square" lIns="0" tIns="0" rIns="0" bIns="0" anchor="ctr">
            <a:no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defRPr/>
            </a:pPr>
            <a:r>
              <a:rPr lang="en-US" altLang="zh-CN" sz="1000" kern="0" dirty="0">
                <a:solidFill>
                  <a:prstClr val="black"/>
                </a:solidFill>
                <a:cs typeface="Arial" panose="020B0604020202020204" pitchFamily="34" charset="0"/>
              </a:rPr>
              <a:t>artifacts:</a:t>
            </a:r>
          </a:p>
          <a:p>
            <a:pPr algn="ctr" eaLnBrk="0" fontAlgn="base" hangingPunct="0">
              <a:spcBef>
                <a:spcPct val="0"/>
              </a:spcBef>
              <a:spcAft>
                <a:spcPct val="0"/>
              </a:spcAft>
              <a:defRPr/>
            </a:pPr>
            <a:r>
              <a:rPr lang="en-US" altLang="zh-CN" sz="1000" kern="0" dirty="0">
                <a:solidFill>
                  <a:prstClr val="black"/>
                </a:solidFill>
                <a:cs typeface="Arial" panose="020B0604020202020204" pitchFamily="34" charset="0"/>
              </a:rPr>
              <a:t>   </a:t>
            </a:r>
            <a:r>
              <a:rPr lang="en-US" altLang="zh-CN" sz="1000" kern="0" dirty="0" err="1">
                <a:solidFill>
                  <a:prstClr val="black"/>
                </a:solidFill>
                <a:cs typeface="Arial" panose="020B0604020202020204" pitchFamily="34" charset="0"/>
              </a:rPr>
              <a:t>swImage</a:t>
            </a:r>
            <a:endParaRPr lang="zh-CN" altLang="en-US" sz="1000" kern="0" dirty="0">
              <a:solidFill>
                <a:prstClr val="black"/>
              </a:solidFill>
              <a:cs typeface="Arial" panose="020B0604020202020204" pitchFamily="34" charset="0"/>
            </a:endParaRPr>
          </a:p>
        </p:txBody>
      </p:sp>
      <p:sp>
        <p:nvSpPr>
          <p:cNvPr id="84" name="圆角矩形 45">
            <a:extLst>
              <a:ext uri="{FF2B5EF4-FFF2-40B4-BE49-F238E27FC236}">
                <a16:creationId xmlns:a16="http://schemas.microsoft.com/office/drawing/2014/main" id="{846A285C-B685-45FD-B344-EEFC6A202D31}"/>
              </a:ext>
            </a:extLst>
          </p:cNvPr>
          <p:cNvSpPr/>
          <p:nvPr/>
        </p:nvSpPr>
        <p:spPr bwMode="auto">
          <a:xfrm>
            <a:off x="4245583" y="1834844"/>
            <a:ext cx="763547" cy="207404"/>
          </a:xfrm>
          <a:prstGeom prst="roundRect">
            <a:avLst/>
          </a:prstGeom>
          <a:solidFill>
            <a:sysClr val="window" lastClr="FFFFFF">
              <a:lumMod val="85000"/>
            </a:sysClr>
          </a:solidFill>
          <a:ln w="12700" cap="flat" cmpd="sng" algn="ctr">
            <a:noFill/>
            <a:prstDash val="solid"/>
            <a:miter lim="800000"/>
          </a:ln>
          <a:effectLst/>
        </p:spPr>
        <p:txBody>
          <a:bodyPr wrap="square" lIns="0" tIns="0" rIns="0" bIns="0" anchor="ctr">
            <a:no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defRPr/>
            </a:pPr>
            <a:r>
              <a:rPr lang="en-US" altLang="zh-CN" sz="1000" kern="0" dirty="0">
                <a:solidFill>
                  <a:prstClr val="black"/>
                </a:solidFill>
                <a:cs typeface="Arial" panose="020B0604020202020204" pitchFamily="34" charset="0"/>
              </a:rPr>
              <a:t>properties:</a:t>
            </a:r>
            <a:endParaRPr lang="zh-CN" altLang="en-US" sz="1000" kern="0" dirty="0">
              <a:solidFill>
                <a:prstClr val="black"/>
              </a:solidFill>
              <a:cs typeface="Arial" panose="020B0604020202020204" pitchFamily="34" charset="0"/>
            </a:endParaRPr>
          </a:p>
        </p:txBody>
      </p:sp>
      <p:sp>
        <p:nvSpPr>
          <p:cNvPr id="85" name="圆角矩形 45">
            <a:extLst>
              <a:ext uri="{FF2B5EF4-FFF2-40B4-BE49-F238E27FC236}">
                <a16:creationId xmlns:a16="http://schemas.microsoft.com/office/drawing/2014/main" id="{ACF8B152-EF92-4353-9430-13D1E4909563}"/>
              </a:ext>
            </a:extLst>
          </p:cNvPr>
          <p:cNvSpPr/>
          <p:nvPr/>
        </p:nvSpPr>
        <p:spPr bwMode="auto">
          <a:xfrm>
            <a:off x="5909212" y="1903598"/>
            <a:ext cx="763547" cy="207404"/>
          </a:xfrm>
          <a:prstGeom prst="roundRect">
            <a:avLst/>
          </a:prstGeom>
          <a:solidFill>
            <a:sysClr val="window" lastClr="FFFFFF">
              <a:lumMod val="85000"/>
            </a:sysClr>
          </a:solidFill>
          <a:ln w="12700" cap="flat" cmpd="sng" algn="ctr">
            <a:noFill/>
            <a:prstDash val="solid"/>
            <a:miter lim="800000"/>
          </a:ln>
          <a:effectLst/>
        </p:spPr>
        <p:txBody>
          <a:bodyPr wrap="square" lIns="0" tIns="0" rIns="0" bIns="0" anchor="ctr">
            <a:no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defRPr/>
            </a:pPr>
            <a:r>
              <a:rPr lang="en-US" altLang="zh-CN" sz="1000" kern="0" dirty="0">
                <a:solidFill>
                  <a:prstClr val="black"/>
                </a:solidFill>
                <a:cs typeface="Arial" panose="020B0604020202020204" pitchFamily="34" charset="0"/>
              </a:rPr>
              <a:t>properties:</a:t>
            </a:r>
            <a:endParaRPr lang="zh-CN" altLang="en-US" sz="1000" kern="0" dirty="0">
              <a:solidFill>
                <a:prstClr val="black"/>
              </a:solidFill>
              <a:cs typeface="Arial" panose="020B0604020202020204" pitchFamily="34" charset="0"/>
            </a:endParaRPr>
          </a:p>
        </p:txBody>
      </p:sp>
      <p:sp>
        <p:nvSpPr>
          <p:cNvPr id="86" name="圆角矩形 45">
            <a:extLst>
              <a:ext uri="{FF2B5EF4-FFF2-40B4-BE49-F238E27FC236}">
                <a16:creationId xmlns:a16="http://schemas.microsoft.com/office/drawing/2014/main" id="{98B55797-1DF7-4B8F-8C53-194F6BE71A91}"/>
              </a:ext>
            </a:extLst>
          </p:cNvPr>
          <p:cNvSpPr/>
          <p:nvPr/>
        </p:nvSpPr>
        <p:spPr bwMode="auto">
          <a:xfrm>
            <a:off x="7354852" y="1949995"/>
            <a:ext cx="763547" cy="207404"/>
          </a:xfrm>
          <a:prstGeom prst="roundRect">
            <a:avLst/>
          </a:prstGeom>
          <a:solidFill>
            <a:sysClr val="window" lastClr="FFFFFF">
              <a:lumMod val="85000"/>
            </a:sysClr>
          </a:solidFill>
          <a:ln w="12700" cap="flat" cmpd="sng" algn="ctr">
            <a:noFill/>
            <a:prstDash val="solid"/>
            <a:miter lim="800000"/>
          </a:ln>
          <a:effectLst/>
        </p:spPr>
        <p:txBody>
          <a:bodyPr wrap="square" lIns="0" tIns="0" rIns="0" bIns="0" anchor="ctr">
            <a:no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defRPr/>
            </a:pPr>
            <a:r>
              <a:rPr lang="en-US" altLang="zh-CN" sz="1000" kern="0" dirty="0">
                <a:solidFill>
                  <a:prstClr val="black"/>
                </a:solidFill>
                <a:cs typeface="Arial" panose="020B0604020202020204" pitchFamily="34" charset="0"/>
              </a:rPr>
              <a:t>properties:</a:t>
            </a:r>
            <a:endParaRPr lang="zh-CN" altLang="en-US" sz="1000" kern="0" dirty="0">
              <a:solidFill>
                <a:prstClr val="black"/>
              </a:solidFill>
              <a:cs typeface="Arial" panose="020B0604020202020204" pitchFamily="34" charset="0"/>
            </a:endParaRPr>
          </a:p>
        </p:txBody>
      </p:sp>
      <p:sp>
        <p:nvSpPr>
          <p:cNvPr id="87" name="圆角矩形 45">
            <a:extLst>
              <a:ext uri="{FF2B5EF4-FFF2-40B4-BE49-F238E27FC236}">
                <a16:creationId xmlns:a16="http://schemas.microsoft.com/office/drawing/2014/main" id="{685D3880-E22B-4C72-9595-1700927D8067}"/>
              </a:ext>
            </a:extLst>
          </p:cNvPr>
          <p:cNvSpPr/>
          <p:nvPr/>
        </p:nvSpPr>
        <p:spPr bwMode="auto">
          <a:xfrm>
            <a:off x="9117593" y="2170515"/>
            <a:ext cx="763547" cy="207404"/>
          </a:xfrm>
          <a:prstGeom prst="roundRect">
            <a:avLst/>
          </a:prstGeom>
          <a:solidFill>
            <a:sysClr val="window" lastClr="FFFFFF">
              <a:lumMod val="85000"/>
            </a:sysClr>
          </a:solidFill>
          <a:ln w="12700" cap="flat" cmpd="sng" algn="ctr">
            <a:noFill/>
            <a:prstDash val="solid"/>
            <a:miter lim="800000"/>
          </a:ln>
          <a:effectLst/>
        </p:spPr>
        <p:txBody>
          <a:bodyPr wrap="square" lIns="0" tIns="0" rIns="0" bIns="0" anchor="ctr">
            <a:no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defRPr/>
            </a:pPr>
            <a:r>
              <a:rPr lang="en-US" altLang="zh-CN" sz="1000" kern="0" dirty="0">
                <a:solidFill>
                  <a:prstClr val="black"/>
                </a:solidFill>
                <a:cs typeface="Arial" panose="020B0604020202020204" pitchFamily="34" charset="0"/>
              </a:rPr>
              <a:t>properties:</a:t>
            </a:r>
            <a:endParaRPr lang="zh-CN" altLang="en-US" sz="1000" kern="0" dirty="0">
              <a:solidFill>
                <a:prstClr val="black"/>
              </a:solidFill>
              <a:cs typeface="Arial" panose="020B0604020202020204" pitchFamily="34" charset="0"/>
            </a:endParaRPr>
          </a:p>
        </p:txBody>
      </p:sp>
      <p:sp>
        <p:nvSpPr>
          <p:cNvPr id="88" name="圆角矩形 45">
            <a:extLst>
              <a:ext uri="{FF2B5EF4-FFF2-40B4-BE49-F238E27FC236}">
                <a16:creationId xmlns:a16="http://schemas.microsoft.com/office/drawing/2014/main" id="{9A103CDD-F7E7-43E2-A1F7-F4DBCAC1DF7F}"/>
              </a:ext>
            </a:extLst>
          </p:cNvPr>
          <p:cNvSpPr/>
          <p:nvPr/>
        </p:nvSpPr>
        <p:spPr bwMode="auto">
          <a:xfrm>
            <a:off x="4373028" y="3400364"/>
            <a:ext cx="763547" cy="211886"/>
          </a:xfrm>
          <a:prstGeom prst="roundRect">
            <a:avLst/>
          </a:prstGeom>
          <a:solidFill>
            <a:sysClr val="window" lastClr="FFFFFF">
              <a:lumMod val="85000"/>
            </a:sysClr>
          </a:solidFill>
          <a:ln w="12700" cap="flat" cmpd="sng" algn="ctr">
            <a:noFill/>
            <a:prstDash val="solid"/>
            <a:miter lim="800000"/>
          </a:ln>
          <a:effectLst/>
        </p:spPr>
        <p:txBody>
          <a:bodyPr wrap="square" lIns="0" tIns="0" rIns="0" bIns="0" anchor="ctr">
            <a:no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defRPr/>
            </a:pPr>
            <a:r>
              <a:rPr lang="en-US" altLang="zh-CN" sz="1000" kern="0" dirty="0">
                <a:solidFill>
                  <a:prstClr val="black"/>
                </a:solidFill>
                <a:cs typeface="Arial" panose="020B0604020202020204" pitchFamily="34" charset="0"/>
              </a:rPr>
              <a:t>properties:</a:t>
            </a:r>
            <a:endParaRPr lang="zh-CN" altLang="en-US" sz="1000" kern="0" dirty="0">
              <a:solidFill>
                <a:prstClr val="black"/>
              </a:solidFill>
              <a:cs typeface="Arial" panose="020B0604020202020204" pitchFamily="34" charset="0"/>
            </a:endParaRPr>
          </a:p>
        </p:txBody>
      </p:sp>
      <p:sp>
        <p:nvSpPr>
          <p:cNvPr id="89" name="圆角矩形 31">
            <a:extLst>
              <a:ext uri="{FF2B5EF4-FFF2-40B4-BE49-F238E27FC236}">
                <a16:creationId xmlns:a16="http://schemas.microsoft.com/office/drawing/2014/main" id="{3A745C63-093D-45D3-9E2D-6F928BB5FCC5}"/>
              </a:ext>
            </a:extLst>
          </p:cNvPr>
          <p:cNvSpPr/>
          <p:nvPr/>
        </p:nvSpPr>
        <p:spPr bwMode="auto">
          <a:xfrm>
            <a:off x="5788486" y="1638225"/>
            <a:ext cx="1125830" cy="1185482"/>
          </a:xfrm>
          <a:prstGeom prst="roundRect">
            <a:avLst/>
          </a:prstGeom>
          <a:noFill/>
          <a:ln w="12700" cap="flat" cmpd="sng" algn="ctr">
            <a:solidFill>
              <a:srgbClr val="5B9BD5"/>
            </a:solidFill>
            <a:prstDash val="solid"/>
            <a:miter lim="800000"/>
          </a:ln>
          <a:effectLst/>
        </p:spPr>
        <p:txBody>
          <a:bodyPr anchor="ctr"/>
          <a:lstStyle/>
          <a:p>
            <a:pPr algn="ctr" eaLnBrk="0" fontAlgn="base" hangingPunct="0">
              <a:spcBef>
                <a:spcPct val="0"/>
              </a:spcBef>
              <a:spcAft>
                <a:spcPct val="0"/>
              </a:spcAft>
              <a:defRPr/>
            </a:pPr>
            <a:endParaRPr lang="en-US" altLang="zh-CN" sz="1100" b="1"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90" name="圆角矩形 31">
            <a:extLst>
              <a:ext uri="{FF2B5EF4-FFF2-40B4-BE49-F238E27FC236}">
                <a16:creationId xmlns:a16="http://schemas.microsoft.com/office/drawing/2014/main" id="{18F14C55-29C5-45F1-9AB3-288B4086ACE1}"/>
              </a:ext>
            </a:extLst>
          </p:cNvPr>
          <p:cNvSpPr/>
          <p:nvPr/>
        </p:nvSpPr>
        <p:spPr bwMode="auto">
          <a:xfrm>
            <a:off x="4141049" y="1512507"/>
            <a:ext cx="1125830" cy="1418306"/>
          </a:xfrm>
          <a:prstGeom prst="roundRect">
            <a:avLst/>
          </a:prstGeom>
          <a:noFill/>
          <a:ln w="12700" cap="flat" cmpd="sng" algn="ctr">
            <a:solidFill>
              <a:srgbClr val="5B9BD5"/>
            </a:solidFill>
            <a:prstDash val="solid"/>
            <a:miter lim="800000"/>
          </a:ln>
          <a:effectLst/>
        </p:spPr>
        <p:txBody>
          <a:bodyPr anchor="ctr"/>
          <a:lstStyle/>
          <a:p>
            <a:pPr algn="ctr" eaLnBrk="0" fontAlgn="base" hangingPunct="0">
              <a:spcBef>
                <a:spcPct val="0"/>
              </a:spcBef>
              <a:spcAft>
                <a:spcPct val="0"/>
              </a:spcAft>
              <a:defRPr/>
            </a:pPr>
            <a:endParaRPr lang="en-US" altLang="zh-CN" sz="1100" b="1"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91" name="圆角矩形 33">
            <a:extLst>
              <a:ext uri="{FF2B5EF4-FFF2-40B4-BE49-F238E27FC236}">
                <a16:creationId xmlns:a16="http://schemas.microsoft.com/office/drawing/2014/main" id="{48020486-0E4F-4461-8E26-55FA8B612B09}"/>
              </a:ext>
            </a:extLst>
          </p:cNvPr>
          <p:cNvSpPr/>
          <p:nvPr/>
        </p:nvSpPr>
        <p:spPr bwMode="auto">
          <a:xfrm>
            <a:off x="9186358" y="4436160"/>
            <a:ext cx="1258366" cy="226137"/>
          </a:xfrm>
          <a:prstGeom prst="roundRect">
            <a:avLst/>
          </a:prstGeom>
          <a:noFill/>
          <a:ln w="12700" cap="flat" cmpd="sng" algn="ctr">
            <a:noFill/>
            <a:prstDash val="solid"/>
            <a:miter lim="800000"/>
          </a:ln>
          <a:effectLst/>
        </p:spPr>
        <p:txBody>
          <a:bodyPr anchor="ctr"/>
          <a:lstStyle/>
          <a:p>
            <a:pPr eaLnBrk="0" fontAlgn="base" hangingPunct="0">
              <a:spcBef>
                <a:spcPct val="0"/>
              </a:spcBef>
              <a:spcAft>
                <a:spcPct val="0"/>
              </a:spcAft>
              <a:defRPr/>
            </a:pPr>
            <a:r>
              <a:rPr lang="en-US" altLang="zh-CN" sz="1000" kern="0" dirty="0">
                <a:solidFill>
                  <a:prstClr val="black"/>
                </a:solidFill>
                <a:latin typeface="Arial" panose="020B0604020202020204" pitchFamily="34" charset="0"/>
                <a:ea typeface="宋体" panose="02010600030101010101" pitchFamily="2" charset="-122"/>
                <a:cs typeface="Arial" panose="020B0604020202020204" pitchFamily="34" charset="0"/>
              </a:rPr>
              <a:t>Symbol:</a:t>
            </a:r>
            <a:endParaRPr lang="zh-CN" altLang="en-US" sz="1000"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92" name="圆角矩形 33">
            <a:extLst>
              <a:ext uri="{FF2B5EF4-FFF2-40B4-BE49-F238E27FC236}">
                <a16:creationId xmlns:a16="http://schemas.microsoft.com/office/drawing/2014/main" id="{7CCA742F-19F5-4474-8E60-73E030D66D56}"/>
              </a:ext>
            </a:extLst>
          </p:cNvPr>
          <p:cNvSpPr/>
          <p:nvPr/>
        </p:nvSpPr>
        <p:spPr bwMode="auto">
          <a:xfrm>
            <a:off x="2184783" y="1519083"/>
            <a:ext cx="1175912" cy="226137"/>
          </a:xfrm>
          <a:prstGeom prst="roundRect">
            <a:avLst/>
          </a:prstGeom>
          <a:noFill/>
          <a:ln w="12700" cap="flat" cmpd="sng" algn="ctr">
            <a:noFill/>
            <a:prstDash val="solid"/>
            <a:miter lim="800000"/>
          </a:ln>
          <a:effectLst/>
        </p:spPr>
        <p:txBody>
          <a:bodyPr anchor="ctr"/>
          <a:lstStyle/>
          <a:p>
            <a:pPr algn="ctr" eaLnBrk="0" fontAlgn="base" hangingPunct="0">
              <a:spcBef>
                <a:spcPct val="0"/>
              </a:spcBef>
              <a:spcAft>
                <a:spcPct val="0"/>
              </a:spcAft>
              <a:defRPr/>
            </a:pPr>
            <a:r>
              <a:rPr lang="en-US" altLang="zh-CN" sz="1100" b="1" kern="0" dirty="0">
                <a:solidFill>
                  <a:prstClr val="black"/>
                </a:solidFill>
                <a:latin typeface="Arial" panose="020B0604020202020204" pitchFamily="34" charset="0"/>
                <a:ea typeface="宋体" panose="02010600030101010101" pitchFamily="2" charset="-122"/>
                <a:cs typeface="Arial" panose="020B0604020202020204" pitchFamily="34" charset="0"/>
              </a:rPr>
              <a:t>VNF</a:t>
            </a:r>
            <a:endParaRPr lang="zh-CN" altLang="en-US" sz="1100" b="1"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93" name="圆角矩形 45">
            <a:extLst>
              <a:ext uri="{FF2B5EF4-FFF2-40B4-BE49-F238E27FC236}">
                <a16:creationId xmlns:a16="http://schemas.microsoft.com/office/drawing/2014/main" id="{79E96CF4-337F-4DD4-95CC-633AFAB29E32}"/>
              </a:ext>
            </a:extLst>
          </p:cNvPr>
          <p:cNvSpPr/>
          <p:nvPr/>
        </p:nvSpPr>
        <p:spPr bwMode="auto">
          <a:xfrm>
            <a:off x="2316488" y="1836417"/>
            <a:ext cx="763547" cy="207404"/>
          </a:xfrm>
          <a:prstGeom prst="roundRect">
            <a:avLst/>
          </a:prstGeom>
          <a:solidFill>
            <a:sysClr val="window" lastClr="FFFFFF">
              <a:lumMod val="85000"/>
            </a:sysClr>
          </a:solidFill>
          <a:ln w="12700" cap="flat" cmpd="sng" algn="ctr">
            <a:noFill/>
            <a:prstDash val="solid"/>
            <a:miter lim="800000"/>
          </a:ln>
          <a:effectLst/>
        </p:spPr>
        <p:txBody>
          <a:bodyPr wrap="square" lIns="0" tIns="0" rIns="0" bIns="0" anchor="ctr">
            <a:no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defRPr/>
            </a:pPr>
            <a:r>
              <a:rPr lang="en-US" altLang="zh-CN" sz="1000" kern="0" dirty="0">
                <a:solidFill>
                  <a:prstClr val="black"/>
                </a:solidFill>
                <a:cs typeface="Arial" panose="020B0604020202020204" pitchFamily="34" charset="0"/>
              </a:rPr>
              <a:t>properties:</a:t>
            </a:r>
            <a:endParaRPr lang="zh-CN" altLang="en-US" sz="1000" kern="0" dirty="0">
              <a:solidFill>
                <a:prstClr val="black"/>
              </a:solidFill>
              <a:cs typeface="Arial" panose="020B0604020202020204" pitchFamily="34" charset="0"/>
            </a:endParaRPr>
          </a:p>
        </p:txBody>
      </p:sp>
      <p:sp>
        <p:nvSpPr>
          <p:cNvPr id="94" name="圆角矩形 31">
            <a:extLst>
              <a:ext uri="{FF2B5EF4-FFF2-40B4-BE49-F238E27FC236}">
                <a16:creationId xmlns:a16="http://schemas.microsoft.com/office/drawing/2014/main" id="{4F8E35B3-4CEC-405F-A7FA-DB0475E1504F}"/>
              </a:ext>
            </a:extLst>
          </p:cNvPr>
          <p:cNvSpPr/>
          <p:nvPr/>
        </p:nvSpPr>
        <p:spPr bwMode="auto">
          <a:xfrm>
            <a:off x="2211955" y="1514080"/>
            <a:ext cx="1494857" cy="1600353"/>
          </a:xfrm>
          <a:prstGeom prst="roundRect">
            <a:avLst/>
          </a:prstGeom>
          <a:noFill/>
          <a:ln w="12700" cap="flat" cmpd="sng" algn="ctr">
            <a:solidFill>
              <a:srgbClr val="5B9BD5"/>
            </a:solidFill>
            <a:prstDash val="solid"/>
            <a:miter lim="800000"/>
          </a:ln>
          <a:effectLst/>
        </p:spPr>
        <p:txBody>
          <a:bodyPr anchor="ctr"/>
          <a:lstStyle/>
          <a:p>
            <a:pPr algn="ctr" eaLnBrk="0" fontAlgn="base" hangingPunct="0">
              <a:spcBef>
                <a:spcPct val="0"/>
              </a:spcBef>
              <a:spcAft>
                <a:spcPct val="0"/>
              </a:spcAft>
              <a:defRPr/>
            </a:pPr>
            <a:endParaRPr lang="en-US" altLang="zh-CN" sz="1100" b="1"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95" name="燕尾形 13">
            <a:extLst>
              <a:ext uri="{FF2B5EF4-FFF2-40B4-BE49-F238E27FC236}">
                <a16:creationId xmlns:a16="http://schemas.microsoft.com/office/drawing/2014/main" id="{5FC48085-D45A-43EA-9926-84BD73BC091C}"/>
              </a:ext>
            </a:extLst>
          </p:cNvPr>
          <p:cNvSpPr/>
          <p:nvPr/>
        </p:nvSpPr>
        <p:spPr>
          <a:xfrm rot="10800000" flipV="1">
            <a:off x="2065253" y="2752605"/>
            <a:ext cx="1097280" cy="182880"/>
          </a:xfrm>
          <a:prstGeom prst="chevron">
            <a:avLst/>
          </a:prstGeom>
          <a:solidFill>
            <a:schemeClr val="accent5">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14374" eaLnBrk="0" fontAlgn="base" hangingPunct="0">
              <a:spcBef>
                <a:spcPct val="0"/>
              </a:spcBef>
              <a:spcAft>
                <a:spcPct val="0"/>
              </a:spcAft>
            </a:pPr>
            <a:r>
              <a:rPr lang="en-US" altLang="zh-CN" sz="1000" kern="0" dirty="0" err="1">
                <a:solidFill>
                  <a:prstClr val="black"/>
                </a:solidFill>
                <a:latin typeface="Arial" panose="020B0604020202020204" pitchFamily="34" charset="0"/>
                <a:ea typeface="宋体" panose="02010600030101010101" pitchFamily="2" charset="-122"/>
                <a:cs typeface="Arial" panose="020B0604020202020204" pitchFamily="34" charset="0"/>
              </a:rPr>
              <a:t>VirtualLinkable</a:t>
            </a:r>
            <a:endParaRPr lang="en-IN" sz="100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96" name="Freeform: Shape 95">
            <a:extLst>
              <a:ext uri="{FF2B5EF4-FFF2-40B4-BE49-F238E27FC236}">
                <a16:creationId xmlns:a16="http://schemas.microsoft.com/office/drawing/2014/main" id="{C6044BF3-EA3D-434D-A4FC-E2B4BD7A35A9}"/>
              </a:ext>
            </a:extLst>
          </p:cNvPr>
          <p:cNvSpPr/>
          <p:nvPr/>
        </p:nvSpPr>
        <p:spPr>
          <a:xfrm>
            <a:off x="5605536" y="1524001"/>
            <a:ext cx="4853459" cy="2238103"/>
          </a:xfrm>
          <a:custGeom>
            <a:avLst/>
            <a:gdLst>
              <a:gd name="connsiteX0" fmla="*/ 0 w 4807131"/>
              <a:gd name="connsiteY0" fmla="*/ 52251 h 2238103"/>
              <a:gd name="connsiteX1" fmla="*/ 0 w 4807131"/>
              <a:gd name="connsiteY1" fmla="*/ 1410789 h 2238103"/>
              <a:gd name="connsiteX2" fmla="*/ 1367246 w 4807131"/>
              <a:gd name="connsiteY2" fmla="*/ 1410789 h 2238103"/>
              <a:gd name="connsiteX3" fmla="*/ 1367246 w 4807131"/>
              <a:gd name="connsiteY3" fmla="*/ 2238103 h 2238103"/>
              <a:gd name="connsiteX4" fmla="*/ 4807131 w 4807131"/>
              <a:gd name="connsiteY4" fmla="*/ 2238103 h 2238103"/>
              <a:gd name="connsiteX5" fmla="*/ 4807131 w 4807131"/>
              <a:gd name="connsiteY5" fmla="*/ 0 h 2238103"/>
              <a:gd name="connsiteX6" fmla="*/ 0 w 4807131"/>
              <a:gd name="connsiteY6" fmla="*/ 52251 h 223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7131" h="2238103">
                <a:moveTo>
                  <a:pt x="0" y="52251"/>
                </a:moveTo>
                <a:lnTo>
                  <a:pt x="0" y="1410789"/>
                </a:lnTo>
                <a:lnTo>
                  <a:pt x="1367246" y="1410789"/>
                </a:lnTo>
                <a:lnTo>
                  <a:pt x="1367246" y="2238103"/>
                </a:lnTo>
                <a:lnTo>
                  <a:pt x="4807131" y="2238103"/>
                </a:lnTo>
                <a:lnTo>
                  <a:pt x="4807131" y="0"/>
                </a:lnTo>
                <a:lnTo>
                  <a:pt x="0" y="52251"/>
                </a:lnTo>
                <a:close/>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prstClr val="white"/>
              </a:solidFill>
              <a:latin typeface="Arial"/>
            </a:endParaRPr>
          </a:p>
        </p:txBody>
      </p:sp>
      <p:sp>
        <p:nvSpPr>
          <p:cNvPr id="97" name="TextBox 96">
            <a:extLst>
              <a:ext uri="{FF2B5EF4-FFF2-40B4-BE49-F238E27FC236}">
                <a16:creationId xmlns:a16="http://schemas.microsoft.com/office/drawing/2014/main" id="{ACB9D2AA-DB4E-4D8B-99B4-9542C8F445E1}"/>
              </a:ext>
            </a:extLst>
          </p:cNvPr>
          <p:cNvSpPr txBox="1"/>
          <p:nvPr/>
        </p:nvSpPr>
        <p:spPr>
          <a:xfrm>
            <a:off x="9738434" y="3446526"/>
            <a:ext cx="525318" cy="360850"/>
          </a:xfrm>
          <a:prstGeom prst="rect">
            <a:avLst/>
          </a:prstGeom>
          <a:noFill/>
        </p:spPr>
        <p:txBody>
          <a:bodyPr wrap="none" lIns="72000" tIns="72000" rIns="72000" bIns="72000" rtlCol="0">
            <a:spAutoFit/>
          </a:bodyPr>
          <a:lstStyle/>
          <a:p>
            <a:pPr defTabSz="360000" eaLnBrk="0" fontAlgn="base" hangingPunct="0">
              <a:spcBef>
                <a:spcPct val="0"/>
              </a:spcBef>
              <a:spcAft>
                <a:spcPts val="600"/>
              </a:spcAft>
              <a:tabLst>
                <a:tab pos="360000" algn="l"/>
              </a:tabLst>
            </a:pPr>
            <a:r>
              <a:rPr lang="en-US" sz="1400" b="1" dirty="0">
                <a:solidFill>
                  <a:srgbClr val="1F497D"/>
                </a:solidFill>
                <a:latin typeface="Arial" panose="020B0604020202020204" pitchFamily="34" charset="0"/>
                <a:cs typeface="Arial" panose="020B0604020202020204" pitchFamily="34" charset="0"/>
              </a:rPr>
              <a:t>VDU</a:t>
            </a:r>
          </a:p>
        </p:txBody>
      </p:sp>
      <p:sp>
        <p:nvSpPr>
          <p:cNvPr id="100" name="Rectangular Callout 9">
            <a:extLst>
              <a:ext uri="{FF2B5EF4-FFF2-40B4-BE49-F238E27FC236}">
                <a16:creationId xmlns:a16="http://schemas.microsoft.com/office/drawing/2014/main" id="{9327CC76-40F5-48AA-BCDA-44DDDF6BC869}"/>
              </a:ext>
            </a:extLst>
          </p:cNvPr>
          <p:cNvSpPr/>
          <p:nvPr/>
        </p:nvSpPr>
        <p:spPr>
          <a:xfrm>
            <a:off x="5755991" y="3205271"/>
            <a:ext cx="595411" cy="257587"/>
          </a:xfrm>
          <a:prstGeom prst="wedgeRectCallout">
            <a:avLst>
              <a:gd name="adj1" fmla="val -102378"/>
              <a:gd name="adj2" fmla="val 138008"/>
            </a:avLst>
          </a:prstGeom>
          <a:solidFill>
            <a:srgbClr val="124191"/>
          </a:solidFill>
          <a:ln w="9525" cap="flat" cmpd="sng" algn="ctr">
            <a:noFill/>
            <a:prstDash val="solid"/>
          </a:ln>
          <a:effectLst/>
        </p:spPr>
        <p:txBody>
          <a:bodyPr lIns="0" tIns="0" rIns="0" bIns="0" rtlCol="0" anchor="ctr" anchorCtr="0"/>
          <a:lstStyle/>
          <a:p>
            <a:pPr algn="ctr" eaLnBrk="0" fontAlgn="base" hangingPunct="0">
              <a:spcBef>
                <a:spcPct val="0"/>
              </a:spcBef>
              <a:spcAft>
                <a:spcPct val="0"/>
              </a:spcAft>
            </a:pPr>
            <a:r>
              <a:rPr lang="en-US" sz="1050" kern="0" dirty="0">
                <a:solidFill>
                  <a:srgbClr val="FFFFFF"/>
                </a:solidFill>
                <a:latin typeface="Arial" panose="020B0604020202020204" pitchFamily="34" charset="0"/>
                <a:cs typeface="Arial" panose="020B0604020202020204" pitchFamily="34" charset="0"/>
              </a:rPr>
              <a:t>Note 2</a:t>
            </a:r>
          </a:p>
        </p:txBody>
      </p:sp>
      <p:sp>
        <p:nvSpPr>
          <p:cNvPr id="101" name="Rectangular Callout 9">
            <a:extLst>
              <a:ext uri="{FF2B5EF4-FFF2-40B4-BE49-F238E27FC236}">
                <a16:creationId xmlns:a16="http://schemas.microsoft.com/office/drawing/2014/main" id="{BB3F509B-875D-4CE2-8F5F-F9EEBB7F4B65}"/>
              </a:ext>
            </a:extLst>
          </p:cNvPr>
          <p:cNvSpPr/>
          <p:nvPr/>
        </p:nvSpPr>
        <p:spPr>
          <a:xfrm>
            <a:off x="6726214" y="4685954"/>
            <a:ext cx="595411" cy="257587"/>
          </a:xfrm>
          <a:prstGeom prst="wedgeRectCallout">
            <a:avLst>
              <a:gd name="adj1" fmla="val 148869"/>
              <a:gd name="adj2" fmla="val -54536"/>
            </a:avLst>
          </a:prstGeom>
          <a:solidFill>
            <a:srgbClr val="124191"/>
          </a:solidFill>
          <a:ln w="9525" cap="flat" cmpd="sng" algn="ctr">
            <a:noFill/>
            <a:prstDash val="solid"/>
          </a:ln>
          <a:effectLst/>
        </p:spPr>
        <p:txBody>
          <a:bodyPr lIns="0" tIns="0" rIns="0" bIns="0" rtlCol="0" anchor="ctr" anchorCtr="0"/>
          <a:lstStyle/>
          <a:p>
            <a:pPr algn="ctr" eaLnBrk="0" fontAlgn="base" hangingPunct="0">
              <a:spcBef>
                <a:spcPct val="0"/>
              </a:spcBef>
              <a:spcAft>
                <a:spcPct val="0"/>
              </a:spcAft>
            </a:pPr>
            <a:r>
              <a:rPr lang="en-US" sz="1050" kern="0" dirty="0">
                <a:solidFill>
                  <a:srgbClr val="FFFFFF"/>
                </a:solidFill>
                <a:latin typeface="Arial" panose="020B0604020202020204" pitchFamily="34" charset="0"/>
                <a:cs typeface="Arial" panose="020B0604020202020204" pitchFamily="34" charset="0"/>
              </a:rPr>
              <a:t>Note 1</a:t>
            </a:r>
          </a:p>
        </p:txBody>
      </p:sp>
      <p:sp>
        <p:nvSpPr>
          <p:cNvPr id="102" name="圆角矩形 33">
            <a:extLst>
              <a:ext uri="{FF2B5EF4-FFF2-40B4-BE49-F238E27FC236}">
                <a16:creationId xmlns:a16="http://schemas.microsoft.com/office/drawing/2014/main" id="{97BF0DC3-18FC-4C2F-89E3-B7A6F3A29623}"/>
              </a:ext>
            </a:extLst>
          </p:cNvPr>
          <p:cNvSpPr/>
          <p:nvPr/>
        </p:nvSpPr>
        <p:spPr bwMode="auto">
          <a:xfrm>
            <a:off x="7672394" y="4593300"/>
            <a:ext cx="1094525" cy="226137"/>
          </a:xfrm>
          <a:prstGeom prst="roundRect">
            <a:avLst/>
          </a:prstGeom>
          <a:noFill/>
          <a:ln w="12700" cap="flat" cmpd="sng" algn="ctr">
            <a:noFill/>
            <a:prstDash val="solid"/>
            <a:miter lim="800000"/>
          </a:ln>
          <a:effectLst/>
        </p:spPr>
        <p:txBody>
          <a:bodyPr anchor="ctr"/>
          <a:lstStyle/>
          <a:p>
            <a:pPr algn="ctr" eaLnBrk="0" fontAlgn="base" hangingPunct="0">
              <a:spcBef>
                <a:spcPct val="0"/>
              </a:spcBef>
              <a:spcAft>
                <a:spcPct val="0"/>
              </a:spcAft>
              <a:defRPr/>
            </a:pPr>
            <a:r>
              <a:rPr lang="en-US" altLang="zh-CN" sz="1100" b="1" kern="0" dirty="0" err="1">
                <a:solidFill>
                  <a:prstClr val="black"/>
                </a:solidFill>
                <a:latin typeface="Arial" panose="020B0604020202020204" pitchFamily="34" charset="0"/>
                <a:ea typeface="宋体" panose="02010600030101010101" pitchFamily="2" charset="-122"/>
                <a:cs typeface="Arial" panose="020B0604020202020204" pitchFamily="34" charset="0"/>
              </a:rPr>
              <a:t>VnfExtcp</a:t>
            </a:r>
            <a:endParaRPr lang="en-US" altLang="zh-CN" sz="1100" b="1" kern="0" dirty="0">
              <a:solidFill>
                <a:prstClr val="black"/>
              </a:solidFill>
              <a:latin typeface="Arial" panose="020B0604020202020204" pitchFamily="34" charset="0"/>
              <a:ea typeface="宋体" panose="02010600030101010101" pitchFamily="2" charset="-122"/>
              <a:cs typeface="Arial" panose="020B0604020202020204" pitchFamily="34" charset="0"/>
            </a:endParaRPr>
          </a:p>
          <a:p>
            <a:pPr algn="ctr" eaLnBrk="0" fontAlgn="base" hangingPunct="0">
              <a:spcBef>
                <a:spcPct val="0"/>
              </a:spcBef>
              <a:spcAft>
                <a:spcPct val="0"/>
              </a:spcAft>
              <a:defRPr/>
            </a:pPr>
            <a:r>
              <a:rPr lang="en-US" altLang="zh-CN" sz="1100" b="1" kern="0" dirty="0">
                <a:solidFill>
                  <a:prstClr val="black"/>
                </a:solidFill>
                <a:latin typeface="Arial" panose="020B0604020202020204" pitchFamily="34" charset="0"/>
                <a:ea typeface="宋体" panose="02010600030101010101" pitchFamily="2" charset="-122"/>
                <a:cs typeface="Arial" panose="020B0604020202020204" pitchFamily="34" charset="0"/>
              </a:rPr>
              <a:t>(</a:t>
            </a:r>
            <a:r>
              <a:rPr lang="en-US" altLang="zh-CN" sz="1100" b="1" kern="0" dirty="0" err="1">
                <a:solidFill>
                  <a:prstClr val="black"/>
                </a:solidFill>
                <a:latin typeface="Arial" panose="020B0604020202020204" pitchFamily="34" charset="0"/>
                <a:ea typeface="宋体" panose="02010600030101010101" pitchFamily="2" charset="-122"/>
                <a:cs typeface="Arial" panose="020B0604020202020204" pitchFamily="34" charset="0"/>
              </a:rPr>
              <a:t>VduCp</a:t>
            </a:r>
            <a:r>
              <a:rPr lang="en-US" altLang="zh-CN" sz="1100" b="1" kern="0" dirty="0">
                <a:solidFill>
                  <a:prstClr val="black"/>
                </a:solidFill>
                <a:latin typeface="Arial" panose="020B0604020202020204" pitchFamily="34" charset="0"/>
                <a:ea typeface="宋体" panose="02010600030101010101" pitchFamily="2" charset="-122"/>
                <a:cs typeface="Arial" panose="020B0604020202020204" pitchFamily="34" charset="0"/>
              </a:rPr>
              <a:t>)</a:t>
            </a:r>
            <a:endParaRPr lang="zh-CN" altLang="en-US" sz="1100" b="1"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103" name="燕尾形 13">
            <a:extLst>
              <a:ext uri="{FF2B5EF4-FFF2-40B4-BE49-F238E27FC236}">
                <a16:creationId xmlns:a16="http://schemas.microsoft.com/office/drawing/2014/main" id="{E560E8D5-BE4C-420A-A075-CB7CAB205BF5}"/>
              </a:ext>
            </a:extLst>
          </p:cNvPr>
          <p:cNvSpPr/>
          <p:nvPr/>
        </p:nvSpPr>
        <p:spPr>
          <a:xfrm rot="10800000" flipH="1" flipV="1">
            <a:off x="7806401" y="5658610"/>
            <a:ext cx="1097280" cy="182880"/>
          </a:xfrm>
          <a:prstGeom prst="chevron">
            <a:avLst/>
          </a:prstGeom>
          <a:solidFill>
            <a:schemeClr val="accent5">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374" eaLnBrk="0" fontAlgn="base" hangingPunct="0">
              <a:spcBef>
                <a:spcPct val="0"/>
              </a:spcBef>
              <a:spcAft>
                <a:spcPct val="0"/>
              </a:spcAft>
            </a:pPr>
            <a:r>
              <a:rPr lang="en-IN" sz="1000" dirty="0" err="1">
                <a:solidFill>
                  <a:prstClr val="black"/>
                </a:solidFill>
                <a:latin typeface="Arial" panose="020B0604020202020204" pitchFamily="34" charset="0"/>
                <a:ea typeface="宋体" panose="02010600030101010101" pitchFamily="2" charset="-122"/>
                <a:cs typeface="Arial" panose="020B0604020202020204" pitchFamily="34" charset="0"/>
              </a:rPr>
              <a:t>VirtualBindable</a:t>
            </a:r>
            <a:endParaRPr lang="en-IN" sz="100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104" name="燕尾形 13">
            <a:extLst>
              <a:ext uri="{FF2B5EF4-FFF2-40B4-BE49-F238E27FC236}">
                <a16:creationId xmlns:a16="http://schemas.microsoft.com/office/drawing/2014/main" id="{CC6CC67C-95EB-4FCE-859A-52DDD19EC719}"/>
              </a:ext>
            </a:extLst>
          </p:cNvPr>
          <p:cNvSpPr/>
          <p:nvPr/>
        </p:nvSpPr>
        <p:spPr>
          <a:xfrm rot="10800000" flipV="1">
            <a:off x="7511811" y="5321762"/>
            <a:ext cx="1097280" cy="182880"/>
          </a:xfrm>
          <a:prstGeom prst="chevron">
            <a:avLst/>
          </a:prstGeom>
          <a:solidFill>
            <a:schemeClr val="accent5">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14374" eaLnBrk="0" fontAlgn="base" hangingPunct="0">
              <a:spcBef>
                <a:spcPct val="0"/>
              </a:spcBef>
              <a:spcAft>
                <a:spcPct val="0"/>
              </a:spcAft>
            </a:pPr>
            <a:r>
              <a:rPr lang="en-US" altLang="zh-CN" sz="1000" kern="0" dirty="0" err="1">
                <a:solidFill>
                  <a:prstClr val="black"/>
                </a:solidFill>
                <a:latin typeface="Arial" panose="020B0604020202020204" pitchFamily="34" charset="0"/>
                <a:ea typeface="宋体" panose="02010600030101010101" pitchFamily="2" charset="-122"/>
                <a:cs typeface="Arial" panose="020B0604020202020204" pitchFamily="34" charset="0"/>
              </a:rPr>
              <a:t>VirtualLinkable</a:t>
            </a:r>
            <a:endParaRPr lang="en-IN" sz="100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105" name="圆角矩形 45">
            <a:extLst>
              <a:ext uri="{FF2B5EF4-FFF2-40B4-BE49-F238E27FC236}">
                <a16:creationId xmlns:a16="http://schemas.microsoft.com/office/drawing/2014/main" id="{185F39F6-5B48-40F2-BBA2-39058A9E8746}"/>
              </a:ext>
            </a:extLst>
          </p:cNvPr>
          <p:cNvSpPr/>
          <p:nvPr/>
        </p:nvSpPr>
        <p:spPr bwMode="auto">
          <a:xfrm>
            <a:off x="7769358" y="5003700"/>
            <a:ext cx="763547" cy="207404"/>
          </a:xfrm>
          <a:prstGeom prst="roundRect">
            <a:avLst/>
          </a:prstGeom>
          <a:solidFill>
            <a:sysClr val="window" lastClr="FFFFFF">
              <a:lumMod val="85000"/>
            </a:sysClr>
          </a:solidFill>
          <a:ln w="12700" cap="flat" cmpd="sng" algn="ctr">
            <a:noFill/>
            <a:prstDash val="solid"/>
            <a:miter lim="800000"/>
          </a:ln>
          <a:effectLst/>
        </p:spPr>
        <p:txBody>
          <a:bodyPr wrap="square" lIns="0" tIns="0" rIns="0" bIns="0" anchor="ctr">
            <a:no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defRPr/>
            </a:pPr>
            <a:r>
              <a:rPr lang="en-US" altLang="zh-CN" sz="1000" kern="0" dirty="0">
                <a:solidFill>
                  <a:prstClr val="black"/>
                </a:solidFill>
                <a:cs typeface="Arial" panose="020B0604020202020204" pitchFamily="34" charset="0"/>
              </a:rPr>
              <a:t>properties:</a:t>
            </a:r>
            <a:endParaRPr lang="zh-CN" altLang="en-US" sz="1000" kern="0" dirty="0">
              <a:solidFill>
                <a:prstClr val="black"/>
              </a:solidFill>
              <a:cs typeface="Arial" panose="020B0604020202020204" pitchFamily="34" charset="0"/>
            </a:endParaRPr>
          </a:p>
        </p:txBody>
      </p:sp>
      <p:sp>
        <p:nvSpPr>
          <p:cNvPr id="106" name="圆角矩形 31">
            <a:extLst>
              <a:ext uri="{FF2B5EF4-FFF2-40B4-BE49-F238E27FC236}">
                <a16:creationId xmlns:a16="http://schemas.microsoft.com/office/drawing/2014/main" id="{93ECEC11-083D-4AA7-A2E7-128F01F84F48}"/>
              </a:ext>
            </a:extLst>
          </p:cNvPr>
          <p:cNvSpPr/>
          <p:nvPr/>
        </p:nvSpPr>
        <p:spPr bwMode="auto">
          <a:xfrm>
            <a:off x="7648632" y="4522729"/>
            <a:ext cx="1125830" cy="1401080"/>
          </a:xfrm>
          <a:prstGeom prst="roundRect">
            <a:avLst/>
          </a:prstGeom>
          <a:noFill/>
          <a:ln w="12700" cap="flat" cmpd="sng" algn="ctr">
            <a:solidFill>
              <a:srgbClr val="5B9BD5"/>
            </a:solidFill>
            <a:prstDash val="solid"/>
            <a:miter lim="800000"/>
          </a:ln>
          <a:effectLst/>
        </p:spPr>
        <p:txBody>
          <a:bodyPr anchor="ctr"/>
          <a:lstStyle/>
          <a:p>
            <a:pPr algn="ctr" eaLnBrk="0" fontAlgn="base" hangingPunct="0">
              <a:spcBef>
                <a:spcPct val="0"/>
              </a:spcBef>
              <a:spcAft>
                <a:spcPct val="0"/>
              </a:spcAft>
              <a:defRPr/>
            </a:pPr>
            <a:endParaRPr lang="en-US" altLang="zh-CN" sz="1100" b="1"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108" name="TextBox 107">
            <a:extLst>
              <a:ext uri="{FF2B5EF4-FFF2-40B4-BE49-F238E27FC236}">
                <a16:creationId xmlns:a16="http://schemas.microsoft.com/office/drawing/2014/main" id="{99AE35F7-B6A7-47BB-B6C9-3FFE62C4C777}"/>
              </a:ext>
            </a:extLst>
          </p:cNvPr>
          <p:cNvSpPr txBox="1"/>
          <p:nvPr/>
        </p:nvSpPr>
        <p:spPr>
          <a:xfrm>
            <a:off x="1787026" y="4429741"/>
            <a:ext cx="4452428" cy="2031325"/>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eaLnBrk="0" fontAlgn="base" hangingPunct="0">
              <a:spcBef>
                <a:spcPct val="0"/>
              </a:spcBef>
              <a:spcAft>
                <a:spcPct val="0"/>
              </a:spcAft>
            </a:pPr>
            <a:r>
              <a:rPr lang="en-US" sz="1400" b="1" dirty="0">
                <a:solidFill>
                  <a:prstClr val="black"/>
                </a:solidFill>
                <a:latin typeface="Calibri" panose="020F0502020204030204" pitchFamily="34" charset="0"/>
              </a:rPr>
              <a:t>Note 1</a:t>
            </a:r>
            <a:r>
              <a:rPr lang="en-US" sz="1400" dirty="0">
                <a:solidFill>
                  <a:prstClr val="black"/>
                </a:solidFill>
                <a:latin typeface="Calibri" panose="020F0502020204030204" pitchFamily="34" charset="0"/>
              </a:rPr>
              <a:t>: In the case of re-exposing a </a:t>
            </a:r>
            <a:r>
              <a:rPr lang="en-US" sz="1400" dirty="0" err="1">
                <a:solidFill>
                  <a:prstClr val="black"/>
                </a:solidFill>
                <a:latin typeface="Calibri" panose="020F0502020204030204" pitchFamily="34" charset="0"/>
              </a:rPr>
              <a:t>VduCp</a:t>
            </a:r>
            <a:r>
              <a:rPr lang="en-US" sz="1400" dirty="0">
                <a:solidFill>
                  <a:prstClr val="black"/>
                </a:solidFill>
                <a:latin typeface="Calibri" panose="020F0502020204030204" pitchFamily="34" charset="0"/>
              </a:rPr>
              <a:t> as external connection point (</a:t>
            </a:r>
            <a:r>
              <a:rPr lang="en-US" sz="1400" dirty="0" err="1">
                <a:solidFill>
                  <a:prstClr val="black"/>
                </a:solidFill>
                <a:latin typeface="Calibri" panose="020F0502020204030204" pitchFamily="34" charset="0"/>
              </a:rPr>
              <a:t>VnfExtCp</a:t>
            </a:r>
            <a:r>
              <a:rPr lang="en-US" sz="1400" dirty="0">
                <a:solidFill>
                  <a:prstClr val="black"/>
                </a:solidFill>
                <a:latin typeface="Calibri" panose="020F0502020204030204" pitchFamily="34" charset="0"/>
              </a:rPr>
              <a:t>).</a:t>
            </a:r>
          </a:p>
          <a:p>
            <a:pPr eaLnBrk="0" fontAlgn="base" hangingPunct="0">
              <a:spcBef>
                <a:spcPct val="0"/>
              </a:spcBef>
              <a:spcAft>
                <a:spcPct val="0"/>
              </a:spcAft>
            </a:pPr>
            <a:r>
              <a:rPr lang="en-US" sz="1400" b="1" dirty="0">
                <a:solidFill>
                  <a:prstClr val="black"/>
                </a:solidFill>
                <a:latin typeface="Calibri" panose="020F0502020204030204" pitchFamily="34" charset="0"/>
              </a:rPr>
              <a:t>Note 2</a:t>
            </a:r>
            <a:r>
              <a:rPr lang="en-US" sz="1400" dirty="0">
                <a:solidFill>
                  <a:prstClr val="black"/>
                </a:solidFill>
                <a:latin typeface="Calibri" panose="020F0502020204030204" pitchFamily="34" charset="0"/>
              </a:rPr>
              <a:t>: A node template of this type is used to represent a VNF external connection point only in the case the </a:t>
            </a:r>
            <a:r>
              <a:rPr lang="en-US" sz="1400" dirty="0" err="1">
                <a:solidFill>
                  <a:prstClr val="black"/>
                </a:solidFill>
                <a:latin typeface="Calibri" panose="020F0502020204030204" pitchFamily="34" charset="0"/>
              </a:rPr>
              <a:t>VnfExtCp</a:t>
            </a:r>
            <a:r>
              <a:rPr lang="en-US" sz="1400" dirty="0">
                <a:solidFill>
                  <a:prstClr val="black"/>
                </a:solidFill>
                <a:latin typeface="Calibri" panose="020F0502020204030204" pitchFamily="34" charset="0"/>
              </a:rPr>
              <a:t> is connected to an internal virtual link. </a:t>
            </a:r>
          </a:p>
          <a:p>
            <a:pPr marL="742950" lvl="1" indent="-285750" eaLnBrk="0" fontAlgn="base" hangingPunct="0">
              <a:spcBef>
                <a:spcPct val="0"/>
              </a:spcBef>
              <a:spcAft>
                <a:spcPct val="0"/>
              </a:spcAft>
              <a:buFont typeface="Wingdings" panose="05000000000000000000" pitchFamily="2" charset="2"/>
              <a:buChar char="§"/>
            </a:pPr>
            <a:r>
              <a:rPr lang="en-US" sz="1400" dirty="0" err="1">
                <a:solidFill>
                  <a:prstClr val="black"/>
                </a:solidFill>
                <a:latin typeface="Calibri" panose="020F0502020204030204" pitchFamily="34" charset="0"/>
              </a:rPr>
              <a:t>internal_virtual_link</a:t>
            </a:r>
            <a:r>
              <a:rPr lang="en-US" sz="1400" dirty="0">
                <a:solidFill>
                  <a:prstClr val="black"/>
                </a:solidFill>
                <a:latin typeface="Calibri" panose="020F0502020204030204" pitchFamily="34" charset="0"/>
              </a:rPr>
              <a:t> requirement to allow to connect it to an internal virtual link</a:t>
            </a:r>
          </a:p>
          <a:p>
            <a:pPr marL="742950" lvl="1" indent="-285750" eaLnBrk="0" fontAlgn="base" hangingPunct="0">
              <a:spcBef>
                <a:spcPct val="0"/>
              </a:spcBef>
              <a:spcAft>
                <a:spcPct val="0"/>
              </a:spcAft>
              <a:buFont typeface="Wingdings" panose="05000000000000000000" pitchFamily="2" charset="2"/>
              <a:buChar char="§"/>
            </a:pPr>
            <a:r>
              <a:rPr lang="en-US" sz="1400" dirty="0" err="1">
                <a:solidFill>
                  <a:prstClr val="black"/>
                </a:solidFill>
                <a:latin typeface="Calibri" panose="020F0502020204030204" pitchFamily="34" charset="0"/>
              </a:rPr>
              <a:t>external_virtual_link</a:t>
            </a:r>
            <a:r>
              <a:rPr lang="en-US" sz="1400" dirty="0">
                <a:solidFill>
                  <a:prstClr val="black"/>
                </a:solidFill>
                <a:latin typeface="Calibri" panose="020F0502020204030204" pitchFamily="34" charset="0"/>
              </a:rPr>
              <a:t> requirement to allow to connect it to an external virtual link</a:t>
            </a:r>
          </a:p>
        </p:txBody>
      </p:sp>
      <p:sp>
        <p:nvSpPr>
          <p:cNvPr id="109" name="燕尾形 13">
            <a:extLst>
              <a:ext uri="{FF2B5EF4-FFF2-40B4-BE49-F238E27FC236}">
                <a16:creationId xmlns:a16="http://schemas.microsoft.com/office/drawing/2014/main" id="{CA800659-13D1-492E-856E-56ED22E4A08A}"/>
              </a:ext>
            </a:extLst>
          </p:cNvPr>
          <p:cNvSpPr/>
          <p:nvPr/>
        </p:nvSpPr>
        <p:spPr>
          <a:xfrm rot="10800000" flipH="1" flipV="1">
            <a:off x="4699854" y="3960621"/>
            <a:ext cx="1097280" cy="182880"/>
          </a:xfrm>
          <a:prstGeom prst="chevron">
            <a:avLst/>
          </a:prstGeom>
          <a:solidFill>
            <a:schemeClr val="accent5">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14374" eaLnBrk="0" fontAlgn="base" hangingPunct="0">
              <a:spcBef>
                <a:spcPct val="0"/>
              </a:spcBef>
              <a:spcAft>
                <a:spcPct val="0"/>
              </a:spcAft>
            </a:pPr>
            <a:r>
              <a:rPr lang="en-US" altLang="zh-CN" sz="1000" kern="0" dirty="0" err="1">
                <a:solidFill>
                  <a:prstClr val="black"/>
                </a:solidFill>
                <a:latin typeface="Arial" panose="020B0604020202020204" pitchFamily="34" charset="0"/>
                <a:ea typeface="宋体" panose="02010600030101010101" pitchFamily="2" charset="-122"/>
                <a:cs typeface="Arial" panose="020B0604020202020204" pitchFamily="34" charset="0"/>
              </a:rPr>
              <a:t>VirtualLinkable</a:t>
            </a:r>
            <a:endParaRPr lang="en-IN" sz="100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2882579299"/>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6C8CF-6761-45C2-8050-C7129D423D3A}"/>
              </a:ext>
            </a:extLst>
          </p:cNvPr>
          <p:cNvSpPr>
            <a:spLocks noGrp="1"/>
          </p:cNvSpPr>
          <p:nvPr>
            <p:ph type="title"/>
          </p:nvPr>
        </p:nvSpPr>
        <p:spPr/>
        <p:txBody>
          <a:bodyPr/>
          <a:lstStyle/>
          <a:p>
            <a:r>
              <a:rPr lang="en-US" dirty="0"/>
              <a:t>VNFD: Example </a:t>
            </a:r>
          </a:p>
        </p:txBody>
      </p:sp>
      <p:sp>
        <p:nvSpPr>
          <p:cNvPr id="4" name="Slide Number Placeholder 3">
            <a:extLst>
              <a:ext uri="{FF2B5EF4-FFF2-40B4-BE49-F238E27FC236}">
                <a16:creationId xmlns:a16="http://schemas.microsoft.com/office/drawing/2014/main" id="{8462BB16-EE5F-419E-AB2F-FB0BEBECFB77}"/>
              </a:ext>
            </a:extLst>
          </p:cNvPr>
          <p:cNvSpPr>
            <a:spLocks noGrp="1"/>
          </p:cNvSpPr>
          <p:nvPr>
            <p:ph type="sldNum" sz="quarter" idx="11"/>
          </p:nvPr>
        </p:nvSpPr>
        <p:spPr/>
        <p:txBody>
          <a:bodyPr/>
          <a:lstStyle/>
          <a:p>
            <a:pPr fontAlgn="base">
              <a:spcBef>
                <a:spcPct val="0"/>
              </a:spcBef>
              <a:spcAft>
                <a:spcPct val="0"/>
              </a:spcAft>
              <a:defRPr/>
            </a:pPr>
            <a:fld id="{7994D5C2-550C-463D-8943-2F919CB44A39}" type="slidenum">
              <a:rPr lang="en-GB">
                <a:latin typeface="Arial" panose="020B0604020202020204" pitchFamily="34" charset="0"/>
                <a:cs typeface="Arial" panose="020B0604020202020204" pitchFamily="34" charset="0"/>
              </a:rPr>
              <a:pPr fontAlgn="base">
                <a:spcBef>
                  <a:spcPct val="0"/>
                </a:spcBef>
                <a:spcAft>
                  <a:spcPct val="0"/>
                </a:spcAft>
                <a:defRPr/>
              </a:pPr>
              <a:t>38</a:t>
            </a:fld>
            <a:endParaRPr lang="en-GB">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3CB0BF20-278E-4A4E-8957-016606F6C1A9}"/>
              </a:ext>
            </a:extLst>
          </p:cNvPr>
          <p:cNvSpPr/>
          <p:nvPr/>
        </p:nvSpPr>
        <p:spPr>
          <a:xfrm>
            <a:off x="1933498" y="1477908"/>
            <a:ext cx="5533571" cy="1485900"/>
          </a:xfrm>
          <a:prstGeom prst="rect">
            <a:avLst/>
          </a:prstGeom>
        </p:spPr>
      </p:sp>
      <p:sp>
        <p:nvSpPr>
          <p:cNvPr id="8" name="Rectangle 7">
            <a:extLst>
              <a:ext uri="{FF2B5EF4-FFF2-40B4-BE49-F238E27FC236}">
                <a16:creationId xmlns:a16="http://schemas.microsoft.com/office/drawing/2014/main" id="{AF74383D-FF47-40D3-B726-0B7FE7B5075A}"/>
              </a:ext>
            </a:extLst>
          </p:cNvPr>
          <p:cNvSpPr/>
          <p:nvPr/>
        </p:nvSpPr>
        <p:spPr>
          <a:xfrm>
            <a:off x="6626631" y="1364547"/>
            <a:ext cx="3809642" cy="1224345"/>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D78BF23D-DC8B-4FA1-A778-83001941F110}"/>
              </a:ext>
            </a:extLst>
          </p:cNvPr>
          <p:cNvSpPr/>
          <p:nvPr/>
        </p:nvSpPr>
        <p:spPr>
          <a:xfrm>
            <a:off x="6734933" y="1488645"/>
            <a:ext cx="1026595" cy="647493"/>
          </a:xfrm>
          <a:prstGeom prst="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pPr>
            <a:r>
              <a:rPr lang="en-US" sz="1200" dirty="0" err="1">
                <a:solidFill>
                  <a:prstClr val="black"/>
                </a:solidFill>
                <a:latin typeface="Times New Roman" panose="02020603050405020304" pitchFamily="18" charset="0"/>
                <a:ea typeface="Times New Roman" panose="02020603050405020304" pitchFamily="18" charset="0"/>
                <a:cs typeface="Arial" panose="020B0604020202020204" pitchFamily="34" charset="0"/>
              </a:rPr>
              <a:t>dbBackend</a:t>
            </a:r>
            <a:endParaRPr lang="en-US" sz="1200" dirty="0">
              <a:solidFill>
                <a:prstClr val="black"/>
              </a:solidFill>
              <a:latin typeface="Times New Roman" panose="02020603050405020304" pitchFamily="18"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81DD3360-2411-412C-9BEC-894A5B404034}"/>
              </a:ext>
            </a:extLst>
          </p:cNvPr>
          <p:cNvSpPr/>
          <p:nvPr/>
        </p:nvSpPr>
        <p:spPr>
          <a:xfrm>
            <a:off x="7677478" y="1587334"/>
            <a:ext cx="1429864" cy="259102"/>
          </a:xfrm>
          <a:prstGeom prst="rect">
            <a:avLst/>
          </a:prstGeom>
          <a:solidFill>
            <a:srgbClr val="FFC000"/>
          </a:solidFill>
          <a:ln w="12700" cap="flat" cmpd="sng" algn="ctr">
            <a:solidFill>
              <a:srgbClr val="FFC000">
                <a:shade val="50000"/>
              </a:srgbClr>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pPr>
            <a:r>
              <a:rPr lang="en-US" sz="1200" dirty="0" err="1">
                <a:solidFill>
                  <a:prstClr val="black"/>
                </a:solidFill>
                <a:latin typeface="Times New Roman" panose="02020603050405020304" pitchFamily="18" charset="0"/>
                <a:ea typeface="Times New Roman" panose="02020603050405020304" pitchFamily="18" charset="0"/>
                <a:cs typeface="Arial" panose="020B0604020202020204" pitchFamily="34" charset="0"/>
              </a:rPr>
              <a:t>dbBackendInternalCp</a:t>
            </a:r>
            <a:endParaRPr lang="en-US" sz="1200" dirty="0">
              <a:solidFill>
                <a:prstClr val="black"/>
              </a:solidFill>
              <a:latin typeface="Times New Roman" panose="02020603050405020304" pitchFamily="18" charset="0"/>
              <a:ea typeface="Times New Roman" panose="02020603050405020304" pitchFamily="18" charset="0"/>
              <a:cs typeface="Arial" panose="020B0604020202020204" pitchFamily="34" charset="0"/>
            </a:endParaRPr>
          </a:p>
        </p:txBody>
      </p:sp>
      <p:sp>
        <p:nvSpPr>
          <p:cNvPr id="11" name="Cylinder 10">
            <a:extLst>
              <a:ext uri="{FF2B5EF4-FFF2-40B4-BE49-F238E27FC236}">
                <a16:creationId xmlns:a16="http://schemas.microsoft.com/office/drawing/2014/main" id="{FA895E0A-1DBC-44DC-8C37-EF51F270D7D9}"/>
              </a:ext>
            </a:extLst>
          </p:cNvPr>
          <p:cNvSpPr/>
          <p:nvPr/>
        </p:nvSpPr>
        <p:spPr>
          <a:xfrm rot="16200000">
            <a:off x="9751405" y="1209457"/>
            <a:ext cx="221587" cy="793266"/>
          </a:xfrm>
          <a:prstGeom prst="can">
            <a:avLst/>
          </a:prstGeom>
          <a:solidFill>
            <a:srgbClr val="ED7D31"/>
          </a:solidFill>
          <a:ln w="12700" cap="flat" cmpd="sng" algn="ctr">
            <a:solidFill>
              <a:srgbClr val="ED7D31">
                <a:shade val="50000"/>
              </a:srgbClr>
            </a:solidFill>
            <a:prstDash val="solid"/>
            <a:miter lim="800000"/>
          </a:ln>
          <a:effectLst/>
        </p:spPr>
        <p:txBody>
          <a:bodyPr rot="0" spcFirstLastPara="0" vert="vert" wrap="square" lIns="0" tIns="0" rIns="0" bIns="0" numCol="1" spcCol="0" rtlCol="0" fromWordArt="0" anchor="ctr" anchorCtr="0" forceAA="0" compatLnSpc="1">
            <a:prstTxWarp prst="textNoShape">
              <a:avLst/>
            </a:prstTxWarp>
            <a:noAutofit/>
          </a:bodyPr>
          <a:lstStyle/>
          <a:p>
            <a:pPr algn="ctr" eaLnBrk="0" fontAlgn="base" hangingPunct="0">
              <a:spcBef>
                <a:spcPct val="0"/>
              </a:spcBef>
            </a:pPr>
            <a:r>
              <a:rPr lang="en-US" sz="1200" dirty="0" err="1">
                <a:solidFill>
                  <a:prstClr val="black"/>
                </a:solidFill>
                <a:latin typeface="Times New Roman" panose="02020603050405020304" pitchFamily="18" charset="0"/>
                <a:ea typeface="Times New Roman" panose="02020603050405020304" pitchFamily="18" charset="0"/>
                <a:cs typeface="Arial" panose="020B0604020202020204" pitchFamily="34" charset="0"/>
              </a:rPr>
              <a:t>internalVl</a:t>
            </a:r>
            <a:endParaRPr lang="en-US" sz="1200" dirty="0">
              <a:solidFill>
                <a:prstClr val="black"/>
              </a:solidFill>
              <a:latin typeface="Times New Roman" panose="02020603050405020304" pitchFamily="18" charset="0"/>
              <a:ea typeface="Times New Roman" panose="02020603050405020304" pitchFamily="18" charset="0"/>
              <a:cs typeface="Arial" panose="020B0604020202020204" pitchFamily="34" charset="0"/>
            </a:endParaRPr>
          </a:p>
        </p:txBody>
      </p:sp>
      <p:sp>
        <p:nvSpPr>
          <p:cNvPr id="12" name="Rectangle 11">
            <a:extLst>
              <a:ext uri="{FF2B5EF4-FFF2-40B4-BE49-F238E27FC236}">
                <a16:creationId xmlns:a16="http://schemas.microsoft.com/office/drawing/2014/main" id="{5AAF6391-3B5B-44FC-AAC8-6BE07B6EF509}"/>
              </a:ext>
            </a:extLst>
          </p:cNvPr>
          <p:cNvSpPr/>
          <p:nvPr/>
        </p:nvSpPr>
        <p:spPr>
          <a:xfrm>
            <a:off x="8651387" y="2003621"/>
            <a:ext cx="1290680" cy="229186"/>
          </a:xfrm>
          <a:prstGeom prst="rect">
            <a:avLst/>
          </a:prstGeom>
          <a:solidFill>
            <a:srgbClr val="70AD47"/>
          </a:solidFill>
          <a:ln w="12700" cap="flat" cmpd="sng" algn="ctr">
            <a:solidFill>
              <a:srgbClr val="70AD47">
                <a:shade val="50000"/>
              </a:srgbClr>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pPr>
            <a:r>
              <a:rPr lang="en-US" sz="1200" dirty="0">
                <a:solidFill>
                  <a:prstClr val="black"/>
                </a:solidFill>
                <a:latin typeface="Times New Roman" panose="02020603050405020304" pitchFamily="18" charset="0"/>
                <a:ea typeface="Times New Roman" panose="02020603050405020304" pitchFamily="18" charset="0"/>
                <a:cs typeface="Arial" panose="020B0604020202020204" pitchFamily="34" charset="0"/>
              </a:rPr>
              <a:t>dbBackendIpv4</a:t>
            </a:r>
          </a:p>
        </p:txBody>
      </p:sp>
      <p:cxnSp>
        <p:nvCxnSpPr>
          <p:cNvPr id="13" name="Connector: Elbow 12">
            <a:extLst>
              <a:ext uri="{FF2B5EF4-FFF2-40B4-BE49-F238E27FC236}">
                <a16:creationId xmlns:a16="http://schemas.microsoft.com/office/drawing/2014/main" id="{4D289DA6-9F51-4BB8-A456-3DFD5DBAF32B}"/>
              </a:ext>
            </a:extLst>
          </p:cNvPr>
          <p:cNvCxnSpPr>
            <a:cxnSpLocks/>
            <a:stCxn id="12" idx="2"/>
            <a:endCxn id="16" idx="1"/>
          </p:cNvCxnSpPr>
          <p:nvPr/>
        </p:nvCxnSpPr>
        <p:spPr>
          <a:xfrm rot="16200000" flipH="1">
            <a:off x="9112959" y="2416575"/>
            <a:ext cx="591772" cy="224236"/>
          </a:xfrm>
          <a:prstGeom prst="bentConnector2">
            <a:avLst/>
          </a:prstGeom>
          <a:noFill/>
          <a:ln w="9525" cap="flat" cmpd="sng" algn="ctr">
            <a:solidFill>
              <a:srgbClr val="5B9BD5"/>
            </a:solidFill>
            <a:prstDash val="solid"/>
            <a:miter lim="800000"/>
          </a:ln>
          <a:effectLst/>
        </p:spPr>
      </p:cxnSp>
      <p:cxnSp>
        <p:nvCxnSpPr>
          <p:cNvPr id="14" name="Connector: Elbow 13">
            <a:extLst>
              <a:ext uri="{FF2B5EF4-FFF2-40B4-BE49-F238E27FC236}">
                <a16:creationId xmlns:a16="http://schemas.microsoft.com/office/drawing/2014/main" id="{777864D4-0A82-460D-A929-A673F4E3FD0F}"/>
              </a:ext>
            </a:extLst>
          </p:cNvPr>
          <p:cNvCxnSpPr>
            <a:cxnSpLocks/>
            <a:endCxn id="12" idx="1"/>
          </p:cNvCxnSpPr>
          <p:nvPr/>
        </p:nvCxnSpPr>
        <p:spPr>
          <a:xfrm>
            <a:off x="7761527" y="2003622"/>
            <a:ext cx="889860" cy="114593"/>
          </a:xfrm>
          <a:prstGeom prst="bentConnector3">
            <a:avLst>
              <a:gd name="adj1" fmla="val 50000"/>
            </a:avLst>
          </a:prstGeom>
          <a:noFill/>
          <a:ln w="9525" cap="flat" cmpd="sng" algn="ctr">
            <a:solidFill>
              <a:srgbClr val="5B9BD5"/>
            </a:solidFill>
            <a:prstDash val="solid"/>
            <a:miter lim="800000"/>
          </a:ln>
          <a:effectLst/>
        </p:spPr>
      </p:cxnSp>
      <p:cxnSp>
        <p:nvCxnSpPr>
          <p:cNvPr id="15" name="Connector: Elbow 14">
            <a:extLst>
              <a:ext uri="{FF2B5EF4-FFF2-40B4-BE49-F238E27FC236}">
                <a16:creationId xmlns:a16="http://schemas.microsoft.com/office/drawing/2014/main" id="{BF0C76E5-0E62-405A-BA92-739B6DA9ED5F}"/>
              </a:ext>
            </a:extLst>
          </p:cNvPr>
          <p:cNvCxnSpPr>
            <a:cxnSpLocks/>
            <a:stCxn id="11" idx="0"/>
            <a:endCxn id="10" idx="3"/>
          </p:cNvCxnSpPr>
          <p:nvPr/>
        </p:nvCxnSpPr>
        <p:spPr>
          <a:xfrm rot="10800000" flipV="1">
            <a:off x="9107342" y="1606090"/>
            <a:ext cx="413620" cy="110795"/>
          </a:xfrm>
          <a:prstGeom prst="bentConnector3">
            <a:avLst>
              <a:gd name="adj1" fmla="val 50000"/>
            </a:avLst>
          </a:prstGeom>
          <a:noFill/>
          <a:ln w="9525" cap="flat" cmpd="sng" algn="ctr">
            <a:solidFill>
              <a:srgbClr val="C00000"/>
            </a:solidFill>
            <a:prstDash val="solid"/>
            <a:miter lim="800000"/>
          </a:ln>
          <a:effectLst/>
        </p:spPr>
      </p:cxnSp>
      <p:sp>
        <p:nvSpPr>
          <p:cNvPr id="16" name="Cylinder 15">
            <a:extLst>
              <a:ext uri="{FF2B5EF4-FFF2-40B4-BE49-F238E27FC236}">
                <a16:creationId xmlns:a16="http://schemas.microsoft.com/office/drawing/2014/main" id="{EBFFE231-2951-46FB-9111-48EB78DFCD8B}"/>
              </a:ext>
            </a:extLst>
          </p:cNvPr>
          <p:cNvSpPr/>
          <p:nvPr/>
        </p:nvSpPr>
        <p:spPr>
          <a:xfrm rot="16200000">
            <a:off x="9816555" y="2418497"/>
            <a:ext cx="220980" cy="812165"/>
          </a:xfrm>
          <a:prstGeom prst="can">
            <a:avLst/>
          </a:prstGeom>
          <a:solidFill>
            <a:srgbClr val="ED7D31"/>
          </a:solidFill>
          <a:ln w="12700" cap="flat" cmpd="sng" algn="ctr">
            <a:solidFill>
              <a:srgbClr val="ED7D31">
                <a:shade val="50000"/>
              </a:srgbClr>
            </a:solidFill>
            <a:prstDash val="solid"/>
            <a:miter lim="800000"/>
          </a:ln>
          <a:effectLst/>
        </p:spPr>
        <p:txBody>
          <a:bodyPr rot="0" spcFirstLastPara="0" vert="vert" wrap="square" lIns="0" tIns="0" rIns="0" bIns="0" numCol="1" spcCol="0" rtlCol="0" fromWordArt="0" anchor="ctr" anchorCtr="0" forceAA="0" compatLnSpc="1">
            <a:prstTxWarp prst="textNoShape">
              <a:avLst/>
            </a:prstTxWarp>
            <a:noAutofit/>
          </a:bodyPr>
          <a:lstStyle/>
          <a:p>
            <a:pPr algn="ctr" eaLnBrk="0" fontAlgn="base" hangingPunct="0">
              <a:lnSpc>
                <a:spcPct val="106000"/>
              </a:lnSpc>
              <a:spcBef>
                <a:spcPct val="0"/>
              </a:spcBef>
              <a:spcAft>
                <a:spcPts val="900"/>
              </a:spcAft>
            </a:pPr>
            <a:r>
              <a:rPr lang="en-GB" sz="1200" dirty="0" err="1">
                <a:solidFill>
                  <a:prstClr val="black"/>
                </a:solidFill>
                <a:latin typeface="Times New Roman" panose="02020603050405020304" pitchFamily="18" charset="0"/>
                <a:ea typeface="Calibri" panose="020F0502020204030204" pitchFamily="34" charset="0"/>
                <a:cs typeface="Arial" panose="020B0604020202020204" pitchFamily="34" charset="0"/>
              </a:rPr>
              <a:t>externalVl</a:t>
            </a:r>
            <a:endParaRPr lang="en-US" sz="1200" dirty="0">
              <a:solidFill>
                <a:prstClr val="black"/>
              </a:solidFill>
              <a:latin typeface="Times New Roman" panose="02020603050405020304" pitchFamily="18" charset="0"/>
              <a:ea typeface="SimSun" panose="02010600030101010101" pitchFamily="2" charset="-122"/>
              <a:cs typeface="Arial" panose="020B0604020202020204" pitchFamily="34" charset="0"/>
            </a:endParaRPr>
          </a:p>
        </p:txBody>
      </p:sp>
      <p:sp>
        <p:nvSpPr>
          <p:cNvPr id="17" name="Text Box 15">
            <a:extLst>
              <a:ext uri="{FF2B5EF4-FFF2-40B4-BE49-F238E27FC236}">
                <a16:creationId xmlns:a16="http://schemas.microsoft.com/office/drawing/2014/main" id="{3897BDE8-1D50-46B1-B097-469D4746117B}"/>
              </a:ext>
            </a:extLst>
          </p:cNvPr>
          <p:cNvSpPr txBox="1"/>
          <p:nvPr/>
        </p:nvSpPr>
        <p:spPr>
          <a:xfrm>
            <a:off x="6747783" y="2264420"/>
            <a:ext cx="612250" cy="276115"/>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pPr>
            <a:r>
              <a:rPr lang="fr-FR" sz="1200" dirty="0">
                <a:solidFill>
                  <a:prstClr val="black"/>
                </a:solidFill>
                <a:latin typeface="Times New Roman" panose="02020603050405020304" pitchFamily="18" charset="0"/>
                <a:ea typeface="Times New Roman" panose="02020603050405020304" pitchFamily="18" charset="0"/>
                <a:cs typeface="Arial" panose="020B0604020202020204" pitchFamily="34" charset="0"/>
              </a:rPr>
              <a:t>VNF </a:t>
            </a:r>
            <a:endParaRPr lang="en-US" sz="1200" dirty="0">
              <a:solidFill>
                <a:prstClr val="black"/>
              </a:solidFill>
              <a:latin typeface="Times New Roman" panose="02020603050405020304" pitchFamily="18" charset="0"/>
              <a:ea typeface="Times New Roman" panose="02020603050405020304" pitchFamily="18" charset="0"/>
              <a:cs typeface="Arial" panose="020B0604020202020204" pitchFamily="34" charset="0"/>
            </a:endParaRPr>
          </a:p>
        </p:txBody>
      </p:sp>
      <p:sp>
        <p:nvSpPr>
          <p:cNvPr id="18" name="TextBox 17">
            <a:extLst>
              <a:ext uri="{FF2B5EF4-FFF2-40B4-BE49-F238E27FC236}">
                <a16:creationId xmlns:a16="http://schemas.microsoft.com/office/drawing/2014/main" id="{DD2F5CF0-4283-40CC-9A4E-EE25DD543050}"/>
              </a:ext>
            </a:extLst>
          </p:cNvPr>
          <p:cNvSpPr txBox="1"/>
          <p:nvPr/>
        </p:nvSpPr>
        <p:spPr>
          <a:xfrm>
            <a:off x="6594260" y="2743997"/>
            <a:ext cx="3827560" cy="1384995"/>
          </a:xfrm>
          <a:prstGeom prst="rect">
            <a:avLst/>
          </a:prstGeom>
          <a:noFill/>
        </p:spPr>
        <p:txBody>
          <a:bodyPr wrap="square" rtlCol="0">
            <a:spAutoFit/>
          </a:bodyPr>
          <a:lstStyle/>
          <a:p>
            <a:pPr marL="285750" indent="-285750" eaLnBrk="0" fontAlgn="base" hangingPunct="0">
              <a:spcBef>
                <a:spcPct val="0"/>
              </a:spcBef>
              <a:spcAft>
                <a:spcPct val="0"/>
              </a:spcAft>
              <a:buFont typeface="Wingdings" panose="05000000000000000000" pitchFamily="2" charset="2"/>
              <a:buChar char="Ø"/>
            </a:pPr>
            <a:r>
              <a:rPr lang="en-US" sz="1400" dirty="0">
                <a:solidFill>
                  <a:prstClr val="black"/>
                </a:solidFill>
                <a:latin typeface="Calibri" panose="020F0502020204030204" pitchFamily="34" charset="0"/>
                <a:cs typeface="Arial" panose="020B0604020202020204" pitchFamily="34" charset="0"/>
              </a:rPr>
              <a:t>One deployment </a:t>
            </a:r>
            <a:r>
              <a:rPr lang="en-US" sz="1400" dirty="0" err="1">
                <a:solidFill>
                  <a:prstClr val="black"/>
                </a:solidFill>
                <a:latin typeface="Calibri" panose="020F0502020204030204" pitchFamily="34" charset="0"/>
                <a:cs typeface="Arial" panose="020B0604020202020204" pitchFamily="34" charset="0"/>
              </a:rPr>
              <a:t>flavour</a:t>
            </a:r>
            <a:endParaRPr lang="en-US" sz="1400" dirty="0">
              <a:solidFill>
                <a:prstClr val="black"/>
              </a:solidFill>
              <a:latin typeface="Calibri" panose="020F0502020204030204" pitchFamily="34" charset="0"/>
              <a:cs typeface="Arial" panose="020B0604020202020204" pitchFamily="34" charset="0"/>
            </a:endParaRPr>
          </a:p>
          <a:p>
            <a:pPr marL="285750" indent="-285750" eaLnBrk="0" fontAlgn="base" hangingPunct="0">
              <a:spcBef>
                <a:spcPct val="0"/>
              </a:spcBef>
              <a:spcAft>
                <a:spcPct val="0"/>
              </a:spcAft>
              <a:buFont typeface="Wingdings" panose="05000000000000000000" pitchFamily="2" charset="2"/>
              <a:buChar char="Ø"/>
            </a:pPr>
            <a:r>
              <a:rPr lang="en-US" sz="1400" dirty="0" err="1">
                <a:solidFill>
                  <a:prstClr val="black"/>
                </a:solidFill>
                <a:latin typeface="Calibri" panose="020F0502020204030204" pitchFamily="34" charset="0"/>
                <a:cs typeface="Arial" panose="020B0604020202020204" pitchFamily="34" charset="0"/>
              </a:rPr>
              <a:t>Vdu.Compute</a:t>
            </a:r>
            <a:r>
              <a:rPr lang="en-US" sz="1400" dirty="0">
                <a:solidFill>
                  <a:prstClr val="black"/>
                </a:solidFill>
                <a:latin typeface="Calibri" panose="020F0502020204030204" pitchFamily="34" charset="0"/>
                <a:cs typeface="Arial" panose="020B0604020202020204" pitchFamily="34" charset="0"/>
              </a:rPr>
              <a:t> node: </a:t>
            </a:r>
            <a:r>
              <a:rPr lang="en-US" sz="1400" dirty="0" err="1">
                <a:solidFill>
                  <a:prstClr val="black"/>
                </a:solidFill>
                <a:latin typeface="Calibri" panose="020F0502020204030204" pitchFamily="34" charset="0"/>
                <a:cs typeface="Arial" panose="020B0604020202020204" pitchFamily="34" charset="0"/>
              </a:rPr>
              <a:t>dbBackend</a:t>
            </a:r>
            <a:endParaRPr lang="en-US" sz="1400" dirty="0">
              <a:solidFill>
                <a:prstClr val="black"/>
              </a:solidFill>
              <a:latin typeface="Calibri" panose="020F0502020204030204" pitchFamily="34" charset="0"/>
              <a:cs typeface="Arial" panose="020B0604020202020204" pitchFamily="34" charset="0"/>
            </a:endParaRPr>
          </a:p>
          <a:p>
            <a:pPr marL="285750" indent="-285750" eaLnBrk="0" fontAlgn="base" hangingPunct="0">
              <a:spcBef>
                <a:spcPct val="0"/>
              </a:spcBef>
              <a:spcAft>
                <a:spcPct val="0"/>
              </a:spcAft>
              <a:buFont typeface="Wingdings" panose="05000000000000000000" pitchFamily="2" charset="2"/>
              <a:buChar char="Ø"/>
            </a:pPr>
            <a:r>
              <a:rPr lang="en-US" sz="1400" dirty="0">
                <a:solidFill>
                  <a:prstClr val="black"/>
                </a:solidFill>
                <a:latin typeface="Calibri" panose="020F0502020204030204" pitchFamily="34" charset="0"/>
                <a:cs typeface="Arial" panose="020B0604020202020204" pitchFamily="34" charset="0"/>
              </a:rPr>
              <a:t>Two connection points: internal (</a:t>
            </a:r>
            <a:r>
              <a:rPr lang="en-US" sz="1400" dirty="0" err="1">
                <a:solidFill>
                  <a:prstClr val="black"/>
                </a:solidFill>
                <a:latin typeface="Calibri" panose="020F0502020204030204" pitchFamily="34" charset="0"/>
                <a:cs typeface="Arial" panose="020B0604020202020204" pitchFamily="34" charset="0"/>
              </a:rPr>
              <a:t>dbBackendInternalCp</a:t>
            </a:r>
            <a:r>
              <a:rPr lang="en-US" sz="1400" dirty="0">
                <a:solidFill>
                  <a:prstClr val="black"/>
                </a:solidFill>
                <a:latin typeface="Calibri" panose="020F0502020204030204" pitchFamily="34" charset="0"/>
                <a:cs typeface="Arial" panose="020B0604020202020204" pitchFamily="34" charset="0"/>
              </a:rPr>
              <a:t>); externa (dbBackendIp4)</a:t>
            </a:r>
          </a:p>
          <a:p>
            <a:pPr marL="285750" indent="-285750" eaLnBrk="0" fontAlgn="base" hangingPunct="0">
              <a:spcBef>
                <a:spcPct val="0"/>
              </a:spcBef>
              <a:spcAft>
                <a:spcPct val="0"/>
              </a:spcAft>
              <a:buFont typeface="Wingdings" panose="05000000000000000000" pitchFamily="2" charset="2"/>
              <a:buChar char="Ø"/>
            </a:pPr>
            <a:r>
              <a:rPr lang="en-US" sz="1400" dirty="0">
                <a:solidFill>
                  <a:prstClr val="black"/>
                </a:solidFill>
                <a:latin typeface="Calibri" panose="020F0502020204030204" pitchFamily="34" charset="0"/>
                <a:cs typeface="Arial" panose="020B0604020202020204" pitchFamily="34" charset="0"/>
              </a:rPr>
              <a:t>Two virtual links: </a:t>
            </a:r>
            <a:r>
              <a:rPr lang="en-US" sz="1400" dirty="0" err="1">
                <a:solidFill>
                  <a:prstClr val="black"/>
                </a:solidFill>
                <a:latin typeface="Calibri" panose="020F0502020204030204" pitchFamily="34" charset="0"/>
                <a:cs typeface="Arial" panose="020B0604020202020204" pitchFamily="34" charset="0"/>
              </a:rPr>
              <a:t>internalVl</a:t>
            </a:r>
            <a:r>
              <a:rPr lang="en-US" sz="1400" dirty="0">
                <a:solidFill>
                  <a:prstClr val="black"/>
                </a:solidFill>
                <a:latin typeface="Calibri" panose="020F0502020204030204" pitchFamily="34" charset="0"/>
                <a:cs typeface="Arial" panose="020B0604020202020204" pitchFamily="34" charset="0"/>
              </a:rPr>
              <a:t> and </a:t>
            </a:r>
            <a:r>
              <a:rPr lang="en-US" sz="1400" dirty="0" err="1">
                <a:solidFill>
                  <a:prstClr val="black"/>
                </a:solidFill>
                <a:latin typeface="Calibri" panose="020F0502020204030204" pitchFamily="34" charset="0"/>
                <a:cs typeface="Arial" panose="020B0604020202020204" pitchFamily="34" charset="0"/>
              </a:rPr>
              <a:t>externalVl</a:t>
            </a:r>
            <a:endParaRPr lang="en-US" sz="1400" dirty="0">
              <a:solidFill>
                <a:prstClr val="black"/>
              </a:solidFill>
              <a:latin typeface="Calibri" panose="020F050202020403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8D1E29D1-8B17-4D79-BE8E-6BD1BC9029A1}"/>
              </a:ext>
            </a:extLst>
          </p:cNvPr>
          <p:cNvSpPr/>
          <p:nvPr/>
        </p:nvSpPr>
        <p:spPr>
          <a:xfrm>
            <a:off x="1824886" y="1448135"/>
            <a:ext cx="4561912" cy="5228739"/>
          </a:xfrm>
          <a:prstGeom prst="rect">
            <a:avLst/>
          </a:prstGeom>
          <a:solidFill>
            <a:schemeClr val="bg1">
              <a:lumMod val="85000"/>
            </a:schemeClr>
          </a:solidFill>
        </p:spPr>
        <p:txBody>
          <a:bodyPr wrap="square" lIns="0" tIns="0" rIns="0" bIns="0">
            <a:spAutoFit/>
          </a:bodyPr>
          <a:lstStyle/>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tosca_definitions_version</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tosca_simple_profile_yaml</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v 1.1</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err="1">
                <a:solidFill>
                  <a:prstClr val="black"/>
                </a:solidFill>
                <a:highlight>
                  <a:srgbClr val="00FF00"/>
                </a:highlight>
                <a:latin typeface="Courier New" panose="02070309020205020404" pitchFamily="49" charset="0"/>
                <a:ea typeface="SimSun" panose="02010600030101010101" pitchFamily="2" charset="-122"/>
                <a:cs typeface="Times New Roman" panose="02020603050405020304" pitchFamily="18" charset="0"/>
              </a:rPr>
              <a:t>node_types</a:t>
            </a:r>
            <a:r>
              <a:rPr lang="en-GB" sz="800" dirty="0">
                <a:solidFill>
                  <a:prstClr val="black"/>
                </a:solidFill>
                <a:highlight>
                  <a:srgbClr val="00FF00"/>
                </a:highlight>
                <a:latin typeface="Courier New" panose="02070309020205020404" pitchFamily="49" charset="0"/>
                <a:ea typeface="SimSun" panose="02010600030101010101" pitchFamily="2" charset="-122"/>
                <a:cs typeface="Times New Roman" panose="02020603050405020304" pitchFamily="18" charset="0"/>
              </a:rPr>
              <a:t>:</a:t>
            </a:r>
            <a:endParaRPr lang="en-US" sz="1100" dirty="0">
              <a:solidFill>
                <a:prstClr val="black"/>
              </a:solidFill>
              <a:highlight>
                <a:srgbClr val="00FF00"/>
              </a:highlight>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a:solidFill>
                  <a:prstClr val="black"/>
                </a:solidFill>
                <a:highlight>
                  <a:srgbClr val="FFFF00"/>
                </a:highlight>
                <a:latin typeface="Courier New" panose="02070309020205020404" pitchFamily="49" charset="0"/>
                <a:ea typeface="SimSun" panose="02010600030101010101" pitchFamily="2" charset="-122"/>
                <a:cs typeface="Times New Roman" panose="02020603050405020304" pitchFamily="18" charset="0"/>
              </a:rPr>
              <a:t>MyCompany.SunshineDB.1_0.1_0</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derived_from</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tosca.nodes.nfv.VNF</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properties:</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descriptor_id</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provider:</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product_name</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software_version</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descriptor_version</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flavour_id</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pPr>
            <a:r>
              <a:rPr lang="en-GB" sz="800" dirty="0">
                <a:solidFill>
                  <a:prstClr val="black"/>
                </a:solidFill>
                <a:latin typeface="Courier New" panose="02070309020205020404" pitchFamily="49" charset="0"/>
                <a:ea typeface="Times New Roman" panose="02020603050405020304" pitchFamily="18" charset="0"/>
                <a:cs typeface="Times New Roman" panose="02020603050405020304" pitchFamily="18" charset="0"/>
              </a:rPr>
              <a:t>    interfaces:</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pPr>
            <a:r>
              <a:rPr lang="en-GB" sz="800" dirty="0">
                <a:solidFill>
                  <a:prstClr val="black"/>
                </a:solidFill>
                <a:latin typeface="Courier New" panose="02070309020205020404" pitchFamily="49" charset="0"/>
                <a:ea typeface="Times New Roman" panose="02020603050405020304" pitchFamily="18" charset="0"/>
                <a:cs typeface="Times New Roman" panose="02020603050405020304" pitchFamily="18" charset="0"/>
              </a:rPr>
              <a:t>      </a:t>
            </a:r>
            <a:r>
              <a:rPr lang="en-GB" sz="800" dirty="0" err="1">
                <a:solidFill>
                  <a:prstClr val="black"/>
                </a:solidFill>
                <a:latin typeface="Courier New" panose="02070309020205020404" pitchFamily="49" charset="0"/>
                <a:ea typeface="Times New Roman" panose="02020603050405020304" pitchFamily="18" charset="0"/>
                <a:cs typeface="Times New Roman" panose="02020603050405020304" pitchFamily="18" charset="0"/>
              </a:rPr>
              <a:t>Nfv</a:t>
            </a:r>
            <a:r>
              <a:rPr lang="en-GB" sz="800" dirty="0">
                <a:solidFill>
                  <a:prstClr val="black"/>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err="1">
                <a:solidFill>
                  <a:prstClr val="black"/>
                </a:solidFill>
                <a:highlight>
                  <a:srgbClr val="00FF00"/>
                </a:highlight>
                <a:latin typeface="Courier New" panose="02070309020205020404" pitchFamily="49" charset="0"/>
                <a:ea typeface="SimSun" panose="02010600030101010101" pitchFamily="2" charset="-122"/>
                <a:cs typeface="Times New Roman" panose="02020603050405020304" pitchFamily="18" charset="0"/>
              </a:rPr>
              <a:t>topology_template</a:t>
            </a:r>
            <a:r>
              <a:rPr lang="en-GB" sz="800" dirty="0">
                <a:solidFill>
                  <a:prstClr val="black"/>
                </a:solidFill>
                <a:highlight>
                  <a:srgbClr val="00FF00"/>
                </a:highlight>
                <a:latin typeface="Courier New" panose="02070309020205020404" pitchFamily="49" charset="0"/>
                <a:ea typeface="SimSun" panose="02010600030101010101" pitchFamily="2" charset="-122"/>
                <a:cs typeface="Times New Roman" panose="02020603050405020304" pitchFamily="18" charset="0"/>
              </a:rPr>
              <a:t>:</a:t>
            </a:r>
            <a:endParaRPr lang="en-US" sz="1100" dirty="0">
              <a:solidFill>
                <a:prstClr val="black"/>
              </a:solidFill>
              <a:highlight>
                <a:srgbClr val="00FF00"/>
              </a:highlight>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substitution_mappings</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node_type</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MyCompany.SunshineDB.1_0.1_0</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requirements:</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virtual_link</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 dbBackendIpv4,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external_virtual_link</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 # IPv4 for SQL</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highlight>
                  <a:srgbClr val="00FF00"/>
                </a:highlight>
                <a:latin typeface="Courier New" panose="02070309020205020404" pitchFamily="49" charset="0"/>
                <a:ea typeface="SimSun" panose="02010600030101010101" pitchFamily="2" charset="-122"/>
                <a:cs typeface="Times New Roman" panose="02020603050405020304" pitchFamily="18" charset="0"/>
              </a:rPr>
              <a:t>  </a:t>
            </a:r>
            <a:r>
              <a:rPr lang="en-GB" sz="800" dirty="0" err="1">
                <a:solidFill>
                  <a:prstClr val="black"/>
                </a:solidFill>
                <a:highlight>
                  <a:srgbClr val="00FF00"/>
                </a:highlight>
                <a:latin typeface="Courier New" panose="02070309020205020404" pitchFamily="49" charset="0"/>
                <a:ea typeface="SimSun" panose="02010600030101010101" pitchFamily="2" charset="-122"/>
                <a:cs typeface="Times New Roman" panose="02020603050405020304" pitchFamily="18" charset="0"/>
              </a:rPr>
              <a:t>node_templates</a:t>
            </a:r>
            <a:r>
              <a:rPr lang="en-GB" sz="800" dirty="0">
                <a:solidFill>
                  <a:prstClr val="black"/>
                </a:solidFill>
                <a:highlight>
                  <a:srgbClr val="00FF00"/>
                </a:highlight>
                <a:latin typeface="Courier New" panose="02070309020205020404" pitchFamily="49" charset="0"/>
                <a:ea typeface="SimSun" panose="02010600030101010101" pitchFamily="2" charset="-122"/>
                <a:cs typeface="Times New Roman" panose="02020603050405020304" pitchFamily="18" charset="0"/>
              </a:rPr>
              <a:t>:</a:t>
            </a:r>
            <a:endParaRPr lang="en-US" sz="1100" dirty="0">
              <a:solidFill>
                <a:prstClr val="black"/>
              </a:solidFill>
              <a:highlight>
                <a:srgbClr val="00FF00"/>
              </a:highlight>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err="1">
                <a:solidFill>
                  <a:prstClr val="black"/>
                </a:solidFill>
                <a:highlight>
                  <a:srgbClr val="FFFF00"/>
                </a:highlight>
                <a:latin typeface="Courier New" panose="02070309020205020404" pitchFamily="49" charset="0"/>
                <a:ea typeface="SimSun" panose="02010600030101010101" pitchFamily="2" charset="-122"/>
                <a:cs typeface="Times New Roman" panose="02020603050405020304" pitchFamily="18" charset="0"/>
              </a:rPr>
              <a:t>dbBackend</a:t>
            </a:r>
            <a:r>
              <a:rPr lang="en-GB" sz="800" dirty="0">
                <a:solidFill>
                  <a:prstClr val="black"/>
                </a:solidFill>
                <a:highlight>
                  <a:srgbClr val="FFFF00"/>
                </a:highlight>
                <a:latin typeface="Courier New" panose="02070309020205020404" pitchFamily="49" charset="0"/>
                <a:ea typeface="SimSun" panose="02010600030101010101" pitchFamily="2" charset="-122"/>
                <a:cs typeface="Times New Roman" panose="02020603050405020304" pitchFamily="18" charset="0"/>
              </a:rPr>
              <a:t>:</a:t>
            </a:r>
            <a:endParaRPr lang="en-US" sz="1100" dirty="0">
              <a:solidFill>
                <a:prstClr val="black"/>
              </a:solidFill>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type: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tosca.nodes.nfv.VDU.Compute</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capabilities:</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virtual_compute</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requirements:</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virtual_storage</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mariaDbStorage</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err="1">
                <a:solidFill>
                  <a:prstClr val="black"/>
                </a:solidFill>
                <a:highlight>
                  <a:srgbClr val="FFFF00"/>
                </a:highlight>
                <a:latin typeface="Courier New" panose="02070309020205020404" pitchFamily="49" charset="0"/>
                <a:ea typeface="SimSun" panose="02010600030101010101" pitchFamily="2" charset="-122"/>
                <a:cs typeface="Times New Roman" panose="02020603050405020304" pitchFamily="18" charset="0"/>
              </a:rPr>
              <a:t>mariaDbStorage</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type: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tosca.nodes.nfv.VDU.VirtualStorage</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artifacts</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sw_image</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9" name="Rectangle 28">
            <a:extLst>
              <a:ext uri="{FF2B5EF4-FFF2-40B4-BE49-F238E27FC236}">
                <a16:creationId xmlns:a16="http://schemas.microsoft.com/office/drawing/2014/main" id="{689AFC69-07A9-4F28-AD1F-CC5C389BE63A}"/>
              </a:ext>
            </a:extLst>
          </p:cNvPr>
          <p:cNvSpPr/>
          <p:nvPr/>
        </p:nvSpPr>
        <p:spPr>
          <a:xfrm>
            <a:off x="6471412" y="4213891"/>
            <a:ext cx="3848887" cy="2462982"/>
          </a:xfrm>
          <a:prstGeom prst="rect">
            <a:avLst/>
          </a:prstGeom>
          <a:solidFill>
            <a:schemeClr val="bg1">
              <a:lumMod val="85000"/>
            </a:schemeClr>
          </a:solidFill>
        </p:spPr>
        <p:txBody>
          <a:bodyPr wrap="square" lIns="0" tIns="0" rIns="0" bIns="0">
            <a:spAutoFit/>
          </a:bodyPr>
          <a:lstStyle/>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err="1">
                <a:solidFill>
                  <a:prstClr val="black"/>
                </a:solidFill>
                <a:highlight>
                  <a:srgbClr val="FFFF00"/>
                </a:highlight>
                <a:latin typeface="Courier New" panose="02070309020205020404" pitchFamily="49" charset="0"/>
                <a:ea typeface="SimSun" panose="02010600030101010101" pitchFamily="2" charset="-122"/>
                <a:cs typeface="Times New Roman" panose="02020603050405020304" pitchFamily="18" charset="0"/>
              </a:rPr>
              <a:t>dbBackendInternalCp</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type: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tosca.nodes.nfv.Cpd</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requirements:</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virtual_binding</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dbBackend</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virtual_link</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internalVl</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err="1">
                <a:solidFill>
                  <a:prstClr val="black"/>
                </a:solidFill>
                <a:highlight>
                  <a:srgbClr val="FFFF00"/>
                </a:highlight>
                <a:latin typeface="Courier New" panose="02070309020205020404" pitchFamily="49" charset="0"/>
                <a:ea typeface="SimSun" panose="02010600030101010101" pitchFamily="2" charset="-122"/>
                <a:cs typeface="Times New Roman" panose="02020603050405020304" pitchFamily="18" charset="0"/>
              </a:rPr>
              <a:t>internalVl</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type: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tosca.nodes.nfv.VL</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a:solidFill>
                  <a:prstClr val="black"/>
                </a:solidFill>
                <a:highlight>
                  <a:srgbClr val="FFFF00"/>
                </a:highlight>
                <a:latin typeface="Courier New" panose="02070309020205020404" pitchFamily="49" charset="0"/>
                <a:ea typeface="SimSun" panose="02010600030101010101" pitchFamily="2" charset="-122"/>
                <a:cs typeface="Times New Roman" panose="02020603050405020304" pitchFamily="18" charset="0"/>
              </a:rPr>
              <a:t>dbBackendIpv4</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type: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tosca.nodes.nfv.VduCpd</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requirements:</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virtual_link</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virtual_binding</a:t>
            </a:r>
            <a:r>
              <a:rPr lang="en-GB" sz="8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8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dbBackend</a:t>
            </a:r>
            <a:endParaRPr lang="en-US" sz="1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55679946"/>
      </p:ext>
    </p:extLst>
  </p:cSld>
  <p:clrMapOvr>
    <a:masterClrMapping/>
  </p:clrMapOvr>
  <p:transition>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634B7-47D4-4042-B516-F4196AA1899F}"/>
              </a:ext>
            </a:extLst>
          </p:cNvPr>
          <p:cNvSpPr>
            <a:spLocks noGrp="1"/>
          </p:cNvSpPr>
          <p:nvPr>
            <p:ph type="title"/>
          </p:nvPr>
        </p:nvSpPr>
        <p:spPr/>
        <p:txBody>
          <a:bodyPr/>
          <a:lstStyle/>
          <a:p>
            <a:r>
              <a:rPr lang="en-US" dirty="0"/>
              <a:t>SOL001: Compute, Storage, Connection Points Example</a:t>
            </a:r>
          </a:p>
        </p:txBody>
      </p:sp>
      <p:sp>
        <p:nvSpPr>
          <p:cNvPr id="4" name="Slide Number Placeholder 3">
            <a:extLst>
              <a:ext uri="{FF2B5EF4-FFF2-40B4-BE49-F238E27FC236}">
                <a16:creationId xmlns:a16="http://schemas.microsoft.com/office/drawing/2014/main" id="{CDCE4E50-2E66-43E9-8BFC-B80F36676E5F}"/>
              </a:ext>
            </a:extLst>
          </p:cNvPr>
          <p:cNvSpPr>
            <a:spLocks noGrp="1"/>
          </p:cNvSpPr>
          <p:nvPr>
            <p:ph type="sldNum" sz="quarter" idx="11"/>
          </p:nvPr>
        </p:nvSpPr>
        <p:spPr/>
        <p:txBody>
          <a:bodyPr/>
          <a:lstStyle/>
          <a:p>
            <a:pPr fontAlgn="base">
              <a:spcBef>
                <a:spcPct val="0"/>
              </a:spcBef>
              <a:spcAft>
                <a:spcPct val="0"/>
              </a:spcAft>
              <a:defRPr/>
            </a:pPr>
            <a:fld id="{7994D5C2-550C-463D-8943-2F919CB44A39}" type="slidenum">
              <a:rPr lang="en-GB">
                <a:latin typeface="Arial" panose="020B0604020202020204" pitchFamily="34" charset="0"/>
                <a:cs typeface="Arial" panose="020B0604020202020204" pitchFamily="34" charset="0"/>
              </a:rPr>
              <a:pPr fontAlgn="base">
                <a:spcBef>
                  <a:spcPct val="0"/>
                </a:spcBef>
                <a:spcAft>
                  <a:spcPct val="0"/>
                </a:spcAft>
                <a:defRPr/>
              </a:pPr>
              <a:t>39</a:t>
            </a:fld>
            <a:endParaRPr lang="en-GB">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A007152B-8A7B-4FB1-8D17-E271984B61E5}"/>
              </a:ext>
            </a:extLst>
          </p:cNvPr>
          <p:cNvGrpSpPr/>
          <p:nvPr/>
        </p:nvGrpSpPr>
        <p:grpSpPr>
          <a:xfrm>
            <a:off x="5701925" y="1058348"/>
            <a:ext cx="4821989" cy="1346963"/>
            <a:chOff x="4279579" y="1380860"/>
            <a:chExt cx="4821989" cy="1346963"/>
          </a:xfrm>
        </p:grpSpPr>
        <p:sp>
          <p:nvSpPr>
            <p:cNvPr id="74" name="圆角矩形 8">
              <a:extLst>
                <a:ext uri="{FF2B5EF4-FFF2-40B4-BE49-F238E27FC236}">
                  <a16:creationId xmlns:a16="http://schemas.microsoft.com/office/drawing/2014/main" id="{D90B9E1E-5C21-46A4-9B93-769E2BD8268D}"/>
                </a:ext>
              </a:extLst>
            </p:cNvPr>
            <p:cNvSpPr/>
            <p:nvPr/>
          </p:nvSpPr>
          <p:spPr>
            <a:xfrm>
              <a:off x="5888845" y="1429672"/>
              <a:ext cx="1206048" cy="1266417"/>
            </a:xfrm>
            <a:prstGeom prst="roundRect">
              <a:avLst/>
            </a:prstGeom>
            <a:noFill/>
            <a:ln w="12700" cap="flat" cmpd="sng" algn="ctr">
              <a:solidFill>
                <a:srgbClr val="5B9BD5">
                  <a:shade val="50000"/>
                </a:srgbClr>
              </a:solidFill>
              <a:prstDash val="solid"/>
              <a:miter lim="800000"/>
            </a:ln>
            <a:effectLst/>
          </p:spPr>
          <p:txBody>
            <a:bodyPr anchor="ctr"/>
            <a:lstStyle/>
            <a:p>
              <a:pPr algn="ctr" eaLnBrk="0" fontAlgn="base" hangingPunct="0">
                <a:spcBef>
                  <a:spcPct val="0"/>
                </a:spcBef>
                <a:spcAft>
                  <a:spcPct val="0"/>
                </a:spcAft>
                <a:defRPr/>
              </a:pPr>
              <a:endParaRPr lang="zh-CN" altLang="en-US" sz="1100" kern="0">
                <a:solidFill>
                  <a:prstClr val="white"/>
                </a:solidFill>
                <a:latin typeface="Arial" panose="020B0604020202020204" pitchFamily="34" charset="0"/>
                <a:ea typeface="宋体" panose="02010600030101010101" pitchFamily="2" charset="-122"/>
                <a:cs typeface="Arial" panose="020B0604020202020204" pitchFamily="34" charset="0"/>
              </a:endParaRPr>
            </a:p>
          </p:txBody>
        </p:sp>
        <p:sp>
          <p:nvSpPr>
            <p:cNvPr id="75" name="圆角矩形 9">
              <a:extLst>
                <a:ext uri="{FF2B5EF4-FFF2-40B4-BE49-F238E27FC236}">
                  <a16:creationId xmlns:a16="http://schemas.microsoft.com/office/drawing/2014/main" id="{5085B4E4-413D-4A8C-B002-7405DE43B644}"/>
                </a:ext>
              </a:extLst>
            </p:cNvPr>
            <p:cNvSpPr/>
            <p:nvPr/>
          </p:nvSpPr>
          <p:spPr>
            <a:xfrm>
              <a:off x="7666156" y="1629489"/>
              <a:ext cx="1347887" cy="1098334"/>
            </a:xfrm>
            <a:prstGeom prst="roundRect">
              <a:avLst/>
            </a:prstGeom>
            <a:noFill/>
            <a:ln w="12700" cap="flat" cmpd="sng" algn="ctr">
              <a:solidFill>
                <a:srgbClr val="5B9BD5">
                  <a:shade val="50000"/>
                </a:srgbClr>
              </a:solidFill>
              <a:prstDash val="solid"/>
              <a:miter lim="800000"/>
            </a:ln>
            <a:effectLst/>
          </p:spPr>
          <p:txBody>
            <a:bodyPr anchor="ctr"/>
            <a:lstStyle/>
            <a:p>
              <a:pPr algn="ctr" eaLnBrk="0" fontAlgn="base" hangingPunct="0">
                <a:spcBef>
                  <a:spcPct val="0"/>
                </a:spcBef>
                <a:spcAft>
                  <a:spcPct val="0"/>
                </a:spcAft>
                <a:defRPr/>
              </a:pPr>
              <a:endParaRPr lang="zh-CN" altLang="en-US" sz="1100" kern="0">
                <a:solidFill>
                  <a:prstClr val="white"/>
                </a:solidFill>
                <a:latin typeface="Arial" panose="020B0604020202020204" pitchFamily="34" charset="0"/>
                <a:ea typeface="宋体" panose="02010600030101010101" pitchFamily="2" charset="-122"/>
                <a:cs typeface="Arial" panose="020B0604020202020204" pitchFamily="34" charset="0"/>
              </a:endParaRPr>
            </a:p>
          </p:txBody>
        </p:sp>
        <p:sp>
          <p:nvSpPr>
            <p:cNvPr id="76" name="文本框 11">
              <a:extLst>
                <a:ext uri="{FF2B5EF4-FFF2-40B4-BE49-F238E27FC236}">
                  <a16:creationId xmlns:a16="http://schemas.microsoft.com/office/drawing/2014/main" id="{9DD4A4F2-7912-4180-826F-B8ECC70C111C}"/>
                </a:ext>
              </a:extLst>
            </p:cNvPr>
            <p:cNvSpPr txBox="1">
              <a:spLocks noChangeArrowheads="1"/>
            </p:cNvSpPr>
            <p:nvPr/>
          </p:nvSpPr>
          <p:spPr bwMode="auto">
            <a:xfrm>
              <a:off x="5869304" y="1380860"/>
              <a:ext cx="13037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0" fontAlgn="base" hangingPunct="0">
                <a:lnSpc>
                  <a:spcPct val="100000"/>
                </a:lnSpc>
                <a:spcBef>
                  <a:spcPct val="0"/>
                </a:spcBef>
                <a:spcAft>
                  <a:spcPct val="0"/>
                </a:spcAft>
                <a:buNone/>
                <a:defRPr/>
              </a:pPr>
              <a:r>
                <a:rPr lang="en-US" altLang="zh-CN" sz="1100" b="1" kern="0" dirty="0" err="1">
                  <a:solidFill>
                    <a:srgbClr val="000000"/>
                  </a:solidFill>
                  <a:highlight>
                    <a:srgbClr val="00FFFF"/>
                  </a:highlight>
                  <a:latin typeface="Arial" panose="020B0604020202020204" pitchFamily="34" charset="0"/>
                  <a:cs typeface="Arial" panose="020B0604020202020204" pitchFamily="34" charset="0"/>
                </a:rPr>
                <a:t>Vdu.Compute</a:t>
              </a:r>
              <a:endParaRPr lang="zh-CN" altLang="en-US" sz="1100" b="1" kern="0" dirty="0">
                <a:solidFill>
                  <a:srgbClr val="000000"/>
                </a:solidFill>
                <a:highlight>
                  <a:srgbClr val="00FFFF"/>
                </a:highlight>
                <a:latin typeface="Arial" panose="020B0604020202020204" pitchFamily="34" charset="0"/>
                <a:cs typeface="Arial" panose="020B0604020202020204" pitchFamily="34" charset="0"/>
              </a:endParaRPr>
            </a:p>
          </p:txBody>
        </p:sp>
        <p:sp>
          <p:nvSpPr>
            <p:cNvPr id="77" name="文本框 14">
              <a:extLst>
                <a:ext uri="{FF2B5EF4-FFF2-40B4-BE49-F238E27FC236}">
                  <a16:creationId xmlns:a16="http://schemas.microsoft.com/office/drawing/2014/main" id="{629C734A-9BBB-4537-BB25-5EDE7EBFC50D}"/>
                </a:ext>
              </a:extLst>
            </p:cNvPr>
            <p:cNvSpPr txBox="1">
              <a:spLocks noChangeArrowheads="1"/>
            </p:cNvSpPr>
            <p:nvPr/>
          </p:nvSpPr>
          <p:spPr bwMode="auto">
            <a:xfrm>
              <a:off x="7594940" y="1628251"/>
              <a:ext cx="150662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0" fontAlgn="base" hangingPunct="0">
                <a:lnSpc>
                  <a:spcPct val="100000"/>
                </a:lnSpc>
                <a:spcBef>
                  <a:spcPct val="0"/>
                </a:spcBef>
                <a:spcAft>
                  <a:spcPct val="0"/>
                </a:spcAft>
                <a:buNone/>
                <a:defRPr/>
              </a:pPr>
              <a:r>
                <a:rPr lang="en-GB" altLang="zh-CN" sz="1100" b="1" kern="0" dirty="0" err="1">
                  <a:solidFill>
                    <a:prstClr val="black"/>
                  </a:solidFill>
                  <a:highlight>
                    <a:srgbClr val="FFFF00"/>
                  </a:highlight>
                  <a:latin typeface="Arial" panose="020B0604020202020204" pitchFamily="34" charset="0"/>
                  <a:cs typeface="Arial" panose="020B0604020202020204" pitchFamily="34" charset="0"/>
                </a:rPr>
                <a:t>Vdu.VirtualStorage</a:t>
              </a:r>
              <a:endParaRPr lang="en-GB" altLang="zh-CN" sz="1100" b="1" kern="0" dirty="0">
                <a:solidFill>
                  <a:prstClr val="black"/>
                </a:solidFill>
                <a:highlight>
                  <a:srgbClr val="FFFF00"/>
                </a:highlight>
                <a:latin typeface="Arial" panose="020B0604020202020204" pitchFamily="34" charset="0"/>
                <a:cs typeface="Arial" panose="020B0604020202020204" pitchFamily="34" charset="0"/>
              </a:endParaRPr>
            </a:p>
          </p:txBody>
        </p:sp>
        <p:sp>
          <p:nvSpPr>
            <p:cNvPr id="78" name="圆角矩形 33">
              <a:extLst>
                <a:ext uri="{FF2B5EF4-FFF2-40B4-BE49-F238E27FC236}">
                  <a16:creationId xmlns:a16="http://schemas.microsoft.com/office/drawing/2014/main" id="{5B281D34-4608-45B1-9C97-8F18763F1465}"/>
                </a:ext>
              </a:extLst>
            </p:cNvPr>
            <p:cNvSpPr/>
            <p:nvPr/>
          </p:nvSpPr>
          <p:spPr bwMode="auto">
            <a:xfrm>
              <a:off x="4441438" y="1399180"/>
              <a:ext cx="1094525" cy="226137"/>
            </a:xfrm>
            <a:prstGeom prst="roundRect">
              <a:avLst/>
            </a:prstGeom>
            <a:noFill/>
            <a:ln w="12700" cap="flat" cmpd="sng" algn="ctr">
              <a:noFill/>
              <a:prstDash val="solid"/>
              <a:miter lim="800000"/>
            </a:ln>
            <a:effectLst/>
          </p:spPr>
          <p:txBody>
            <a:bodyPr anchor="ctr"/>
            <a:lstStyle/>
            <a:p>
              <a:pPr algn="ctr" eaLnBrk="0" fontAlgn="base" hangingPunct="0">
                <a:spcBef>
                  <a:spcPct val="0"/>
                </a:spcBef>
                <a:spcAft>
                  <a:spcPct val="0"/>
                </a:spcAft>
                <a:defRPr/>
              </a:pPr>
              <a:r>
                <a:rPr lang="en-US" altLang="zh-CN" sz="1100" b="1" kern="0" dirty="0" err="1">
                  <a:solidFill>
                    <a:prstClr val="black"/>
                  </a:solidFill>
                  <a:highlight>
                    <a:srgbClr val="B1D254"/>
                  </a:highlight>
                  <a:latin typeface="Arial" panose="020B0604020202020204" pitchFamily="34" charset="0"/>
                  <a:ea typeface="宋体" panose="02010600030101010101" pitchFamily="2" charset="-122"/>
                  <a:cs typeface="Arial" panose="020B0604020202020204" pitchFamily="34" charset="0"/>
                </a:rPr>
                <a:t>VduCp</a:t>
              </a:r>
              <a:endParaRPr lang="zh-CN" altLang="en-US" sz="1100" b="1" kern="0" dirty="0">
                <a:solidFill>
                  <a:prstClr val="black"/>
                </a:solidFill>
                <a:highlight>
                  <a:srgbClr val="B1D254"/>
                </a:highlight>
                <a:latin typeface="Arial" panose="020B0604020202020204" pitchFamily="34" charset="0"/>
                <a:ea typeface="宋体" panose="02010600030101010101" pitchFamily="2" charset="-122"/>
                <a:cs typeface="Arial" panose="020B0604020202020204" pitchFamily="34" charset="0"/>
              </a:endParaRPr>
            </a:p>
          </p:txBody>
        </p:sp>
        <p:cxnSp>
          <p:nvCxnSpPr>
            <p:cNvPr id="79" name="肘形连接符 24">
              <a:extLst>
                <a:ext uri="{FF2B5EF4-FFF2-40B4-BE49-F238E27FC236}">
                  <a16:creationId xmlns:a16="http://schemas.microsoft.com/office/drawing/2014/main" id="{942AA0B2-E768-4909-BCEF-CBA90EDB661B}"/>
                </a:ext>
              </a:extLst>
            </p:cNvPr>
            <p:cNvCxnSpPr>
              <a:cxnSpLocks/>
              <a:stCxn id="101" idx="3"/>
              <a:endCxn id="99" idx="1"/>
            </p:cNvCxnSpPr>
            <p:nvPr/>
          </p:nvCxnSpPr>
          <p:spPr>
            <a:xfrm flipV="1">
              <a:off x="7352380" y="2234163"/>
              <a:ext cx="312531" cy="28474"/>
            </a:xfrm>
            <a:prstGeom prst="bentConnector3">
              <a:avLst>
                <a:gd name="adj1" fmla="val 50000"/>
              </a:avLst>
            </a:prstGeom>
            <a:noFill/>
            <a:ln w="15875" cap="flat" cmpd="sng" algn="ctr">
              <a:solidFill>
                <a:sysClr val="windowText" lastClr="000000"/>
              </a:solidFill>
              <a:prstDash val="solid"/>
              <a:miter lim="800000"/>
            </a:ln>
            <a:effectLst/>
          </p:spPr>
        </p:cxnSp>
        <p:sp>
          <p:nvSpPr>
            <p:cNvPr id="80" name="燕尾形 13">
              <a:extLst>
                <a:ext uri="{FF2B5EF4-FFF2-40B4-BE49-F238E27FC236}">
                  <a16:creationId xmlns:a16="http://schemas.microsoft.com/office/drawing/2014/main" id="{10F13FD1-42C0-43CD-A7F3-6EF4032DAB7F}"/>
                </a:ext>
              </a:extLst>
            </p:cNvPr>
            <p:cNvSpPr/>
            <p:nvPr/>
          </p:nvSpPr>
          <p:spPr>
            <a:xfrm rot="10800000" flipV="1">
              <a:off x="6218338" y="1878712"/>
              <a:ext cx="1097280" cy="182880"/>
            </a:xfrm>
            <a:prstGeom prst="chevron">
              <a:avLst/>
            </a:prstGeom>
            <a:solidFill>
              <a:schemeClr val="accent6">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eaLnBrk="0" fontAlgn="base" hangingPunct="0">
                <a:spcBef>
                  <a:spcPct val="0"/>
                </a:spcBef>
                <a:spcAft>
                  <a:spcPct val="0"/>
                </a:spcAft>
                <a:defRPr/>
              </a:pPr>
              <a:r>
                <a:rPr lang="en-US" altLang="zh-CN" sz="1000" kern="0" dirty="0" err="1">
                  <a:solidFill>
                    <a:prstClr val="black"/>
                  </a:solidFill>
                  <a:latin typeface="Arial" panose="020B0604020202020204" pitchFamily="34" charset="0"/>
                  <a:ea typeface="宋体" panose="02010600030101010101" pitchFamily="2" charset="-122"/>
                  <a:cs typeface="Arial" panose="020B0604020202020204" pitchFamily="34" charset="0"/>
                </a:rPr>
                <a:t>virtual_compute</a:t>
              </a:r>
              <a:endParaRPr lang="zh-CN" altLang="en-US" sz="1000"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81" name="燕尾形 13">
              <a:extLst>
                <a:ext uri="{FF2B5EF4-FFF2-40B4-BE49-F238E27FC236}">
                  <a16:creationId xmlns:a16="http://schemas.microsoft.com/office/drawing/2014/main" id="{06627769-0199-4428-ACD0-B6C3A23020B3}"/>
                </a:ext>
              </a:extLst>
            </p:cNvPr>
            <p:cNvSpPr/>
            <p:nvPr/>
          </p:nvSpPr>
          <p:spPr>
            <a:xfrm rot="10800000" flipH="1" flipV="1">
              <a:off x="5820941" y="2417303"/>
              <a:ext cx="1097280" cy="182880"/>
            </a:xfrm>
            <a:prstGeom prst="chevron">
              <a:avLst/>
            </a:prstGeom>
            <a:solidFill>
              <a:schemeClr val="accent6">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374" eaLnBrk="0" fontAlgn="base" hangingPunct="0">
                <a:spcBef>
                  <a:spcPct val="0"/>
                </a:spcBef>
                <a:spcAft>
                  <a:spcPct val="0"/>
                </a:spcAft>
              </a:pPr>
              <a:r>
                <a:rPr lang="en-IN" sz="1000" dirty="0" err="1">
                  <a:solidFill>
                    <a:prstClr val="black"/>
                  </a:solidFill>
                  <a:latin typeface="Arial" panose="020B0604020202020204" pitchFamily="34" charset="0"/>
                  <a:ea typeface="宋体" panose="02010600030101010101" pitchFamily="2" charset="-122"/>
                  <a:cs typeface="Arial" panose="020B0604020202020204" pitchFamily="34" charset="0"/>
                </a:rPr>
                <a:t>VirtualBindable</a:t>
              </a:r>
              <a:endParaRPr lang="en-IN" sz="100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82" name="燕尾形 13">
              <a:extLst>
                <a:ext uri="{FF2B5EF4-FFF2-40B4-BE49-F238E27FC236}">
                  <a16:creationId xmlns:a16="http://schemas.microsoft.com/office/drawing/2014/main" id="{02C5FB17-BD6F-4144-8115-9658464E5489}"/>
                </a:ext>
              </a:extLst>
            </p:cNvPr>
            <p:cNvSpPr/>
            <p:nvPr/>
          </p:nvSpPr>
          <p:spPr>
            <a:xfrm rot="10800000" flipH="1" flipV="1">
              <a:off x="4574169" y="2359975"/>
              <a:ext cx="1097280" cy="182880"/>
            </a:xfrm>
            <a:prstGeom prst="chevron">
              <a:avLst/>
            </a:prstGeom>
            <a:solidFill>
              <a:schemeClr val="accent5">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374" eaLnBrk="0" fontAlgn="base" hangingPunct="0">
                <a:spcBef>
                  <a:spcPct val="0"/>
                </a:spcBef>
                <a:spcAft>
                  <a:spcPct val="0"/>
                </a:spcAft>
              </a:pPr>
              <a:r>
                <a:rPr lang="en-IN" sz="1000" dirty="0" err="1">
                  <a:solidFill>
                    <a:prstClr val="black"/>
                  </a:solidFill>
                  <a:latin typeface="Arial" panose="020B0604020202020204" pitchFamily="34" charset="0"/>
                  <a:ea typeface="宋体" panose="02010600030101010101" pitchFamily="2" charset="-122"/>
                  <a:cs typeface="Arial" panose="020B0604020202020204" pitchFamily="34" charset="0"/>
                </a:rPr>
                <a:t>VirtualBindable</a:t>
              </a:r>
              <a:endParaRPr lang="en-IN" sz="100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99" name="燕尾形 13">
              <a:extLst>
                <a:ext uri="{FF2B5EF4-FFF2-40B4-BE49-F238E27FC236}">
                  <a16:creationId xmlns:a16="http://schemas.microsoft.com/office/drawing/2014/main" id="{3636C522-783E-4557-82A3-1D61B414E618}"/>
                </a:ext>
              </a:extLst>
            </p:cNvPr>
            <p:cNvSpPr/>
            <p:nvPr/>
          </p:nvSpPr>
          <p:spPr>
            <a:xfrm rot="10800000" flipH="1" flipV="1">
              <a:off x="7573471" y="2142723"/>
              <a:ext cx="1097280" cy="182880"/>
            </a:xfrm>
            <a:prstGeom prst="chevron">
              <a:avLst/>
            </a:prstGeom>
            <a:solidFill>
              <a:schemeClr val="accent6">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eaLnBrk="0" fontAlgn="base" hangingPunct="0">
                <a:spcBef>
                  <a:spcPct val="0"/>
                </a:spcBef>
                <a:spcAft>
                  <a:spcPct val="0"/>
                </a:spcAft>
                <a:defRPr/>
              </a:pPr>
              <a:r>
                <a:rPr lang="en-US" altLang="zh-CN" sz="1000" kern="0" dirty="0" err="1">
                  <a:solidFill>
                    <a:prstClr val="black"/>
                  </a:solidFill>
                  <a:latin typeface="Arial" panose="020B0604020202020204" pitchFamily="34" charset="0"/>
                  <a:ea typeface="宋体" panose="02010600030101010101" pitchFamily="2" charset="-122"/>
                  <a:cs typeface="Arial" panose="020B0604020202020204" pitchFamily="34" charset="0"/>
                </a:rPr>
                <a:t>virtual_storage</a:t>
              </a:r>
              <a:endParaRPr lang="zh-CN" altLang="en-US" sz="1000"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100" name="燕尾形 13">
              <a:extLst>
                <a:ext uri="{FF2B5EF4-FFF2-40B4-BE49-F238E27FC236}">
                  <a16:creationId xmlns:a16="http://schemas.microsoft.com/office/drawing/2014/main" id="{6002CC32-77F0-497F-9899-AC0D1EFE0F51}"/>
                </a:ext>
              </a:extLst>
            </p:cNvPr>
            <p:cNvSpPr/>
            <p:nvPr/>
          </p:nvSpPr>
          <p:spPr>
            <a:xfrm rot="10800000" flipV="1">
              <a:off x="4279579" y="2023127"/>
              <a:ext cx="1097280" cy="182880"/>
            </a:xfrm>
            <a:prstGeom prst="chevron">
              <a:avLst/>
            </a:prstGeom>
            <a:solidFill>
              <a:schemeClr val="accent5">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14374" eaLnBrk="0" fontAlgn="base" hangingPunct="0">
                <a:spcBef>
                  <a:spcPct val="0"/>
                </a:spcBef>
                <a:spcAft>
                  <a:spcPct val="0"/>
                </a:spcAft>
              </a:pPr>
              <a:r>
                <a:rPr lang="en-US" altLang="zh-CN" sz="1000" kern="0" dirty="0" err="1">
                  <a:solidFill>
                    <a:prstClr val="black"/>
                  </a:solidFill>
                  <a:latin typeface="Arial" panose="020B0604020202020204" pitchFamily="34" charset="0"/>
                  <a:ea typeface="宋体" panose="02010600030101010101" pitchFamily="2" charset="-122"/>
                  <a:cs typeface="Arial" panose="020B0604020202020204" pitchFamily="34" charset="0"/>
                </a:rPr>
                <a:t>VirtualLinkable</a:t>
              </a:r>
              <a:endParaRPr lang="en-IN" sz="100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101" name="燕尾形 13">
              <a:extLst>
                <a:ext uri="{FF2B5EF4-FFF2-40B4-BE49-F238E27FC236}">
                  <a16:creationId xmlns:a16="http://schemas.microsoft.com/office/drawing/2014/main" id="{0750EB6F-729E-4A7A-BA49-DB92323D86B7}"/>
                </a:ext>
              </a:extLst>
            </p:cNvPr>
            <p:cNvSpPr/>
            <p:nvPr/>
          </p:nvSpPr>
          <p:spPr>
            <a:xfrm rot="10800000" flipH="1" flipV="1">
              <a:off x="6255100" y="2171197"/>
              <a:ext cx="1097280" cy="182880"/>
            </a:xfrm>
            <a:prstGeom prst="chevron">
              <a:avLst/>
            </a:prstGeom>
            <a:solidFill>
              <a:schemeClr val="accent5">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374" eaLnBrk="0" fontAlgn="base" hangingPunct="0">
                <a:spcBef>
                  <a:spcPct val="0"/>
                </a:spcBef>
                <a:spcAft>
                  <a:spcPct val="0"/>
                </a:spcAft>
              </a:pPr>
              <a:r>
                <a:rPr lang="en-US" altLang="zh-CN" sz="1000" kern="0" dirty="0" err="1">
                  <a:solidFill>
                    <a:prstClr val="black"/>
                  </a:solidFill>
                  <a:latin typeface="Arial" panose="020B0604020202020204" pitchFamily="34" charset="0"/>
                  <a:ea typeface="宋体" panose="02010600030101010101" pitchFamily="2" charset="-122"/>
                  <a:cs typeface="Arial" panose="020B0604020202020204" pitchFamily="34" charset="0"/>
                </a:rPr>
                <a:t>virtual_storage</a:t>
              </a:r>
              <a:endParaRPr lang="zh-CN" altLang="en-US" sz="1000"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cxnSp>
          <p:nvCxnSpPr>
            <p:cNvPr id="103" name="肘形连接符 24">
              <a:extLst>
                <a:ext uri="{FF2B5EF4-FFF2-40B4-BE49-F238E27FC236}">
                  <a16:creationId xmlns:a16="http://schemas.microsoft.com/office/drawing/2014/main" id="{D1C85D6C-1D9D-41B9-AFBD-9A2CB2555904}"/>
                </a:ext>
              </a:extLst>
            </p:cNvPr>
            <p:cNvCxnSpPr>
              <a:cxnSpLocks/>
              <a:stCxn id="82" idx="3"/>
              <a:endCxn id="81" idx="1"/>
            </p:cNvCxnSpPr>
            <p:nvPr/>
          </p:nvCxnSpPr>
          <p:spPr>
            <a:xfrm>
              <a:off x="5671449" y="2451415"/>
              <a:ext cx="240932" cy="57328"/>
            </a:xfrm>
            <a:prstGeom prst="bentConnector3">
              <a:avLst>
                <a:gd name="adj1" fmla="val 50000"/>
              </a:avLst>
            </a:prstGeom>
            <a:noFill/>
            <a:ln w="15875" cap="flat" cmpd="sng" algn="ctr">
              <a:solidFill>
                <a:sysClr val="windowText" lastClr="000000"/>
              </a:solidFill>
              <a:prstDash val="solid"/>
              <a:miter lim="800000"/>
            </a:ln>
            <a:effectLst/>
          </p:spPr>
        </p:cxnSp>
        <p:sp>
          <p:nvSpPr>
            <p:cNvPr id="104" name="圆角矩形 45">
              <a:extLst>
                <a:ext uri="{FF2B5EF4-FFF2-40B4-BE49-F238E27FC236}">
                  <a16:creationId xmlns:a16="http://schemas.microsoft.com/office/drawing/2014/main" id="{BB9526B4-799A-4FA9-88EE-606637F2D0BA}"/>
                </a:ext>
              </a:extLst>
            </p:cNvPr>
            <p:cNvSpPr/>
            <p:nvPr/>
          </p:nvSpPr>
          <p:spPr bwMode="auto">
            <a:xfrm>
              <a:off x="7944867" y="2389622"/>
              <a:ext cx="669623" cy="306467"/>
            </a:xfrm>
            <a:prstGeom prst="roundRect">
              <a:avLst/>
            </a:prstGeom>
            <a:solidFill>
              <a:sysClr val="window" lastClr="FFFFFF">
                <a:lumMod val="85000"/>
              </a:sysClr>
            </a:solidFill>
            <a:ln w="12700" cap="flat" cmpd="sng" algn="ctr">
              <a:noFill/>
              <a:prstDash val="solid"/>
              <a:miter lim="800000"/>
            </a:ln>
            <a:effectLst/>
          </p:spPr>
          <p:txBody>
            <a:bodyPr wrap="square" lIns="0" tIns="0" rIns="0" bIns="0" anchor="ctr">
              <a:no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defRPr/>
              </a:pPr>
              <a:r>
                <a:rPr lang="en-US" altLang="zh-CN" sz="1000" kern="0" dirty="0">
                  <a:solidFill>
                    <a:prstClr val="black"/>
                  </a:solidFill>
                  <a:cs typeface="Arial" panose="020B0604020202020204" pitchFamily="34" charset="0"/>
                </a:rPr>
                <a:t>artifacts:</a:t>
              </a:r>
            </a:p>
            <a:p>
              <a:pPr algn="ctr" eaLnBrk="0" fontAlgn="base" hangingPunct="0">
                <a:spcBef>
                  <a:spcPct val="0"/>
                </a:spcBef>
                <a:spcAft>
                  <a:spcPct val="0"/>
                </a:spcAft>
                <a:defRPr/>
              </a:pPr>
              <a:r>
                <a:rPr lang="en-US" altLang="zh-CN" sz="1000" kern="0" dirty="0">
                  <a:solidFill>
                    <a:prstClr val="black"/>
                  </a:solidFill>
                  <a:cs typeface="Arial" panose="020B0604020202020204" pitchFamily="34" charset="0"/>
                </a:rPr>
                <a:t>   </a:t>
              </a:r>
              <a:r>
                <a:rPr lang="en-US" altLang="zh-CN" sz="1000" kern="0" dirty="0" err="1">
                  <a:solidFill>
                    <a:prstClr val="black"/>
                  </a:solidFill>
                  <a:cs typeface="Arial" panose="020B0604020202020204" pitchFamily="34" charset="0"/>
                </a:rPr>
                <a:t>swImage</a:t>
              </a:r>
              <a:endParaRPr lang="zh-CN" altLang="en-US" sz="1000" kern="0" dirty="0">
                <a:solidFill>
                  <a:prstClr val="black"/>
                </a:solidFill>
                <a:cs typeface="Arial" panose="020B0604020202020204" pitchFamily="34" charset="0"/>
              </a:endParaRPr>
            </a:p>
          </p:txBody>
        </p:sp>
        <p:sp>
          <p:nvSpPr>
            <p:cNvPr id="105" name="圆角矩形 45">
              <a:extLst>
                <a:ext uri="{FF2B5EF4-FFF2-40B4-BE49-F238E27FC236}">
                  <a16:creationId xmlns:a16="http://schemas.microsoft.com/office/drawing/2014/main" id="{E1C94961-A824-469C-93A1-E934FE8E1B35}"/>
                </a:ext>
              </a:extLst>
            </p:cNvPr>
            <p:cNvSpPr/>
            <p:nvPr/>
          </p:nvSpPr>
          <p:spPr bwMode="auto">
            <a:xfrm>
              <a:off x="4537125" y="1705065"/>
              <a:ext cx="763547" cy="207404"/>
            </a:xfrm>
            <a:prstGeom prst="roundRect">
              <a:avLst/>
            </a:prstGeom>
            <a:solidFill>
              <a:sysClr val="window" lastClr="FFFFFF">
                <a:lumMod val="85000"/>
              </a:sysClr>
            </a:solidFill>
            <a:ln w="12700" cap="flat" cmpd="sng" algn="ctr">
              <a:noFill/>
              <a:prstDash val="solid"/>
              <a:miter lim="800000"/>
            </a:ln>
            <a:effectLst/>
          </p:spPr>
          <p:txBody>
            <a:bodyPr wrap="square" lIns="0" tIns="0" rIns="0" bIns="0" anchor="ctr">
              <a:no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defRPr/>
              </a:pPr>
              <a:r>
                <a:rPr lang="en-US" altLang="zh-CN" sz="1000" kern="0" dirty="0">
                  <a:solidFill>
                    <a:prstClr val="black"/>
                  </a:solidFill>
                  <a:cs typeface="Arial" panose="020B0604020202020204" pitchFamily="34" charset="0"/>
                </a:rPr>
                <a:t>properties:</a:t>
              </a:r>
              <a:endParaRPr lang="zh-CN" altLang="en-US" sz="1000" kern="0" dirty="0">
                <a:solidFill>
                  <a:prstClr val="black"/>
                </a:solidFill>
                <a:cs typeface="Arial" panose="020B0604020202020204" pitchFamily="34" charset="0"/>
              </a:endParaRPr>
            </a:p>
          </p:txBody>
        </p:sp>
        <p:sp>
          <p:nvSpPr>
            <p:cNvPr id="106" name="圆角矩形 45">
              <a:extLst>
                <a:ext uri="{FF2B5EF4-FFF2-40B4-BE49-F238E27FC236}">
                  <a16:creationId xmlns:a16="http://schemas.microsoft.com/office/drawing/2014/main" id="{AE5D58C4-40DE-422A-9983-A6063B1E5AD1}"/>
                </a:ext>
              </a:extLst>
            </p:cNvPr>
            <p:cNvSpPr/>
            <p:nvPr/>
          </p:nvSpPr>
          <p:spPr bwMode="auto">
            <a:xfrm>
              <a:off x="5920470" y="1627395"/>
              <a:ext cx="763547" cy="207404"/>
            </a:xfrm>
            <a:prstGeom prst="roundRect">
              <a:avLst/>
            </a:prstGeom>
            <a:solidFill>
              <a:sysClr val="window" lastClr="FFFFFF">
                <a:lumMod val="85000"/>
              </a:sysClr>
            </a:solidFill>
            <a:ln w="12700" cap="flat" cmpd="sng" algn="ctr">
              <a:noFill/>
              <a:prstDash val="solid"/>
              <a:miter lim="800000"/>
            </a:ln>
            <a:effectLst/>
          </p:spPr>
          <p:txBody>
            <a:bodyPr wrap="square" lIns="0" tIns="0" rIns="0" bIns="0" anchor="ctr">
              <a:no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defRPr/>
              </a:pPr>
              <a:r>
                <a:rPr lang="en-US" altLang="zh-CN" sz="1000" kern="0" dirty="0">
                  <a:solidFill>
                    <a:prstClr val="black"/>
                  </a:solidFill>
                  <a:cs typeface="Arial" panose="020B0604020202020204" pitchFamily="34" charset="0"/>
                </a:rPr>
                <a:t>properties:</a:t>
              </a:r>
              <a:endParaRPr lang="zh-CN" altLang="en-US" sz="1000" kern="0" dirty="0">
                <a:solidFill>
                  <a:prstClr val="black"/>
                </a:solidFill>
                <a:cs typeface="Arial" panose="020B0604020202020204" pitchFamily="34" charset="0"/>
              </a:endParaRPr>
            </a:p>
          </p:txBody>
        </p:sp>
        <p:sp>
          <p:nvSpPr>
            <p:cNvPr id="119" name="圆角矩形 45">
              <a:extLst>
                <a:ext uri="{FF2B5EF4-FFF2-40B4-BE49-F238E27FC236}">
                  <a16:creationId xmlns:a16="http://schemas.microsoft.com/office/drawing/2014/main" id="{51027B10-57F6-46BF-BB9E-85418B28AFC4}"/>
                </a:ext>
              </a:extLst>
            </p:cNvPr>
            <p:cNvSpPr/>
            <p:nvPr/>
          </p:nvSpPr>
          <p:spPr bwMode="auto">
            <a:xfrm>
              <a:off x="7741348" y="1871300"/>
              <a:ext cx="763547" cy="207404"/>
            </a:xfrm>
            <a:prstGeom prst="roundRect">
              <a:avLst/>
            </a:prstGeom>
            <a:solidFill>
              <a:sysClr val="window" lastClr="FFFFFF">
                <a:lumMod val="85000"/>
              </a:sysClr>
            </a:solidFill>
            <a:ln w="12700" cap="flat" cmpd="sng" algn="ctr">
              <a:noFill/>
              <a:prstDash val="solid"/>
              <a:miter lim="800000"/>
            </a:ln>
            <a:effectLst/>
          </p:spPr>
          <p:txBody>
            <a:bodyPr wrap="square" lIns="0" tIns="0" rIns="0" bIns="0" anchor="ctr">
              <a:no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defRPr/>
              </a:pPr>
              <a:r>
                <a:rPr lang="en-US" altLang="zh-CN" sz="1000" kern="0" dirty="0">
                  <a:solidFill>
                    <a:prstClr val="black"/>
                  </a:solidFill>
                  <a:cs typeface="Arial" panose="020B0604020202020204" pitchFamily="34" charset="0"/>
                </a:rPr>
                <a:t>properties:</a:t>
              </a:r>
              <a:endParaRPr lang="zh-CN" altLang="en-US" sz="1000" kern="0" dirty="0">
                <a:solidFill>
                  <a:prstClr val="black"/>
                </a:solidFill>
                <a:cs typeface="Arial" panose="020B0604020202020204" pitchFamily="34" charset="0"/>
              </a:endParaRPr>
            </a:p>
          </p:txBody>
        </p:sp>
        <p:sp>
          <p:nvSpPr>
            <p:cNvPr id="120" name="圆角矩形 31">
              <a:extLst>
                <a:ext uri="{FF2B5EF4-FFF2-40B4-BE49-F238E27FC236}">
                  <a16:creationId xmlns:a16="http://schemas.microsoft.com/office/drawing/2014/main" id="{E312176C-143C-485D-AF28-3262C6F7A639}"/>
                </a:ext>
              </a:extLst>
            </p:cNvPr>
            <p:cNvSpPr/>
            <p:nvPr/>
          </p:nvSpPr>
          <p:spPr bwMode="auto">
            <a:xfrm>
              <a:off x="4416400" y="1439692"/>
              <a:ext cx="1125830" cy="1185482"/>
            </a:xfrm>
            <a:prstGeom prst="roundRect">
              <a:avLst/>
            </a:prstGeom>
            <a:noFill/>
            <a:ln w="12700" cap="flat" cmpd="sng" algn="ctr">
              <a:solidFill>
                <a:srgbClr val="5B9BD5"/>
              </a:solidFill>
              <a:prstDash val="solid"/>
              <a:miter lim="800000"/>
            </a:ln>
            <a:effectLst/>
          </p:spPr>
          <p:txBody>
            <a:bodyPr anchor="ctr"/>
            <a:lstStyle/>
            <a:p>
              <a:pPr algn="ctr" eaLnBrk="0" fontAlgn="base" hangingPunct="0">
                <a:spcBef>
                  <a:spcPct val="0"/>
                </a:spcBef>
                <a:spcAft>
                  <a:spcPct val="0"/>
                </a:spcAft>
                <a:defRPr/>
              </a:pPr>
              <a:endParaRPr lang="en-US" altLang="zh-CN" sz="1100" b="1"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grpSp>
      <p:sp>
        <p:nvSpPr>
          <p:cNvPr id="5" name="Rectangle 4">
            <a:extLst>
              <a:ext uri="{FF2B5EF4-FFF2-40B4-BE49-F238E27FC236}">
                <a16:creationId xmlns:a16="http://schemas.microsoft.com/office/drawing/2014/main" id="{3DBA3370-BCFC-4BEA-A71A-F67BD9AE1454}"/>
              </a:ext>
            </a:extLst>
          </p:cNvPr>
          <p:cNvSpPr/>
          <p:nvPr/>
        </p:nvSpPr>
        <p:spPr>
          <a:xfrm>
            <a:off x="1863850" y="816913"/>
            <a:ext cx="3783974" cy="5921323"/>
          </a:xfrm>
          <a:prstGeom prst="rect">
            <a:avLst/>
          </a:prstGeom>
          <a:solidFill>
            <a:schemeClr val="bg1">
              <a:lumMod val="85000"/>
            </a:schemeClr>
          </a:solidFill>
        </p:spPr>
        <p:txBody>
          <a:bodyPr wrap="square" lIns="0" tIns="0" rIns="0" bIns="0">
            <a:noAutofit/>
          </a:bodyPr>
          <a:lstStyle/>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tosca_definitions_version</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tosca_simple_profile_yaml</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v 1.1</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node_types</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MyCompany.SunshineDB.1_0.1_0:</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derived_from</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tosca.nodes.nfv.VNF</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topology_template</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node_templates</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50" dirty="0" err="1">
                <a:solidFill>
                  <a:prstClr val="black"/>
                </a:solidFill>
                <a:highlight>
                  <a:srgbClr val="00FFFF"/>
                </a:highlight>
                <a:latin typeface="Courier New" panose="02070309020205020404" pitchFamily="49" charset="0"/>
                <a:ea typeface="SimSun" panose="02010600030101010101" pitchFamily="2" charset="-122"/>
                <a:cs typeface="Times New Roman" panose="02020603050405020304" pitchFamily="18" charset="0"/>
              </a:rPr>
              <a:t>dbBackend</a:t>
            </a:r>
            <a:r>
              <a:rPr lang="en-GB" sz="1050" dirty="0">
                <a:solidFill>
                  <a:prstClr val="black"/>
                </a:solidFill>
                <a:highlight>
                  <a:srgbClr val="00FFFF"/>
                </a:highlight>
                <a:latin typeface="Courier New" panose="02070309020205020404" pitchFamily="49" charset="0"/>
                <a:ea typeface="SimSun" panose="02010600030101010101" pitchFamily="2" charset="-122"/>
                <a:cs typeface="Times New Roman" panose="02020603050405020304" pitchFamily="18" charset="0"/>
              </a:rPr>
              <a:t>:</a:t>
            </a:r>
            <a:endParaRPr lang="en-US" sz="1600" dirty="0">
              <a:solidFill>
                <a:prstClr val="black"/>
              </a:solidFill>
              <a:highlight>
                <a:srgbClr val="00FFFF"/>
              </a:highlight>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type: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tosca.nodes.nfv.VDU.Compute</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properties:</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name: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description: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boot_order</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nfvi_constraints</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configurable_properties</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additional_vnfc_configurable_properties</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vdu_profile</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min_number_of_instances</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1</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max_number_of_instances</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4</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capabilities:</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virtual_compute</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properties:</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virtual_memory</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virtual_mem_size</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8096 MB</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virtual_cpu</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cpu_architecture</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x86</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num_virtual_cpu</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2</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virtual_cpu_clock</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1800 MHz</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1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requirements:</a:t>
            </a:r>
            <a:endParaRPr lang="en-US"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1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 </a:t>
            </a:r>
            <a:r>
              <a:rPr lang="en-GB" sz="11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virtual_storage</a:t>
            </a:r>
            <a:r>
              <a:rPr lang="en-GB" sz="11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100" dirty="0" err="1">
                <a:solidFill>
                  <a:prstClr val="black"/>
                </a:solidFill>
                <a:highlight>
                  <a:srgbClr val="FFFF00"/>
                </a:highlight>
                <a:latin typeface="Courier New" panose="02070309020205020404" pitchFamily="49" charset="0"/>
                <a:ea typeface="SimSun" panose="02010600030101010101" pitchFamily="2" charset="-122"/>
                <a:cs typeface="Times New Roman" panose="02020603050405020304" pitchFamily="18" charset="0"/>
              </a:rPr>
              <a:t>mariaDbStorage</a:t>
            </a:r>
            <a:endParaRPr lang="en-US" dirty="0">
              <a:solidFill>
                <a:prstClr val="black"/>
              </a:solidFill>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31" name="Rectangle 130">
            <a:extLst>
              <a:ext uri="{FF2B5EF4-FFF2-40B4-BE49-F238E27FC236}">
                <a16:creationId xmlns:a16="http://schemas.microsoft.com/office/drawing/2014/main" id="{ABE9F15D-967F-4A34-A01C-6CFD364E462A}"/>
              </a:ext>
            </a:extLst>
          </p:cNvPr>
          <p:cNvSpPr/>
          <p:nvPr/>
        </p:nvSpPr>
        <p:spPr>
          <a:xfrm>
            <a:off x="6039819" y="2458965"/>
            <a:ext cx="3807432" cy="4375602"/>
          </a:xfrm>
          <a:prstGeom prst="rect">
            <a:avLst/>
          </a:prstGeom>
          <a:solidFill>
            <a:schemeClr val="bg1">
              <a:lumMod val="85000"/>
            </a:schemeClr>
          </a:solidFill>
        </p:spPr>
        <p:txBody>
          <a:bodyPr wrap="square" lIns="0" tIns="0" rIns="0" bIns="0">
            <a:noAutofit/>
          </a:bodyPr>
          <a:lstStyle/>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err="1">
                <a:solidFill>
                  <a:prstClr val="black"/>
                </a:solidFill>
                <a:highlight>
                  <a:srgbClr val="FFFF00"/>
                </a:highlight>
                <a:latin typeface="Courier New" panose="02070309020205020404" pitchFamily="49" charset="0"/>
                <a:ea typeface="SimSun" panose="02010600030101010101" pitchFamily="2" charset="-122"/>
                <a:cs typeface="Times New Roman" panose="02020603050405020304" pitchFamily="18" charset="0"/>
              </a:rPr>
              <a:t>mariaDbStorage</a:t>
            </a: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type: </a:t>
            </a:r>
            <a:r>
              <a:rPr lang="en-GB" sz="1050" dirty="0" err="1">
                <a:solidFill>
                  <a:prstClr val="black"/>
                </a:solidFill>
                <a:highlight>
                  <a:srgbClr val="FFFF00"/>
                </a:highlight>
                <a:latin typeface="Courier New" panose="02070309020205020404" pitchFamily="49" charset="0"/>
                <a:ea typeface="SimSun" panose="02010600030101010101" pitchFamily="2" charset="-122"/>
                <a:cs typeface="Times New Roman" panose="02020603050405020304" pitchFamily="18" charset="0"/>
              </a:rPr>
              <a:t>tosca.nodes.nfv.VDU.VirtualStorage</a:t>
            </a:r>
            <a:endParaRPr lang="en-US" sz="1600" dirty="0">
              <a:solidFill>
                <a:prstClr val="black"/>
              </a:solidFill>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properties:</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9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type_of_storage</a:t>
            </a: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9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size_of_storage</a:t>
            </a: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9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rdma_enabled</a:t>
            </a: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        </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9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artifacts</a:t>
            </a: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9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sw_image</a:t>
            </a: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name: Software of Maria Db</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version: 1.0</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checksum: 9af30fce37a4c5c831e095745744d6d2</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9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container_format</a:t>
            </a: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qcow2</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9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disk_format</a:t>
            </a: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bare</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de-DE" sz="9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min_disk</a:t>
            </a:r>
            <a:r>
              <a:rPr lang="de-DE"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2 GB</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de-DE"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de-DE" sz="9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min_ram</a:t>
            </a:r>
            <a:r>
              <a:rPr lang="de-DE"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8096 MB</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de-DE"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size: 2 GB</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9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sw_image</a:t>
            </a: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maria.db.image.v1.0.qcow2</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9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operating_system</a:t>
            </a: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Linux</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9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supported_virtualisation_environments</a:t>
            </a: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 KVM </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50" dirty="0" err="1">
                <a:solidFill>
                  <a:prstClr val="black"/>
                </a:solidFill>
                <a:highlight>
                  <a:srgbClr val="B1D254"/>
                </a:highlight>
                <a:latin typeface="Courier New" panose="02070309020205020404" pitchFamily="49" charset="0"/>
                <a:ea typeface="SimSun" panose="02010600030101010101" pitchFamily="2" charset="-122"/>
                <a:cs typeface="Times New Roman" panose="02020603050405020304" pitchFamily="18" charset="0"/>
              </a:rPr>
              <a:t>dbBackendInternalCp</a:t>
            </a:r>
            <a:r>
              <a:rPr lang="en-GB" sz="1050" dirty="0">
                <a:solidFill>
                  <a:prstClr val="black"/>
                </a:solidFill>
                <a:highlight>
                  <a:srgbClr val="B1D254"/>
                </a:highlight>
                <a:latin typeface="Courier New" panose="02070309020205020404" pitchFamily="49" charset="0"/>
                <a:ea typeface="SimSun" panose="02010600030101010101" pitchFamily="2" charset="-122"/>
                <a:cs typeface="Times New Roman" panose="02020603050405020304" pitchFamily="18" charset="0"/>
              </a:rPr>
              <a:t>:</a:t>
            </a:r>
            <a:endParaRPr lang="en-US" sz="1600" dirty="0">
              <a:solidFill>
                <a:prstClr val="black"/>
              </a:solidFill>
              <a:highlight>
                <a:srgbClr val="B1D254"/>
              </a:highlight>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type: </a:t>
            </a:r>
            <a:r>
              <a:rPr lang="en-GB" sz="1050" dirty="0" err="1">
                <a:solidFill>
                  <a:prstClr val="black"/>
                </a:solidFill>
                <a:highlight>
                  <a:srgbClr val="FFFF00"/>
                </a:highlight>
                <a:latin typeface="Courier New" panose="02070309020205020404" pitchFamily="49" charset="0"/>
                <a:ea typeface="SimSun" panose="02010600030101010101" pitchFamily="2" charset="-122"/>
                <a:cs typeface="Times New Roman" panose="02020603050405020304" pitchFamily="18" charset="0"/>
              </a:rPr>
              <a:t>tosca.nodes.nfv.Cpd</a:t>
            </a:r>
            <a:endParaRPr lang="en-US" sz="1600" dirty="0">
              <a:solidFill>
                <a:prstClr val="black"/>
              </a:solidFill>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properties:</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9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layer_protocol</a:t>
            </a: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ipv4</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role: leaf</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description: Internal connection point on an VL</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requirements:</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 </a:t>
            </a:r>
            <a:r>
              <a:rPr lang="en-GB" sz="9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virtual_binding</a:t>
            </a: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50" dirty="0" err="1">
                <a:solidFill>
                  <a:prstClr val="black"/>
                </a:solidFill>
                <a:highlight>
                  <a:srgbClr val="00FFFF"/>
                </a:highlight>
                <a:latin typeface="Courier New" panose="02070309020205020404" pitchFamily="49" charset="0"/>
                <a:ea typeface="SimSun" panose="02010600030101010101" pitchFamily="2" charset="-122"/>
                <a:cs typeface="Times New Roman" panose="02020603050405020304" pitchFamily="18" charset="0"/>
              </a:rPr>
              <a:t>dbBackend</a:t>
            </a:r>
            <a:endParaRPr lang="en-US" sz="1600" dirty="0">
              <a:solidFill>
                <a:prstClr val="black"/>
              </a:solidFill>
              <a:highlight>
                <a:srgbClr val="00FFFF"/>
              </a:highlight>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 </a:t>
            </a:r>
            <a:r>
              <a:rPr lang="en-GB" sz="9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virtual_link</a:t>
            </a:r>
            <a:r>
              <a:rPr lang="en-GB" sz="9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9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internalVl</a:t>
            </a:r>
            <a:endParaRPr lang="en-US" sz="12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133" name="Curved Connector 11">
            <a:extLst>
              <a:ext uri="{FF2B5EF4-FFF2-40B4-BE49-F238E27FC236}">
                <a16:creationId xmlns:a16="http://schemas.microsoft.com/office/drawing/2014/main" id="{0D56E6AF-9C83-4842-9FF1-17FF925D520E}"/>
              </a:ext>
            </a:extLst>
          </p:cNvPr>
          <p:cNvCxnSpPr>
            <a:cxnSpLocks/>
          </p:cNvCxnSpPr>
          <p:nvPr/>
        </p:nvCxnSpPr>
        <p:spPr>
          <a:xfrm rot="10800000">
            <a:off x="2973661" y="2906804"/>
            <a:ext cx="3571495" cy="3564338"/>
          </a:xfrm>
          <a:prstGeom prst="curvedConnector3">
            <a:avLst>
              <a:gd name="adj1" fmla="val 50000"/>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134" name="Curved Connector 11">
            <a:extLst>
              <a:ext uri="{FF2B5EF4-FFF2-40B4-BE49-F238E27FC236}">
                <a16:creationId xmlns:a16="http://schemas.microsoft.com/office/drawing/2014/main" id="{4BE5AC55-6547-44EF-B9A7-9CFF4F5BD018}"/>
              </a:ext>
            </a:extLst>
          </p:cNvPr>
          <p:cNvCxnSpPr>
            <a:cxnSpLocks/>
          </p:cNvCxnSpPr>
          <p:nvPr/>
        </p:nvCxnSpPr>
        <p:spPr>
          <a:xfrm rot="5400000" flipH="1" flipV="1">
            <a:off x="3458683" y="3679259"/>
            <a:ext cx="3741079" cy="1842686"/>
          </a:xfrm>
          <a:prstGeom prst="curvedConnector3">
            <a:avLst>
              <a:gd name="adj1" fmla="val 50000"/>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806108"/>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solidFill>
                  <a:schemeClr val="accent1"/>
                </a:solidFill>
              </a:rPr>
              <a:t>Main References</a:t>
            </a:r>
            <a:endParaRPr lang="en-US" sz="3200" dirty="0">
              <a:solidFill>
                <a:srgbClr val="FF0000"/>
              </a:solidFill>
            </a:endParaRPr>
          </a:p>
        </p:txBody>
      </p:sp>
      <p:sp>
        <p:nvSpPr>
          <p:cNvPr id="3" name="TextBox 2"/>
          <p:cNvSpPr txBox="1"/>
          <p:nvPr/>
        </p:nvSpPr>
        <p:spPr>
          <a:xfrm>
            <a:off x="703119" y="1424936"/>
            <a:ext cx="11080173" cy="2308324"/>
          </a:xfrm>
          <a:prstGeom prst="rect">
            <a:avLst/>
          </a:prstGeom>
          <a:noFill/>
        </p:spPr>
        <p:txBody>
          <a:bodyPr wrap="square" rtlCol="0">
            <a:spAutoFit/>
          </a:bodyPr>
          <a:lstStyle/>
          <a:p>
            <a:pPr>
              <a:lnSpc>
                <a:spcPct val="150000"/>
              </a:lnSpc>
              <a:buClr>
                <a:schemeClr val="accent4"/>
              </a:buClr>
            </a:pPr>
            <a:r>
              <a:rPr lang="en-US" sz="2400" b="1" dirty="0">
                <a:solidFill>
                  <a:schemeClr val="accent4"/>
                </a:solidFill>
              </a:rPr>
              <a:t>OASIS</a:t>
            </a:r>
          </a:p>
          <a:p>
            <a:pPr marL="457200" indent="-457200">
              <a:lnSpc>
                <a:spcPct val="150000"/>
              </a:lnSpc>
              <a:buClr>
                <a:schemeClr val="accent4"/>
              </a:buClr>
              <a:buFont typeface="+mj-lt"/>
              <a:buAutoNum type="arabicPeriod"/>
            </a:pPr>
            <a:r>
              <a:rPr lang="it-IT" sz="2000" dirty="0">
                <a:solidFill>
                  <a:schemeClr val="tx2"/>
                </a:solidFill>
              </a:rPr>
              <a:t>TOSCA Simple Profile in YAML Version 1.1 </a:t>
            </a:r>
          </a:p>
          <a:p>
            <a:pPr>
              <a:lnSpc>
                <a:spcPct val="150000"/>
              </a:lnSpc>
              <a:buClr>
                <a:schemeClr val="accent4"/>
              </a:buClr>
            </a:pPr>
            <a:r>
              <a:rPr lang="it-IT" sz="1600" dirty="0">
                <a:solidFill>
                  <a:schemeClr val="accent4"/>
                </a:solidFill>
                <a:hlinkClick r:id="rId2"/>
              </a:rPr>
              <a:t>http://docs.oasis-open.org/tosca/TOSCA-Simple-Profile-YAML/v1.1/cs01/TOSCA-Simple-Profile-YAML-v1.1-cs01.html</a:t>
            </a:r>
            <a:endParaRPr lang="it-IT" sz="1600" dirty="0">
              <a:solidFill>
                <a:schemeClr val="accent4"/>
              </a:solidFill>
            </a:endParaRPr>
          </a:p>
          <a:p>
            <a:pPr marL="457200" indent="-457200">
              <a:lnSpc>
                <a:spcPct val="150000"/>
              </a:lnSpc>
              <a:buClr>
                <a:schemeClr val="accent4"/>
              </a:buClr>
              <a:buFont typeface="+mj-lt"/>
              <a:buAutoNum type="arabicPeriod" startAt="2"/>
            </a:pPr>
            <a:r>
              <a:rPr lang="en-GB" sz="2000" dirty="0">
                <a:solidFill>
                  <a:srgbClr val="FF0000"/>
                </a:solidFill>
              </a:rPr>
              <a:t>The TOSCA Simple Profile for NFV v1.0 (Draft) - obsolete</a:t>
            </a:r>
          </a:p>
          <a:p>
            <a:pPr>
              <a:lnSpc>
                <a:spcPct val="150000"/>
              </a:lnSpc>
              <a:buClr>
                <a:schemeClr val="accent4"/>
              </a:buClr>
            </a:pPr>
            <a:r>
              <a:rPr lang="it-IT" sz="1600" dirty="0">
                <a:solidFill>
                  <a:schemeClr val="accent4"/>
                </a:solidFill>
                <a:hlinkClick r:id="rId3"/>
              </a:rPr>
              <a:t>http://docs.oasis-open.org/tosca/tosca-nfv/v1.0/csd04/tosca-nfv-v1.0-csd04.html</a:t>
            </a:r>
            <a:endParaRPr lang="en-US" sz="1600" dirty="0">
              <a:solidFill>
                <a:schemeClr val="accent3"/>
              </a:solidFill>
            </a:endParaRPr>
          </a:p>
        </p:txBody>
      </p:sp>
      <p:pic>
        <p:nvPicPr>
          <p:cNvPr id="28" name="Picture 27"/>
          <p:cNvPicPr>
            <a:picLocks noChangeAspect="1"/>
          </p:cNvPicPr>
          <p:nvPr/>
        </p:nvPicPr>
        <p:blipFill>
          <a:blip r:embed="rId4">
            <a:clrChange>
              <a:clrFrom>
                <a:srgbClr val="FFFFFF"/>
              </a:clrFrom>
              <a:clrTo>
                <a:srgbClr val="FFFFFF">
                  <a:alpha val="0"/>
                </a:srgbClr>
              </a:clrTo>
            </a:clrChange>
          </a:blip>
          <a:stretch>
            <a:fillRect/>
          </a:stretch>
        </p:blipFill>
        <p:spPr>
          <a:xfrm>
            <a:off x="10338955" y="92398"/>
            <a:ext cx="1207131" cy="824446"/>
          </a:xfrm>
          <a:prstGeom prst="rect">
            <a:avLst/>
          </a:prstGeom>
        </p:spPr>
      </p:pic>
      <p:pic>
        <p:nvPicPr>
          <p:cNvPr id="29" name="Picture 28"/>
          <p:cNvPicPr>
            <a:picLocks noChangeAspect="1"/>
          </p:cNvPicPr>
          <p:nvPr/>
        </p:nvPicPr>
        <p:blipFill>
          <a:blip r:embed="rId5">
            <a:clrChange>
              <a:clrFrom>
                <a:srgbClr val="FFFFFF"/>
              </a:clrFrom>
              <a:clrTo>
                <a:srgbClr val="FFFFFF">
                  <a:alpha val="0"/>
                </a:srgbClr>
              </a:clrTo>
            </a:clrChange>
          </a:blip>
          <a:stretch>
            <a:fillRect/>
          </a:stretch>
        </p:blipFill>
        <p:spPr>
          <a:xfrm>
            <a:off x="9722752" y="523123"/>
            <a:ext cx="383758" cy="276622"/>
          </a:xfrm>
          <a:prstGeom prst="rect">
            <a:avLst/>
          </a:prstGeom>
        </p:spPr>
      </p:pic>
      <p:pic>
        <p:nvPicPr>
          <p:cNvPr id="30" name="Picture 29"/>
          <p:cNvPicPr>
            <a:picLocks noChangeAspect="1"/>
          </p:cNvPicPr>
          <p:nvPr/>
        </p:nvPicPr>
        <p:blipFill>
          <a:blip r:embed="rId6">
            <a:clrChange>
              <a:clrFrom>
                <a:srgbClr val="FFFFFF"/>
              </a:clrFrom>
              <a:clrTo>
                <a:srgbClr val="FFFFFF">
                  <a:alpha val="0"/>
                </a:srgbClr>
              </a:clrTo>
            </a:clrChange>
          </a:blip>
          <a:stretch>
            <a:fillRect/>
          </a:stretch>
        </p:blipFill>
        <p:spPr>
          <a:xfrm>
            <a:off x="8734999" y="307005"/>
            <a:ext cx="818499" cy="209009"/>
          </a:xfrm>
          <a:prstGeom prst="rect">
            <a:avLst/>
          </a:prstGeom>
        </p:spPr>
      </p:pic>
      <p:pic>
        <p:nvPicPr>
          <p:cNvPr id="31" name="Picture 30"/>
          <p:cNvPicPr>
            <a:picLocks noChangeAspect="1"/>
          </p:cNvPicPr>
          <p:nvPr/>
        </p:nvPicPr>
        <p:blipFill>
          <a:blip r:embed="rId7">
            <a:clrChange>
              <a:clrFrom>
                <a:srgbClr val="FFFFFF"/>
              </a:clrFrom>
              <a:clrTo>
                <a:srgbClr val="FFFFFF">
                  <a:alpha val="0"/>
                </a:srgbClr>
              </a:clrTo>
            </a:clrChange>
          </a:blip>
          <a:stretch>
            <a:fillRect/>
          </a:stretch>
        </p:blipFill>
        <p:spPr>
          <a:xfrm>
            <a:off x="9365302" y="417643"/>
            <a:ext cx="697679" cy="189860"/>
          </a:xfrm>
          <a:prstGeom prst="rect">
            <a:avLst/>
          </a:prstGeom>
        </p:spPr>
      </p:pic>
      <p:sp>
        <p:nvSpPr>
          <p:cNvPr id="9" name="TextBox 8"/>
          <p:cNvSpPr txBox="1"/>
          <p:nvPr/>
        </p:nvSpPr>
        <p:spPr>
          <a:xfrm>
            <a:off x="703118" y="3988026"/>
            <a:ext cx="10602192" cy="1938992"/>
          </a:xfrm>
          <a:prstGeom prst="rect">
            <a:avLst/>
          </a:prstGeom>
          <a:noFill/>
        </p:spPr>
        <p:txBody>
          <a:bodyPr wrap="square" rtlCol="0">
            <a:spAutoFit/>
          </a:bodyPr>
          <a:lstStyle/>
          <a:p>
            <a:pPr>
              <a:lnSpc>
                <a:spcPct val="150000"/>
              </a:lnSpc>
              <a:buClr>
                <a:schemeClr val="accent4"/>
              </a:buClr>
            </a:pPr>
            <a:r>
              <a:rPr lang="en-US" sz="2400" b="1" dirty="0">
                <a:solidFill>
                  <a:schemeClr val="accent4"/>
                </a:solidFill>
              </a:rPr>
              <a:t>ETSI</a:t>
            </a:r>
          </a:p>
          <a:p>
            <a:pPr marL="457200" indent="-457200">
              <a:lnSpc>
                <a:spcPct val="150000"/>
              </a:lnSpc>
              <a:buClr>
                <a:schemeClr val="accent4"/>
              </a:buClr>
              <a:buFont typeface="+mj-lt"/>
              <a:buAutoNum type="arabicPeriod"/>
            </a:pPr>
            <a:r>
              <a:rPr lang="en-US" sz="2000" dirty="0">
                <a:solidFill>
                  <a:schemeClr val="tx2"/>
                </a:solidFill>
              </a:rPr>
              <a:t>Info Model for VNF Package and VNFD – ETSI NFV-IFA011</a:t>
            </a:r>
          </a:p>
          <a:p>
            <a:pPr>
              <a:lnSpc>
                <a:spcPct val="150000"/>
              </a:lnSpc>
              <a:buClr>
                <a:schemeClr val="accent4"/>
              </a:buClr>
            </a:pPr>
            <a:r>
              <a:rPr lang="en-US" sz="1600" dirty="0">
                <a:solidFill>
                  <a:schemeClr val="tx2"/>
                </a:solidFill>
                <a:hlinkClick r:id="rId8"/>
              </a:rPr>
              <a:t>http://www.etsi.org/deliver/etsi_gs/NFV-IFA/001_099/011/02.03.01_60/gs_nfv-ifa011v020301p.pdf</a:t>
            </a:r>
            <a:endParaRPr lang="en-US" sz="1600" dirty="0">
              <a:solidFill>
                <a:schemeClr val="tx2"/>
              </a:solidFill>
            </a:endParaRPr>
          </a:p>
          <a:p>
            <a:pPr marL="457200" indent="-457200">
              <a:lnSpc>
                <a:spcPct val="150000"/>
              </a:lnSpc>
              <a:buClr>
                <a:schemeClr val="accent4"/>
              </a:buClr>
              <a:buFont typeface="+mj-lt"/>
              <a:buAutoNum type="arabicPeriod" startAt="2"/>
            </a:pPr>
            <a:r>
              <a:rPr lang="en-US" sz="2000" dirty="0">
                <a:solidFill>
                  <a:srgbClr val="FF0000"/>
                </a:solidFill>
              </a:rPr>
              <a:t>TOSCA Based Data Model for NFV Descriptors – ETSI NFV-SOL001 (draft)</a:t>
            </a:r>
          </a:p>
        </p:txBody>
      </p:sp>
    </p:spTree>
    <p:extLst>
      <p:ext uri="{BB962C8B-B14F-4D97-AF65-F5344CB8AC3E}">
        <p14:creationId xmlns:p14="http://schemas.microsoft.com/office/powerpoint/2010/main" val="151720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D84E-D336-4BD3-A8F3-9B2FD59A3995}"/>
              </a:ext>
            </a:extLst>
          </p:cNvPr>
          <p:cNvSpPr>
            <a:spLocks noGrp="1"/>
          </p:cNvSpPr>
          <p:nvPr>
            <p:ph type="title"/>
          </p:nvPr>
        </p:nvSpPr>
        <p:spPr/>
        <p:txBody>
          <a:bodyPr/>
          <a:lstStyle/>
          <a:p>
            <a:r>
              <a:rPr lang="en-US" dirty="0"/>
              <a:t>Internal Connectivity Example</a:t>
            </a:r>
          </a:p>
        </p:txBody>
      </p:sp>
      <p:sp>
        <p:nvSpPr>
          <p:cNvPr id="4" name="Slide Number Placeholder 3">
            <a:extLst>
              <a:ext uri="{FF2B5EF4-FFF2-40B4-BE49-F238E27FC236}">
                <a16:creationId xmlns:a16="http://schemas.microsoft.com/office/drawing/2014/main" id="{F23318F5-7463-4D53-AAA1-FDA3C24A6C37}"/>
              </a:ext>
            </a:extLst>
          </p:cNvPr>
          <p:cNvSpPr>
            <a:spLocks noGrp="1"/>
          </p:cNvSpPr>
          <p:nvPr>
            <p:ph type="sldNum" sz="quarter" idx="11"/>
          </p:nvPr>
        </p:nvSpPr>
        <p:spPr/>
        <p:txBody>
          <a:bodyPr/>
          <a:lstStyle/>
          <a:p>
            <a:pPr fontAlgn="base">
              <a:spcBef>
                <a:spcPct val="0"/>
              </a:spcBef>
              <a:spcAft>
                <a:spcPct val="0"/>
              </a:spcAft>
              <a:defRPr/>
            </a:pPr>
            <a:fld id="{7994D5C2-550C-463D-8943-2F919CB44A39}" type="slidenum">
              <a:rPr lang="en-GB">
                <a:latin typeface="Arial" panose="020B0604020202020204" pitchFamily="34" charset="0"/>
                <a:cs typeface="Arial" panose="020B0604020202020204" pitchFamily="34" charset="0"/>
              </a:rPr>
              <a:pPr fontAlgn="base">
                <a:spcBef>
                  <a:spcPct val="0"/>
                </a:spcBef>
                <a:spcAft>
                  <a:spcPct val="0"/>
                </a:spcAft>
                <a:defRPr/>
              </a:pPr>
              <a:t>40</a:t>
            </a:fld>
            <a:endParaRPr lang="en-GB">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C44500C-BA60-4D98-BDBC-ED6B43AE9FCA}"/>
              </a:ext>
            </a:extLst>
          </p:cNvPr>
          <p:cNvGrpSpPr>
            <a:grpSpLocks noChangeAspect="1"/>
          </p:cNvGrpSpPr>
          <p:nvPr/>
        </p:nvGrpSpPr>
        <p:grpSpPr>
          <a:xfrm>
            <a:off x="6823169" y="3854459"/>
            <a:ext cx="3581973" cy="1645235"/>
            <a:chOff x="5547136" y="3522851"/>
            <a:chExt cx="3087908" cy="1418306"/>
          </a:xfrm>
        </p:grpSpPr>
        <p:sp>
          <p:nvSpPr>
            <p:cNvPr id="46" name="圆角矩形 33">
              <a:extLst>
                <a:ext uri="{FF2B5EF4-FFF2-40B4-BE49-F238E27FC236}">
                  <a16:creationId xmlns:a16="http://schemas.microsoft.com/office/drawing/2014/main" id="{CC3BFE4E-3140-4C0D-A6DC-69CF0D9582AB}"/>
                </a:ext>
              </a:extLst>
            </p:cNvPr>
            <p:cNvSpPr/>
            <p:nvPr/>
          </p:nvSpPr>
          <p:spPr bwMode="auto">
            <a:xfrm>
              <a:off x="7405033" y="3608057"/>
              <a:ext cx="1094525" cy="226137"/>
            </a:xfrm>
            <a:prstGeom prst="roundRect">
              <a:avLst/>
            </a:prstGeom>
            <a:noFill/>
            <a:ln w="12700" cap="flat" cmpd="sng" algn="ctr">
              <a:noFill/>
              <a:prstDash val="solid"/>
              <a:miter lim="800000"/>
            </a:ln>
            <a:effectLst/>
          </p:spPr>
          <p:txBody>
            <a:bodyPr anchor="ctr"/>
            <a:lstStyle/>
            <a:p>
              <a:pPr algn="ctr" eaLnBrk="0" fontAlgn="base" hangingPunct="0">
                <a:spcBef>
                  <a:spcPct val="0"/>
                </a:spcBef>
                <a:spcAft>
                  <a:spcPct val="0"/>
                </a:spcAft>
                <a:defRPr/>
              </a:pPr>
              <a:r>
                <a:rPr lang="en-US" altLang="zh-CN" sz="1200" kern="0" dirty="0" err="1">
                  <a:solidFill>
                    <a:prstClr val="black"/>
                  </a:solidFill>
                  <a:highlight>
                    <a:srgbClr val="FFFF00"/>
                  </a:highlight>
                  <a:latin typeface="Arial" panose="020B0604020202020204" pitchFamily="34" charset="0"/>
                  <a:ea typeface="宋体" panose="02010600030101010101" pitchFamily="2" charset="-122"/>
                  <a:cs typeface="Arial" panose="020B0604020202020204" pitchFamily="34" charset="0"/>
                </a:rPr>
                <a:t>VduCp</a:t>
              </a:r>
              <a:endParaRPr lang="zh-CN" altLang="en-US" sz="1200" kern="0" dirty="0">
                <a:solidFill>
                  <a:prstClr val="black"/>
                </a:solidFill>
                <a:highlight>
                  <a:srgbClr val="FFFF00"/>
                </a:highlight>
                <a:latin typeface="Arial" panose="020B0604020202020204" pitchFamily="34" charset="0"/>
                <a:ea typeface="宋体" panose="02010600030101010101" pitchFamily="2" charset="-122"/>
                <a:cs typeface="Arial" panose="020B0604020202020204" pitchFamily="34" charset="0"/>
              </a:endParaRPr>
            </a:p>
          </p:txBody>
        </p:sp>
        <p:sp>
          <p:nvSpPr>
            <p:cNvPr id="47" name="圆角矩形 33">
              <a:extLst>
                <a:ext uri="{FF2B5EF4-FFF2-40B4-BE49-F238E27FC236}">
                  <a16:creationId xmlns:a16="http://schemas.microsoft.com/office/drawing/2014/main" id="{7CEC8B3B-7A89-445D-8C22-437AB7533EB9}"/>
                </a:ext>
              </a:extLst>
            </p:cNvPr>
            <p:cNvSpPr/>
            <p:nvPr/>
          </p:nvSpPr>
          <p:spPr bwMode="auto">
            <a:xfrm>
              <a:off x="5705387" y="3527853"/>
              <a:ext cx="1175912" cy="226137"/>
            </a:xfrm>
            <a:prstGeom prst="roundRect">
              <a:avLst/>
            </a:prstGeom>
            <a:noFill/>
            <a:ln w="12700" cap="flat" cmpd="sng" algn="ctr">
              <a:noFill/>
              <a:prstDash val="solid"/>
              <a:miter lim="800000"/>
            </a:ln>
            <a:effectLst/>
          </p:spPr>
          <p:txBody>
            <a:bodyPr anchor="ctr"/>
            <a:lstStyle/>
            <a:p>
              <a:pPr algn="ctr" eaLnBrk="0" fontAlgn="base" hangingPunct="0">
                <a:spcBef>
                  <a:spcPct val="0"/>
                </a:spcBef>
                <a:spcAft>
                  <a:spcPct val="0"/>
                </a:spcAft>
                <a:defRPr/>
              </a:pPr>
              <a:r>
                <a:rPr lang="en-US" altLang="zh-CN" sz="1200" b="1" kern="0" dirty="0" err="1">
                  <a:solidFill>
                    <a:prstClr val="black"/>
                  </a:solidFill>
                  <a:highlight>
                    <a:srgbClr val="00FFFF"/>
                  </a:highlight>
                  <a:latin typeface="Arial" panose="020B0604020202020204" pitchFamily="34" charset="0"/>
                  <a:ea typeface="宋体" panose="02010600030101010101" pitchFamily="2" charset="-122"/>
                  <a:cs typeface="Arial" panose="020B0604020202020204" pitchFamily="34" charset="0"/>
                </a:rPr>
                <a:t>VnfVirtualLink</a:t>
              </a:r>
              <a:endParaRPr lang="zh-CN" altLang="en-US" sz="1200" b="1" kern="0" dirty="0">
                <a:solidFill>
                  <a:prstClr val="black"/>
                </a:solidFill>
                <a:highlight>
                  <a:srgbClr val="00FFFF"/>
                </a:highlight>
                <a:latin typeface="Arial" panose="020B0604020202020204" pitchFamily="34" charset="0"/>
                <a:ea typeface="宋体" panose="02010600030101010101" pitchFamily="2" charset="-122"/>
                <a:cs typeface="Arial" panose="020B0604020202020204" pitchFamily="34" charset="0"/>
              </a:endParaRPr>
            </a:p>
          </p:txBody>
        </p:sp>
        <p:sp>
          <p:nvSpPr>
            <p:cNvPr id="48" name="燕尾形 13">
              <a:extLst>
                <a:ext uri="{FF2B5EF4-FFF2-40B4-BE49-F238E27FC236}">
                  <a16:creationId xmlns:a16="http://schemas.microsoft.com/office/drawing/2014/main" id="{E26A0FD8-0182-4AC4-A460-DB20F4287C03}"/>
                </a:ext>
              </a:extLst>
            </p:cNvPr>
            <p:cNvSpPr/>
            <p:nvPr/>
          </p:nvSpPr>
          <p:spPr>
            <a:xfrm rot="10800000" flipH="1" flipV="1">
              <a:off x="7537764" y="4568852"/>
              <a:ext cx="1097280" cy="182880"/>
            </a:xfrm>
            <a:prstGeom prst="chevron">
              <a:avLst/>
            </a:prstGeom>
            <a:solidFill>
              <a:schemeClr val="accent5">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374" eaLnBrk="0" fontAlgn="base" hangingPunct="0">
                <a:spcBef>
                  <a:spcPct val="0"/>
                </a:spcBef>
                <a:spcAft>
                  <a:spcPct val="0"/>
                </a:spcAft>
              </a:pPr>
              <a:r>
                <a:rPr lang="en-IN" sz="1050" dirty="0" err="1">
                  <a:solidFill>
                    <a:prstClr val="black"/>
                  </a:solidFill>
                  <a:latin typeface="Arial" panose="020B0604020202020204" pitchFamily="34" charset="0"/>
                  <a:ea typeface="宋体" panose="02010600030101010101" pitchFamily="2" charset="-122"/>
                  <a:cs typeface="Arial" panose="020B0604020202020204" pitchFamily="34" charset="0"/>
                </a:rPr>
                <a:t>VirtualBindable</a:t>
              </a:r>
              <a:endParaRPr lang="en-IN" sz="105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49" name="燕尾形 13">
              <a:extLst>
                <a:ext uri="{FF2B5EF4-FFF2-40B4-BE49-F238E27FC236}">
                  <a16:creationId xmlns:a16="http://schemas.microsoft.com/office/drawing/2014/main" id="{2EA5031A-1616-42E3-9110-532F88C04C98}"/>
                </a:ext>
              </a:extLst>
            </p:cNvPr>
            <p:cNvSpPr/>
            <p:nvPr/>
          </p:nvSpPr>
          <p:spPr>
            <a:xfrm rot="10800000" flipV="1">
              <a:off x="5872940" y="4351743"/>
              <a:ext cx="1097280" cy="182880"/>
            </a:xfrm>
            <a:prstGeom prst="chevron">
              <a:avLst/>
            </a:prstGeom>
            <a:solidFill>
              <a:schemeClr val="accent6">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14374" eaLnBrk="0" fontAlgn="base" hangingPunct="0">
                <a:spcBef>
                  <a:spcPct val="0"/>
                </a:spcBef>
                <a:spcAft>
                  <a:spcPct val="0"/>
                </a:spcAft>
              </a:pPr>
              <a:r>
                <a:rPr lang="en-US" altLang="zh-CN" sz="1050" kern="0" dirty="0" err="1">
                  <a:solidFill>
                    <a:prstClr val="black"/>
                  </a:solidFill>
                  <a:latin typeface="Arial" panose="020B0604020202020204" pitchFamily="34" charset="0"/>
                  <a:ea typeface="宋体" panose="02010600030101010101" pitchFamily="2" charset="-122"/>
                  <a:cs typeface="Arial" panose="020B0604020202020204" pitchFamily="34" charset="0"/>
                </a:rPr>
                <a:t>VirtualLinkable</a:t>
              </a:r>
              <a:endParaRPr lang="en-IN" sz="105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50" name="燕尾形 13">
              <a:extLst>
                <a:ext uri="{FF2B5EF4-FFF2-40B4-BE49-F238E27FC236}">
                  <a16:creationId xmlns:a16="http://schemas.microsoft.com/office/drawing/2014/main" id="{EE7E2BDA-B26F-4233-93A5-BE2FD3FB25FD}"/>
                </a:ext>
              </a:extLst>
            </p:cNvPr>
            <p:cNvSpPr/>
            <p:nvPr/>
          </p:nvSpPr>
          <p:spPr>
            <a:xfrm rot="10800000" flipV="1">
              <a:off x="7243174" y="4232004"/>
              <a:ext cx="1097280" cy="182880"/>
            </a:xfrm>
            <a:prstGeom prst="chevron">
              <a:avLst/>
            </a:prstGeom>
            <a:solidFill>
              <a:schemeClr val="accent5">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14374" eaLnBrk="0" fontAlgn="base" hangingPunct="0">
                <a:spcBef>
                  <a:spcPct val="0"/>
                </a:spcBef>
                <a:spcAft>
                  <a:spcPct val="0"/>
                </a:spcAft>
              </a:pPr>
              <a:r>
                <a:rPr lang="en-US" altLang="zh-CN" sz="1050" kern="0" dirty="0" err="1">
                  <a:solidFill>
                    <a:prstClr val="black"/>
                  </a:solidFill>
                  <a:latin typeface="Arial" panose="020B0604020202020204" pitchFamily="34" charset="0"/>
                  <a:ea typeface="宋体" panose="02010600030101010101" pitchFamily="2" charset="-122"/>
                  <a:cs typeface="Arial" panose="020B0604020202020204" pitchFamily="34" charset="0"/>
                </a:rPr>
                <a:t>VirtualLinkable</a:t>
              </a:r>
              <a:endParaRPr lang="en-IN" sz="105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cxnSp>
          <p:nvCxnSpPr>
            <p:cNvPr id="51" name="肘形连接符 24">
              <a:extLst>
                <a:ext uri="{FF2B5EF4-FFF2-40B4-BE49-F238E27FC236}">
                  <a16:creationId xmlns:a16="http://schemas.microsoft.com/office/drawing/2014/main" id="{B7129BD9-E001-4D4C-9399-38D406B7D77D}"/>
                </a:ext>
              </a:extLst>
            </p:cNvPr>
            <p:cNvCxnSpPr>
              <a:cxnSpLocks/>
              <a:stCxn id="49" idx="1"/>
              <a:endCxn id="50" idx="3"/>
            </p:cNvCxnSpPr>
            <p:nvPr/>
          </p:nvCxnSpPr>
          <p:spPr>
            <a:xfrm flipV="1">
              <a:off x="6878780" y="4323444"/>
              <a:ext cx="364394" cy="119739"/>
            </a:xfrm>
            <a:prstGeom prst="bentConnector3">
              <a:avLst>
                <a:gd name="adj1" fmla="val 50000"/>
              </a:avLst>
            </a:prstGeom>
            <a:noFill/>
            <a:ln w="15875" cap="flat" cmpd="sng" algn="ctr">
              <a:solidFill>
                <a:sysClr val="windowText" lastClr="000000"/>
              </a:solidFill>
              <a:prstDash val="solid"/>
              <a:miter lim="800000"/>
            </a:ln>
            <a:effectLst/>
          </p:spPr>
        </p:cxnSp>
        <p:sp>
          <p:nvSpPr>
            <p:cNvPr id="53" name="燕尾形 13">
              <a:extLst>
                <a:ext uri="{FF2B5EF4-FFF2-40B4-BE49-F238E27FC236}">
                  <a16:creationId xmlns:a16="http://schemas.microsoft.com/office/drawing/2014/main" id="{13C9BFB4-EC62-4CF9-96E5-68A00CD478F8}"/>
                </a:ext>
              </a:extLst>
            </p:cNvPr>
            <p:cNvSpPr/>
            <p:nvPr/>
          </p:nvSpPr>
          <p:spPr>
            <a:xfrm rot="10800000" flipH="1" flipV="1">
              <a:off x="5547136" y="4628839"/>
              <a:ext cx="1097280" cy="182880"/>
            </a:xfrm>
            <a:prstGeom prst="chevron">
              <a:avLst/>
            </a:prstGeom>
            <a:solidFill>
              <a:schemeClr val="accent6">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374" eaLnBrk="0" fontAlgn="base" hangingPunct="0">
                <a:spcBef>
                  <a:spcPct val="0"/>
                </a:spcBef>
                <a:spcAft>
                  <a:spcPct val="0"/>
                </a:spcAft>
              </a:pPr>
              <a:r>
                <a:rPr lang="en-US" altLang="zh-CN" sz="1050" kern="0" dirty="0" err="1">
                  <a:solidFill>
                    <a:prstClr val="black"/>
                  </a:solidFill>
                  <a:latin typeface="Arial" panose="020B0604020202020204" pitchFamily="34" charset="0"/>
                  <a:ea typeface="宋体" panose="02010600030101010101" pitchFamily="2" charset="-122"/>
                  <a:cs typeface="Arial" panose="020B0604020202020204" pitchFamily="34" charset="0"/>
                </a:rPr>
                <a:t>VirtualLinkable</a:t>
              </a:r>
              <a:endParaRPr lang="en-IN" sz="105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54" name="圆角矩形 45">
              <a:extLst>
                <a:ext uri="{FF2B5EF4-FFF2-40B4-BE49-F238E27FC236}">
                  <a16:creationId xmlns:a16="http://schemas.microsoft.com/office/drawing/2014/main" id="{2F0FF078-9CC7-407E-A39F-4DC0C28E639B}"/>
                </a:ext>
              </a:extLst>
            </p:cNvPr>
            <p:cNvSpPr/>
            <p:nvPr/>
          </p:nvSpPr>
          <p:spPr bwMode="auto">
            <a:xfrm>
              <a:off x="5837091" y="3845188"/>
              <a:ext cx="763547" cy="207404"/>
            </a:xfrm>
            <a:prstGeom prst="roundRect">
              <a:avLst/>
            </a:prstGeom>
            <a:solidFill>
              <a:sysClr val="window" lastClr="FFFFFF">
                <a:lumMod val="85000"/>
              </a:sysClr>
            </a:solidFill>
            <a:ln w="12700" cap="flat" cmpd="sng" algn="ctr">
              <a:noFill/>
              <a:prstDash val="solid"/>
              <a:miter lim="800000"/>
            </a:ln>
            <a:effectLst/>
          </p:spPr>
          <p:txBody>
            <a:bodyPr wrap="square" lIns="0" tIns="0" rIns="0" bIns="0" anchor="ctr">
              <a:no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defRPr/>
              </a:pPr>
              <a:r>
                <a:rPr lang="en-US" altLang="zh-CN" sz="1050" kern="0" dirty="0">
                  <a:solidFill>
                    <a:prstClr val="black"/>
                  </a:solidFill>
                  <a:cs typeface="Arial" panose="020B0604020202020204" pitchFamily="34" charset="0"/>
                </a:rPr>
                <a:t>properties:</a:t>
              </a:r>
              <a:endParaRPr lang="zh-CN" altLang="en-US" sz="1050" kern="0" dirty="0">
                <a:solidFill>
                  <a:prstClr val="black"/>
                </a:solidFill>
                <a:cs typeface="Arial" panose="020B0604020202020204" pitchFamily="34" charset="0"/>
              </a:endParaRPr>
            </a:p>
          </p:txBody>
        </p:sp>
        <p:sp>
          <p:nvSpPr>
            <p:cNvPr id="58" name="圆角矩形 45">
              <a:extLst>
                <a:ext uri="{FF2B5EF4-FFF2-40B4-BE49-F238E27FC236}">
                  <a16:creationId xmlns:a16="http://schemas.microsoft.com/office/drawing/2014/main" id="{19FAB741-036A-40AB-B5A2-5AE6F783C8E4}"/>
                </a:ext>
              </a:extLst>
            </p:cNvPr>
            <p:cNvSpPr/>
            <p:nvPr/>
          </p:nvSpPr>
          <p:spPr bwMode="auto">
            <a:xfrm>
              <a:off x="7500720" y="3913942"/>
              <a:ext cx="763547" cy="207404"/>
            </a:xfrm>
            <a:prstGeom prst="roundRect">
              <a:avLst/>
            </a:prstGeom>
            <a:solidFill>
              <a:sysClr val="window" lastClr="FFFFFF">
                <a:lumMod val="85000"/>
              </a:sysClr>
            </a:solidFill>
            <a:ln w="12700" cap="flat" cmpd="sng" algn="ctr">
              <a:noFill/>
              <a:prstDash val="solid"/>
              <a:miter lim="800000"/>
            </a:ln>
            <a:effectLst/>
          </p:spPr>
          <p:txBody>
            <a:bodyPr wrap="square" lIns="0" tIns="0" rIns="0" bIns="0" anchor="ctr">
              <a:no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defRPr/>
              </a:pPr>
              <a:r>
                <a:rPr lang="en-US" altLang="zh-CN" sz="1050" kern="0" dirty="0">
                  <a:solidFill>
                    <a:prstClr val="black"/>
                  </a:solidFill>
                  <a:cs typeface="Arial" panose="020B0604020202020204" pitchFamily="34" charset="0"/>
                </a:rPr>
                <a:t>properties:</a:t>
              </a:r>
              <a:endParaRPr lang="zh-CN" altLang="en-US" sz="1050" kern="0" dirty="0">
                <a:solidFill>
                  <a:prstClr val="black"/>
                </a:solidFill>
                <a:cs typeface="Arial" panose="020B0604020202020204" pitchFamily="34" charset="0"/>
              </a:endParaRPr>
            </a:p>
          </p:txBody>
        </p:sp>
        <p:sp>
          <p:nvSpPr>
            <p:cNvPr id="59" name="圆角矩形 31">
              <a:extLst>
                <a:ext uri="{FF2B5EF4-FFF2-40B4-BE49-F238E27FC236}">
                  <a16:creationId xmlns:a16="http://schemas.microsoft.com/office/drawing/2014/main" id="{EF30CA00-BAA2-439C-814A-FBBE5F421125}"/>
                </a:ext>
              </a:extLst>
            </p:cNvPr>
            <p:cNvSpPr/>
            <p:nvPr/>
          </p:nvSpPr>
          <p:spPr bwMode="auto">
            <a:xfrm>
              <a:off x="7379995" y="3648569"/>
              <a:ext cx="1125830" cy="1185482"/>
            </a:xfrm>
            <a:prstGeom prst="roundRect">
              <a:avLst/>
            </a:prstGeom>
            <a:noFill/>
            <a:ln w="12700" cap="flat" cmpd="sng" algn="ctr">
              <a:solidFill>
                <a:srgbClr val="5B9BD5"/>
              </a:solidFill>
              <a:prstDash val="solid"/>
              <a:miter lim="800000"/>
            </a:ln>
            <a:effectLst/>
          </p:spPr>
          <p:txBody>
            <a:bodyPr anchor="ctr"/>
            <a:lstStyle/>
            <a:p>
              <a:pPr algn="ctr" eaLnBrk="0" fontAlgn="base" hangingPunct="0">
                <a:spcBef>
                  <a:spcPct val="0"/>
                </a:spcBef>
                <a:spcAft>
                  <a:spcPct val="0"/>
                </a:spcAft>
                <a:defRPr/>
              </a:pPr>
              <a:endParaRPr lang="en-US" altLang="zh-CN" sz="1200" b="1"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60" name="圆角矩形 31">
              <a:extLst>
                <a:ext uri="{FF2B5EF4-FFF2-40B4-BE49-F238E27FC236}">
                  <a16:creationId xmlns:a16="http://schemas.microsoft.com/office/drawing/2014/main" id="{ABDECF97-234F-46CF-9A58-E32ED4851B2C}"/>
                </a:ext>
              </a:extLst>
            </p:cNvPr>
            <p:cNvSpPr/>
            <p:nvPr/>
          </p:nvSpPr>
          <p:spPr bwMode="auto">
            <a:xfrm>
              <a:off x="5732558" y="3522851"/>
              <a:ext cx="1125830" cy="1418306"/>
            </a:xfrm>
            <a:prstGeom prst="roundRect">
              <a:avLst/>
            </a:prstGeom>
            <a:noFill/>
            <a:ln w="12700" cap="flat" cmpd="sng" algn="ctr">
              <a:solidFill>
                <a:srgbClr val="5B9BD5"/>
              </a:solidFill>
              <a:prstDash val="solid"/>
              <a:miter lim="800000"/>
            </a:ln>
            <a:effectLst/>
          </p:spPr>
          <p:txBody>
            <a:bodyPr anchor="ctr"/>
            <a:lstStyle/>
            <a:p>
              <a:pPr algn="ctr" eaLnBrk="0" fontAlgn="base" hangingPunct="0">
                <a:spcBef>
                  <a:spcPct val="0"/>
                </a:spcBef>
                <a:spcAft>
                  <a:spcPct val="0"/>
                </a:spcAft>
                <a:defRPr/>
              </a:pPr>
              <a:endParaRPr lang="en-US" altLang="zh-CN" sz="1200" b="1"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grpSp>
      <p:sp>
        <p:nvSpPr>
          <p:cNvPr id="5" name="Rectangle 4">
            <a:extLst>
              <a:ext uri="{FF2B5EF4-FFF2-40B4-BE49-F238E27FC236}">
                <a16:creationId xmlns:a16="http://schemas.microsoft.com/office/drawing/2014/main" id="{C03EF766-D536-458F-AE1C-18B93F166588}"/>
              </a:ext>
            </a:extLst>
          </p:cNvPr>
          <p:cNvSpPr/>
          <p:nvPr/>
        </p:nvSpPr>
        <p:spPr>
          <a:xfrm>
            <a:off x="1867760" y="1405737"/>
            <a:ext cx="4617254" cy="5452263"/>
          </a:xfrm>
          <a:prstGeom prst="rect">
            <a:avLst/>
          </a:prstGeom>
          <a:solidFill>
            <a:schemeClr val="bg1">
              <a:lumMod val="85000"/>
            </a:schemeClr>
          </a:solidFill>
        </p:spPr>
        <p:txBody>
          <a:bodyPr wrap="square" lIns="0" tIns="0" rIns="0" bIns="0">
            <a:noAutofit/>
          </a:bodyPr>
          <a:lstStyle/>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tosca_definitions_version</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tosca_simple_profile_yaml</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v 1.1</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node_types</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MyCompany.SunshineDB.1_0.1_0:</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derived_from</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tosca.nodes.nfv.VNF</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topology_template</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node_templates</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highlight>
                  <a:srgbClr val="FFFF00"/>
                </a:highlight>
                <a:latin typeface="Courier New" panose="02070309020205020404" pitchFamily="49" charset="0"/>
                <a:ea typeface="SimSun" panose="02010600030101010101" pitchFamily="2" charset="-122"/>
                <a:cs typeface="Times New Roman" panose="02020603050405020304" pitchFamily="18" charset="0"/>
              </a:rPr>
              <a:t>dbBackendInternalCp</a:t>
            </a:r>
            <a:r>
              <a:rPr lang="en-GB" sz="1000" dirty="0">
                <a:solidFill>
                  <a:prstClr val="black"/>
                </a:solidFill>
                <a:highlight>
                  <a:srgbClr val="FFFF00"/>
                </a:highlight>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type: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tosca.nodes.nfv.Cpd</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properties:</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layer_protocol</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ipv4</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role: leaf</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description: Internal connection point on an VL</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requirements:</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virtual_binding</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dbBackend</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virtual_link</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highlight>
                  <a:srgbClr val="00FFFF"/>
                </a:highlight>
                <a:latin typeface="Courier New" panose="02070309020205020404" pitchFamily="49" charset="0"/>
                <a:ea typeface="SimSun" panose="02010600030101010101" pitchFamily="2" charset="-122"/>
                <a:cs typeface="Times New Roman" panose="02020603050405020304" pitchFamily="18" charset="0"/>
              </a:rPr>
              <a:t>internalVl</a:t>
            </a:r>
            <a:endParaRPr lang="en-US" sz="1400" dirty="0">
              <a:solidFill>
                <a:prstClr val="black"/>
              </a:solidFill>
              <a:highlight>
                <a:srgbClr val="00FFFF"/>
              </a:highlight>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highlight>
                  <a:srgbClr val="00FFFF"/>
                </a:highlight>
                <a:latin typeface="Courier New" panose="02070309020205020404" pitchFamily="49" charset="0"/>
                <a:ea typeface="SimSun" panose="02010600030101010101" pitchFamily="2" charset="-122"/>
                <a:cs typeface="Times New Roman" panose="02020603050405020304" pitchFamily="18" charset="0"/>
              </a:rPr>
              <a:t>internalVl</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type: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tosca.nodes.nfv.VnfVirtualLink</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properties:</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connectivity_type</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layer_protocol</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ipv4</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flow_pattern</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mesh</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test_access</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description: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vl_profile</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qos</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maxBitRateRequirements</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minBitRateRequirements</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61" name="Curved Connector 11">
            <a:extLst>
              <a:ext uri="{FF2B5EF4-FFF2-40B4-BE49-F238E27FC236}">
                <a16:creationId xmlns:a16="http://schemas.microsoft.com/office/drawing/2014/main" id="{5231324B-C273-4275-A78F-BD7793E90C4B}"/>
              </a:ext>
            </a:extLst>
          </p:cNvPr>
          <p:cNvCxnSpPr>
            <a:cxnSpLocks/>
          </p:cNvCxnSpPr>
          <p:nvPr/>
        </p:nvCxnSpPr>
        <p:spPr>
          <a:xfrm rot="10800000" flipV="1">
            <a:off x="3256727" y="4677076"/>
            <a:ext cx="1147718" cy="189914"/>
          </a:xfrm>
          <a:prstGeom prst="curvedConnector3">
            <a:avLst>
              <a:gd name="adj1" fmla="val -30437"/>
            </a:avLst>
          </a:prstGeom>
          <a:ln>
            <a:solidFill>
              <a:srgbClr val="FFFF00"/>
            </a:solidFill>
            <a:tailEnd type="triangle"/>
          </a:ln>
        </p:spPr>
        <p:style>
          <a:lnRef idx="2">
            <a:schemeClr val="accent2"/>
          </a:lnRef>
          <a:fillRef idx="0">
            <a:schemeClr val="accent2"/>
          </a:fillRef>
          <a:effectRef idx="1">
            <a:schemeClr val="accent2"/>
          </a:effectRef>
          <a:fontRef idx="minor">
            <a:schemeClr val="tx1"/>
          </a:fontRef>
        </p:style>
      </p:cxnSp>
      <p:sp>
        <p:nvSpPr>
          <p:cNvPr id="63" name="Rectangle 62">
            <a:extLst>
              <a:ext uri="{FF2B5EF4-FFF2-40B4-BE49-F238E27FC236}">
                <a16:creationId xmlns:a16="http://schemas.microsoft.com/office/drawing/2014/main" id="{AD4D2CF6-76B9-4B2B-997E-0A9C84CC3678}"/>
              </a:ext>
            </a:extLst>
          </p:cNvPr>
          <p:cNvSpPr/>
          <p:nvPr/>
        </p:nvSpPr>
        <p:spPr>
          <a:xfrm>
            <a:off x="6589399" y="1591857"/>
            <a:ext cx="3809642" cy="1224345"/>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64" name="Rectangle 63">
            <a:extLst>
              <a:ext uri="{FF2B5EF4-FFF2-40B4-BE49-F238E27FC236}">
                <a16:creationId xmlns:a16="http://schemas.microsoft.com/office/drawing/2014/main" id="{63F5F273-F131-4AF6-B50D-2214ED0CD57B}"/>
              </a:ext>
            </a:extLst>
          </p:cNvPr>
          <p:cNvSpPr/>
          <p:nvPr/>
        </p:nvSpPr>
        <p:spPr>
          <a:xfrm>
            <a:off x="6697701" y="1715955"/>
            <a:ext cx="1026595" cy="647493"/>
          </a:xfrm>
          <a:prstGeom prst="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pPr>
            <a:r>
              <a:rPr lang="en-US" sz="1200" dirty="0" err="1">
                <a:solidFill>
                  <a:prstClr val="black"/>
                </a:solidFill>
                <a:latin typeface="Times New Roman" panose="02020603050405020304" pitchFamily="18" charset="0"/>
                <a:ea typeface="Times New Roman" panose="02020603050405020304" pitchFamily="18" charset="0"/>
                <a:cs typeface="Arial" panose="020B0604020202020204" pitchFamily="34" charset="0"/>
              </a:rPr>
              <a:t>dbBackend</a:t>
            </a:r>
            <a:endParaRPr lang="en-US" sz="1200" dirty="0">
              <a:solidFill>
                <a:prstClr val="black"/>
              </a:solidFill>
              <a:latin typeface="Times New Roman" panose="02020603050405020304" pitchFamily="18" charset="0"/>
              <a:ea typeface="Times New Roman" panose="02020603050405020304" pitchFamily="18" charset="0"/>
              <a:cs typeface="Arial" panose="020B0604020202020204" pitchFamily="34" charset="0"/>
            </a:endParaRPr>
          </a:p>
        </p:txBody>
      </p:sp>
      <p:sp>
        <p:nvSpPr>
          <p:cNvPr id="65" name="Rectangle 64">
            <a:extLst>
              <a:ext uri="{FF2B5EF4-FFF2-40B4-BE49-F238E27FC236}">
                <a16:creationId xmlns:a16="http://schemas.microsoft.com/office/drawing/2014/main" id="{00D00B1C-D27F-4C56-BE52-14ECE5DF24BC}"/>
              </a:ext>
            </a:extLst>
          </p:cNvPr>
          <p:cNvSpPr/>
          <p:nvPr/>
        </p:nvSpPr>
        <p:spPr>
          <a:xfrm>
            <a:off x="7640246" y="1814644"/>
            <a:ext cx="1429864" cy="259102"/>
          </a:xfrm>
          <a:prstGeom prst="rect">
            <a:avLst/>
          </a:prstGeom>
          <a:solidFill>
            <a:srgbClr val="FFC000"/>
          </a:solidFill>
          <a:ln w="12700" cap="flat" cmpd="sng" algn="ctr">
            <a:solidFill>
              <a:srgbClr val="FFC000">
                <a:shade val="50000"/>
              </a:srgbClr>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pPr>
            <a:r>
              <a:rPr lang="en-US" sz="1200" dirty="0" err="1">
                <a:solidFill>
                  <a:prstClr val="black"/>
                </a:solidFill>
                <a:latin typeface="Times New Roman" panose="02020603050405020304" pitchFamily="18" charset="0"/>
                <a:ea typeface="Times New Roman" panose="02020603050405020304" pitchFamily="18" charset="0"/>
                <a:cs typeface="Arial" panose="020B0604020202020204" pitchFamily="34" charset="0"/>
              </a:rPr>
              <a:t>dbBackendInternalCp</a:t>
            </a:r>
            <a:endParaRPr lang="en-US" sz="1200" dirty="0">
              <a:solidFill>
                <a:prstClr val="black"/>
              </a:solidFill>
              <a:latin typeface="Times New Roman" panose="02020603050405020304" pitchFamily="18" charset="0"/>
              <a:ea typeface="Times New Roman" panose="02020603050405020304" pitchFamily="18" charset="0"/>
              <a:cs typeface="Arial" panose="020B0604020202020204" pitchFamily="34" charset="0"/>
            </a:endParaRPr>
          </a:p>
        </p:txBody>
      </p:sp>
      <p:sp>
        <p:nvSpPr>
          <p:cNvPr id="66" name="Cylinder 65">
            <a:extLst>
              <a:ext uri="{FF2B5EF4-FFF2-40B4-BE49-F238E27FC236}">
                <a16:creationId xmlns:a16="http://schemas.microsoft.com/office/drawing/2014/main" id="{F5F826C0-05B8-48EC-93A3-6197AAC0D2D6}"/>
              </a:ext>
            </a:extLst>
          </p:cNvPr>
          <p:cNvSpPr/>
          <p:nvPr/>
        </p:nvSpPr>
        <p:spPr>
          <a:xfrm rot="16200000">
            <a:off x="9714173" y="1436767"/>
            <a:ext cx="221587" cy="793266"/>
          </a:xfrm>
          <a:prstGeom prst="can">
            <a:avLst/>
          </a:prstGeom>
          <a:solidFill>
            <a:srgbClr val="ED7D31"/>
          </a:solidFill>
          <a:ln w="12700" cap="flat" cmpd="sng" algn="ctr">
            <a:solidFill>
              <a:srgbClr val="ED7D31">
                <a:shade val="50000"/>
              </a:srgbClr>
            </a:solidFill>
            <a:prstDash val="solid"/>
            <a:miter lim="800000"/>
          </a:ln>
          <a:effectLst/>
        </p:spPr>
        <p:txBody>
          <a:bodyPr rot="0" spcFirstLastPara="0" vert="vert" wrap="square" lIns="0" tIns="0" rIns="0" bIns="0" numCol="1" spcCol="0" rtlCol="0" fromWordArt="0" anchor="ctr" anchorCtr="0" forceAA="0" compatLnSpc="1">
            <a:prstTxWarp prst="textNoShape">
              <a:avLst/>
            </a:prstTxWarp>
            <a:noAutofit/>
          </a:bodyPr>
          <a:lstStyle/>
          <a:p>
            <a:pPr algn="ctr" eaLnBrk="0" fontAlgn="base" hangingPunct="0">
              <a:spcBef>
                <a:spcPct val="0"/>
              </a:spcBef>
            </a:pPr>
            <a:r>
              <a:rPr lang="en-US" sz="1200" dirty="0" err="1">
                <a:solidFill>
                  <a:prstClr val="black"/>
                </a:solidFill>
                <a:latin typeface="Times New Roman" panose="02020603050405020304" pitchFamily="18" charset="0"/>
                <a:ea typeface="Times New Roman" panose="02020603050405020304" pitchFamily="18" charset="0"/>
                <a:cs typeface="Arial" panose="020B0604020202020204" pitchFamily="34" charset="0"/>
              </a:rPr>
              <a:t>internalVl</a:t>
            </a:r>
            <a:endParaRPr lang="en-US" sz="1200" dirty="0">
              <a:solidFill>
                <a:prstClr val="black"/>
              </a:solidFill>
              <a:latin typeface="Times New Roman" panose="02020603050405020304" pitchFamily="18" charset="0"/>
              <a:ea typeface="Times New Roman" panose="02020603050405020304" pitchFamily="18" charset="0"/>
              <a:cs typeface="Arial" panose="020B0604020202020204" pitchFamily="34" charset="0"/>
            </a:endParaRPr>
          </a:p>
        </p:txBody>
      </p:sp>
      <p:sp>
        <p:nvSpPr>
          <p:cNvPr id="67" name="Rectangle 66">
            <a:extLst>
              <a:ext uri="{FF2B5EF4-FFF2-40B4-BE49-F238E27FC236}">
                <a16:creationId xmlns:a16="http://schemas.microsoft.com/office/drawing/2014/main" id="{05EC6A11-270F-4B83-AF24-FDEC8AF5BCBA}"/>
              </a:ext>
            </a:extLst>
          </p:cNvPr>
          <p:cNvSpPr/>
          <p:nvPr/>
        </p:nvSpPr>
        <p:spPr>
          <a:xfrm>
            <a:off x="8614155" y="2230931"/>
            <a:ext cx="1290680" cy="229186"/>
          </a:xfrm>
          <a:prstGeom prst="rect">
            <a:avLst/>
          </a:prstGeom>
          <a:solidFill>
            <a:srgbClr val="70AD47"/>
          </a:solidFill>
          <a:ln w="12700" cap="flat" cmpd="sng" algn="ctr">
            <a:solidFill>
              <a:srgbClr val="70AD47">
                <a:shade val="50000"/>
              </a:srgbClr>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pPr>
            <a:r>
              <a:rPr lang="en-US" sz="1200" dirty="0">
                <a:solidFill>
                  <a:prstClr val="black"/>
                </a:solidFill>
                <a:latin typeface="Times New Roman" panose="02020603050405020304" pitchFamily="18" charset="0"/>
                <a:ea typeface="Times New Roman" panose="02020603050405020304" pitchFamily="18" charset="0"/>
                <a:cs typeface="Arial" panose="020B0604020202020204" pitchFamily="34" charset="0"/>
              </a:rPr>
              <a:t>dbBackendIpv4</a:t>
            </a:r>
          </a:p>
        </p:txBody>
      </p:sp>
      <p:cxnSp>
        <p:nvCxnSpPr>
          <p:cNvPr id="68" name="Connector: Elbow 67">
            <a:extLst>
              <a:ext uri="{FF2B5EF4-FFF2-40B4-BE49-F238E27FC236}">
                <a16:creationId xmlns:a16="http://schemas.microsoft.com/office/drawing/2014/main" id="{177C2CE8-BE78-4181-BA7D-2B76AC4B6333}"/>
              </a:ext>
            </a:extLst>
          </p:cNvPr>
          <p:cNvCxnSpPr>
            <a:cxnSpLocks/>
            <a:stCxn id="67" idx="2"/>
            <a:endCxn id="71" idx="1"/>
          </p:cNvCxnSpPr>
          <p:nvPr/>
        </p:nvCxnSpPr>
        <p:spPr>
          <a:xfrm rot="16200000" flipH="1">
            <a:off x="9075727" y="2643885"/>
            <a:ext cx="591772" cy="224236"/>
          </a:xfrm>
          <a:prstGeom prst="bentConnector2">
            <a:avLst/>
          </a:prstGeom>
          <a:noFill/>
          <a:ln w="9525" cap="flat" cmpd="sng" algn="ctr">
            <a:solidFill>
              <a:srgbClr val="5B9BD5"/>
            </a:solidFill>
            <a:prstDash val="solid"/>
            <a:miter lim="800000"/>
          </a:ln>
          <a:effectLst/>
        </p:spPr>
      </p:cxnSp>
      <p:cxnSp>
        <p:nvCxnSpPr>
          <p:cNvPr id="69" name="Connector: Elbow 68">
            <a:extLst>
              <a:ext uri="{FF2B5EF4-FFF2-40B4-BE49-F238E27FC236}">
                <a16:creationId xmlns:a16="http://schemas.microsoft.com/office/drawing/2014/main" id="{B7336E38-9F3D-440F-A016-10A520201C24}"/>
              </a:ext>
            </a:extLst>
          </p:cNvPr>
          <p:cNvCxnSpPr>
            <a:cxnSpLocks/>
            <a:endCxn id="67" idx="1"/>
          </p:cNvCxnSpPr>
          <p:nvPr/>
        </p:nvCxnSpPr>
        <p:spPr>
          <a:xfrm>
            <a:off x="7724295" y="2230932"/>
            <a:ext cx="889860" cy="114593"/>
          </a:xfrm>
          <a:prstGeom prst="bentConnector3">
            <a:avLst>
              <a:gd name="adj1" fmla="val 50000"/>
            </a:avLst>
          </a:prstGeom>
          <a:noFill/>
          <a:ln w="9525" cap="flat" cmpd="sng" algn="ctr">
            <a:solidFill>
              <a:srgbClr val="5B9BD5"/>
            </a:solidFill>
            <a:prstDash val="solid"/>
            <a:miter lim="800000"/>
          </a:ln>
          <a:effectLst/>
        </p:spPr>
      </p:cxnSp>
      <p:cxnSp>
        <p:nvCxnSpPr>
          <p:cNvPr id="70" name="Connector: Elbow 69">
            <a:extLst>
              <a:ext uri="{FF2B5EF4-FFF2-40B4-BE49-F238E27FC236}">
                <a16:creationId xmlns:a16="http://schemas.microsoft.com/office/drawing/2014/main" id="{CF381887-E148-4AFE-B6DA-451D2B31BE21}"/>
              </a:ext>
            </a:extLst>
          </p:cNvPr>
          <p:cNvCxnSpPr>
            <a:cxnSpLocks/>
            <a:stCxn id="66" idx="0"/>
            <a:endCxn id="65" idx="3"/>
          </p:cNvCxnSpPr>
          <p:nvPr/>
        </p:nvCxnSpPr>
        <p:spPr>
          <a:xfrm rot="10800000" flipV="1">
            <a:off x="9070110" y="1833400"/>
            <a:ext cx="413620" cy="110795"/>
          </a:xfrm>
          <a:prstGeom prst="bentConnector3">
            <a:avLst>
              <a:gd name="adj1" fmla="val 50000"/>
            </a:avLst>
          </a:prstGeom>
          <a:noFill/>
          <a:ln w="9525" cap="flat" cmpd="sng" algn="ctr">
            <a:solidFill>
              <a:srgbClr val="C00000"/>
            </a:solidFill>
            <a:prstDash val="solid"/>
            <a:miter lim="800000"/>
          </a:ln>
          <a:effectLst/>
        </p:spPr>
      </p:cxnSp>
      <p:sp>
        <p:nvSpPr>
          <p:cNvPr id="71" name="Cylinder 70">
            <a:extLst>
              <a:ext uri="{FF2B5EF4-FFF2-40B4-BE49-F238E27FC236}">
                <a16:creationId xmlns:a16="http://schemas.microsoft.com/office/drawing/2014/main" id="{1B109350-5536-4763-8F44-A644C09AA332}"/>
              </a:ext>
            </a:extLst>
          </p:cNvPr>
          <p:cNvSpPr/>
          <p:nvPr/>
        </p:nvSpPr>
        <p:spPr>
          <a:xfrm rot="16200000">
            <a:off x="9779323" y="2645807"/>
            <a:ext cx="220980" cy="812165"/>
          </a:xfrm>
          <a:prstGeom prst="can">
            <a:avLst/>
          </a:prstGeom>
          <a:solidFill>
            <a:srgbClr val="ED7D31"/>
          </a:solidFill>
          <a:ln w="12700" cap="flat" cmpd="sng" algn="ctr">
            <a:solidFill>
              <a:srgbClr val="ED7D31">
                <a:shade val="50000"/>
              </a:srgbClr>
            </a:solidFill>
            <a:prstDash val="solid"/>
            <a:miter lim="800000"/>
          </a:ln>
          <a:effectLst/>
        </p:spPr>
        <p:txBody>
          <a:bodyPr rot="0" spcFirstLastPara="0" vert="vert" wrap="square" lIns="0" tIns="0" rIns="0" bIns="0" numCol="1" spcCol="0" rtlCol="0" fromWordArt="0" anchor="ctr" anchorCtr="0" forceAA="0" compatLnSpc="1">
            <a:prstTxWarp prst="textNoShape">
              <a:avLst/>
            </a:prstTxWarp>
            <a:noAutofit/>
          </a:bodyPr>
          <a:lstStyle/>
          <a:p>
            <a:pPr algn="ctr" eaLnBrk="0" fontAlgn="base" hangingPunct="0">
              <a:lnSpc>
                <a:spcPct val="106000"/>
              </a:lnSpc>
              <a:spcBef>
                <a:spcPct val="0"/>
              </a:spcBef>
              <a:spcAft>
                <a:spcPts val="900"/>
              </a:spcAft>
            </a:pPr>
            <a:r>
              <a:rPr lang="en-GB" sz="1200" dirty="0" err="1">
                <a:solidFill>
                  <a:prstClr val="black"/>
                </a:solidFill>
                <a:latin typeface="Times New Roman" panose="02020603050405020304" pitchFamily="18" charset="0"/>
                <a:ea typeface="Calibri" panose="020F0502020204030204" pitchFamily="34" charset="0"/>
                <a:cs typeface="Arial" panose="020B0604020202020204" pitchFamily="34" charset="0"/>
              </a:rPr>
              <a:t>externalVl</a:t>
            </a:r>
            <a:endParaRPr lang="en-US" sz="1200" dirty="0">
              <a:solidFill>
                <a:prstClr val="black"/>
              </a:solidFill>
              <a:latin typeface="Times New Roman" panose="02020603050405020304" pitchFamily="18" charset="0"/>
              <a:ea typeface="SimSun" panose="02010600030101010101" pitchFamily="2" charset="-122"/>
              <a:cs typeface="Arial" panose="020B0604020202020204" pitchFamily="34" charset="0"/>
            </a:endParaRPr>
          </a:p>
        </p:txBody>
      </p:sp>
      <p:sp>
        <p:nvSpPr>
          <p:cNvPr id="72" name="Text Box 15">
            <a:extLst>
              <a:ext uri="{FF2B5EF4-FFF2-40B4-BE49-F238E27FC236}">
                <a16:creationId xmlns:a16="http://schemas.microsoft.com/office/drawing/2014/main" id="{3BF7EEEC-4622-421E-82DC-604341D867C3}"/>
              </a:ext>
            </a:extLst>
          </p:cNvPr>
          <p:cNvSpPr txBox="1"/>
          <p:nvPr/>
        </p:nvSpPr>
        <p:spPr>
          <a:xfrm>
            <a:off x="6710551" y="2491730"/>
            <a:ext cx="612250" cy="276115"/>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pPr>
            <a:r>
              <a:rPr lang="fr-FR" sz="1200" dirty="0">
                <a:solidFill>
                  <a:prstClr val="black"/>
                </a:solidFill>
                <a:latin typeface="Times New Roman" panose="02020603050405020304" pitchFamily="18" charset="0"/>
                <a:ea typeface="Times New Roman" panose="02020603050405020304" pitchFamily="18" charset="0"/>
                <a:cs typeface="Arial" panose="020B0604020202020204" pitchFamily="34" charset="0"/>
              </a:rPr>
              <a:t>VNF </a:t>
            </a:r>
            <a:endParaRPr lang="en-US" sz="1200" dirty="0">
              <a:solidFill>
                <a:prstClr val="black"/>
              </a:solidFill>
              <a:latin typeface="Times New Roman" panose="02020603050405020304" pitchFamily="18" charset="0"/>
              <a:ea typeface="Times New Roman" panose="02020603050405020304" pitchFamily="18" charset="0"/>
              <a:cs typeface="Arial" panose="020B0604020202020204" pitchFamily="34" charset="0"/>
            </a:endParaRPr>
          </a:p>
        </p:txBody>
      </p:sp>
      <p:cxnSp>
        <p:nvCxnSpPr>
          <p:cNvPr id="75" name="Curved Connector 11">
            <a:extLst>
              <a:ext uri="{FF2B5EF4-FFF2-40B4-BE49-F238E27FC236}">
                <a16:creationId xmlns:a16="http://schemas.microsoft.com/office/drawing/2014/main" id="{F6F9F585-94DE-4654-80E8-60F3B7598C22}"/>
              </a:ext>
            </a:extLst>
          </p:cNvPr>
          <p:cNvCxnSpPr>
            <a:cxnSpLocks/>
            <a:endCxn id="59" idx="0"/>
          </p:cNvCxnSpPr>
          <p:nvPr/>
        </p:nvCxnSpPr>
        <p:spPr>
          <a:xfrm rot="16200000" flipH="1">
            <a:off x="8024384" y="2422410"/>
            <a:ext cx="1897720" cy="1258043"/>
          </a:xfrm>
          <a:prstGeom prst="curvedConnector3">
            <a:avLst>
              <a:gd name="adj1" fmla="val 50000"/>
            </a:avLst>
          </a:prstGeom>
          <a:ln>
            <a:solidFill>
              <a:srgbClr val="FFFF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86881166"/>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D8785-2B98-4D1E-91C2-10E1E47115BE}"/>
              </a:ext>
            </a:extLst>
          </p:cNvPr>
          <p:cNvSpPr>
            <a:spLocks noGrp="1"/>
          </p:cNvSpPr>
          <p:nvPr>
            <p:ph type="title"/>
          </p:nvPr>
        </p:nvSpPr>
        <p:spPr>
          <a:xfrm>
            <a:off x="685800" y="0"/>
            <a:ext cx="8190127" cy="1143000"/>
          </a:xfrm>
        </p:spPr>
        <p:txBody>
          <a:bodyPr/>
          <a:lstStyle/>
          <a:p>
            <a:r>
              <a:rPr lang="en-US" dirty="0"/>
              <a:t>External Connectivity (Example: re-exposing a VduCp)</a:t>
            </a:r>
          </a:p>
        </p:txBody>
      </p:sp>
      <p:sp>
        <p:nvSpPr>
          <p:cNvPr id="4" name="Slide Number Placeholder 3">
            <a:extLst>
              <a:ext uri="{FF2B5EF4-FFF2-40B4-BE49-F238E27FC236}">
                <a16:creationId xmlns:a16="http://schemas.microsoft.com/office/drawing/2014/main" id="{E35CFC67-7B30-4284-BD6D-7B4283261FF5}"/>
              </a:ext>
            </a:extLst>
          </p:cNvPr>
          <p:cNvSpPr>
            <a:spLocks noGrp="1"/>
          </p:cNvSpPr>
          <p:nvPr>
            <p:ph type="sldNum" sz="quarter" idx="11"/>
          </p:nvPr>
        </p:nvSpPr>
        <p:spPr/>
        <p:txBody>
          <a:bodyPr/>
          <a:lstStyle/>
          <a:p>
            <a:pPr fontAlgn="base">
              <a:spcBef>
                <a:spcPct val="0"/>
              </a:spcBef>
              <a:spcAft>
                <a:spcPct val="0"/>
              </a:spcAft>
              <a:defRPr/>
            </a:pPr>
            <a:fld id="{7994D5C2-550C-463D-8943-2F919CB44A39}" type="slidenum">
              <a:rPr lang="en-GB">
                <a:latin typeface="Arial" panose="020B0604020202020204" pitchFamily="34" charset="0"/>
                <a:cs typeface="Arial" panose="020B0604020202020204" pitchFamily="34" charset="0"/>
              </a:rPr>
              <a:pPr fontAlgn="base">
                <a:spcBef>
                  <a:spcPct val="0"/>
                </a:spcBef>
                <a:spcAft>
                  <a:spcPct val="0"/>
                </a:spcAft>
                <a:defRPr/>
              </a:pPr>
              <a:t>41</a:t>
            </a:fld>
            <a:endParaRPr lang="en-GB">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364B8533-BA8D-475F-8DD1-7D2A2D366C14}"/>
              </a:ext>
            </a:extLst>
          </p:cNvPr>
          <p:cNvSpPr/>
          <p:nvPr/>
        </p:nvSpPr>
        <p:spPr>
          <a:xfrm>
            <a:off x="6539045" y="1836825"/>
            <a:ext cx="3809642" cy="1224345"/>
          </a:xfrm>
          <a:prstGeom prst="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eaLnBrk="0" fontAlgn="base" hangingPunct="0">
              <a:spcBef>
                <a:spcPct val="0"/>
              </a:spcBef>
              <a:spcAft>
                <a:spcPct val="0"/>
              </a:spcAft>
            </a:pPr>
            <a:endParaRPr lang="en-US">
              <a:solidFill>
                <a:prstClr val="black"/>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F4FCB18-3F60-4060-8DC5-4540D8FDC680}"/>
              </a:ext>
            </a:extLst>
          </p:cNvPr>
          <p:cNvSpPr/>
          <p:nvPr/>
        </p:nvSpPr>
        <p:spPr>
          <a:xfrm>
            <a:off x="6647347" y="1960923"/>
            <a:ext cx="1026595" cy="647493"/>
          </a:xfrm>
          <a:prstGeom prst="rect">
            <a:avLst/>
          </a:prstGeom>
          <a:solidFill>
            <a:srgbClr val="5B9BD5"/>
          </a:solidFill>
          <a:ln w="12700" cap="flat" cmpd="sng" algn="ctr">
            <a:solidFill>
              <a:srgbClr val="5B9BD5">
                <a:shade val="50000"/>
              </a:srgbClr>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pPr>
            <a:r>
              <a:rPr lang="en-US" sz="1200" dirty="0" err="1">
                <a:solidFill>
                  <a:prstClr val="black"/>
                </a:solidFill>
                <a:latin typeface="Times New Roman" panose="02020603050405020304" pitchFamily="18" charset="0"/>
                <a:ea typeface="Times New Roman" panose="02020603050405020304" pitchFamily="18" charset="0"/>
                <a:cs typeface="Arial" panose="020B0604020202020204" pitchFamily="34" charset="0"/>
              </a:rPr>
              <a:t>dbBackend</a:t>
            </a:r>
            <a:endParaRPr lang="en-US" sz="1200" dirty="0">
              <a:solidFill>
                <a:prstClr val="black"/>
              </a:solidFill>
              <a:latin typeface="Times New Roman" panose="02020603050405020304" pitchFamily="18" charset="0"/>
              <a:ea typeface="Times New Roman" panose="02020603050405020304" pitchFamily="18" charset="0"/>
              <a:cs typeface="Arial" panose="020B0604020202020204" pitchFamily="34" charset="0"/>
            </a:endParaRPr>
          </a:p>
        </p:txBody>
      </p:sp>
      <p:sp>
        <p:nvSpPr>
          <p:cNvPr id="22" name="Rectangle 21">
            <a:extLst>
              <a:ext uri="{FF2B5EF4-FFF2-40B4-BE49-F238E27FC236}">
                <a16:creationId xmlns:a16="http://schemas.microsoft.com/office/drawing/2014/main" id="{84FD0D73-D0E3-414E-A896-30B98C09A856}"/>
              </a:ext>
            </a:extLst>
          </p:cNvPr>
          <p:cNvSpPr/>
          <p:nvPr/>
        </p:nvSpPr>
        <p:spPr>
          <a:xfrm>
            <a:off x="7589892" y="2059612"/>
            <a:ext cx="1429864" cy="259102"/>
          </a:xfrm>
          <a:prstGeom prst="rect">
            <a:avLst/>
          </a:prstGeom>
          <a:solidFill>
            <a:srgbClr val="FFC000"/>
          </a:solidFill>
          <a:ln w="12700" cap="flat" cmpd="sng" algn="ctr">
            <a:solidFill>
              <a:srgbClr val="FFC000">
                <a:shade val="50000"/>
              </a:srgbClr>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pPr>
            <a:r>
              <a:rPr lang="en-US" sz="1200" dirty="0" err="1">
                <a:solidFill>
                  <a:prstClr val="black"/>
                </a:solidFill>
                <a:latin typeface="Times New Roman" panose="02020603050405020304" pitchFamily="18" charset="0"/>
                <a:ea typeface="Times New Roman" panose="02020603050405020304" pitchFamily="18" charset="0"/>
                <a:cs typeface="Arial" panose="020B0604020202020204" pitchFamily="34" charset="0"/>
              </a:rPr>
              <a:t>dbBackendInternalCp</a:t>
            </a:r>
            <a:endParaRPr lang="en-US" sz="1200" dirty="0">
              <a:solidFill>
                <a:prstClr val="black"/>
              </a:solidFill>
              <a:latin typeface="Times New Roman" panose="02020603050405020304" pitchFamily="18" charset="0"/>
              <a:ea typeface="Times New Roman" panose="02020603050405020304" pitchFamily="18" charset="0"/>
              <a:cs typeface="Arial" panose="020B0604020202020204" pitchFamily="34" charset="0"/>
            </a:endParaRPr>
          </a:p>
        </p:txBody>
      </p:sp>
      <p:sp>
        <p:nvSpPr>
          <p:cNvPr id="23" name="Cylinder 22">
            <a:extLst>
              <a:ext uri="{FF2B5EF4-FFF2-40B4-BE49-F238E27FC236}">
                <a16:creationId xmlns:a16="http://schemas.microsoft.com/office/drawing/2014/main" id="{BFE1BCDB-FC22-419A-B3D1-B29F00EF979A}"/>
              </a:ext>
            </a:extLst>
          </p:cNvPr>
          <p:cNvSpPr/>
          <p:nvPr/>
        </p:nvSpPr>
        <p:spPr>
          <a:xfrm rot="16200000">
            <a:off x="9663819" y="1681735"/>
            <a:ext cx="221587" cy="793266"/>
          </a:xfrm>
          <a:prstGeom prst="can">
            <a:avLst/>
          </a:prstGeom>
          <a:solidFill>
            <a:srgbClr val="ED7D31"/>
          </a:solidFill>
          <a:ln w="12700" cap="flat" cmpd="sng" algn="ctr">
            <a:solidFill>
              <a:srgbClr val="ED7D31">
                <a:shade val="50000"/>
              </a:srgbClr>
            </a:solidFill>
            <a:prstDash val="solid"/>
            <a:miter lim="800000"/>
          </a:ln>
          <a:effectLst/>
        </p:spPr>
        <p:txBody>
          <a:bodyPr rot="0" spcFirstLastPara="0" vert="vert" wrap="square" lIns="0" tIns="0" rIns="0" bIns="0" numCol="1" spcCol="0" rtlCol="0" fromWordArt="0" anchor="ctr" anchorCtr="0" forceAA="0" compatLnSpc="1">
            <a:prstTxWarp prst="textNoShape">
              <a:avLst/>
            </a:prstTxWarp>
            <a:noAutofit/>
          </a:bodyPr>
          <a:lstStyle/>
          <a:p>
            <a:pPr algn="ctr" eaLnBrk="0" fontAlgn="base" hangingPunct="0">
              <a:spcBef>
                <a:spcPct val="0"/>
              </a:spcBef>
            </a:pPr>
            <a:r>
              <a:rPr lang="en-US" sz="1200" dirty="0" err="1">
                <a:solidFill>
                  <a:prstClr val="black"/>
                </a:solidFill>
                <a:latin typeface="Times New Roman" panose="02020603050405020304" pitchFamily="18" charset="0"/>
                <a:ea typeface="Times New Roman" panose="02020603050405020304" pitchFamily="18" charset="0"/>
                <a:cs typeface="Arial" panose="020B0604020202020204" pitchFamily="34" charset="0"/>
              </a:rPr>
              <a:t>internalVl</a:t>
            </a:r>
            <a:endParaRPr lang="en-US" sz="1200" dirty="0">
              <a:solidFill>
                <a:prstClr val="black"/>
              </a:solidFill>
              <a:latin typeface="Times New Roman" panose="02020603050405020304" pitchFamily="18" charset="0"/>
              <a:ea typeface="Times New Roman" panose="02020603050405020304" pitchFamily="18" charset="0"/>
              <a:cs typeface="Arial" panose="020B0604020202020204" pitchFamily="34" charset="0"/>
            </a:endParaRPr>
          </a:p>
        </p:txBody>
      </p:sp>
      <p:sp>
        <p:nvSpPr>
          <p:cNvPr id="24" name="Rectangle 23">
            <a:extLst>
              <a:ext uri="{FF2B5EF4-FFF2-40B4-BE49-F238E27FC236}">
                <a16:creationId xmlns:a16="http://schemas.microsoft.com/office/drawing/2014/main" id="{7D5FAD07-6842-4CF6-8F79-F5A4E3F1A358}"/>
              </a:ext>
            </a:extLst>
          </p:cNvPr>
          <p:cNvSpPr/>
          <p:nvPr/>
        </p:nvSpPr>
        <p:spPr>
          <a:xfrm>
            <a:off x="8563801" y="2475899"/>
            <a:ext cx="1290680" cy="229186"/>
          </a:xfrm>
          <a:prstGeom prst="rect">
            <a:avLst/>
          </a:prstGeom>
          <a:solidFill>
            <a:srgbClr val="70AD47"/>
          </a:solidFill>
          <a:ln w="12700" cap="flat" cmpd="sng" algn="ctr">
            <a:solidFill>
              <a:srgbClr val="70AD47">
                <a:shade val="50000"/>
              </a:srgbClr>
            </a:solid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algn="ctr" eaLnBrk="0" fontAlgn="base" hangingPunct="0">
              <a:spcBef>
                <a:spcPct val="0"/>
              </a:spcBef>
            </a:pPr>
            <a:r>
              <a:rPr lang="en-US" sz="1200" dirty="0">
                <a:solidFill>
                  <a:prstClr val="black"/>
                </a:solidFill>
                <a:latin typeface="Times New Roman" panose="02020603050405020304" pitchFamily="18" charset="0"/>
                <a:ea typeface="Times New Roman" panose="02020603050405020304" pitchFamily="18" charset="0"/>
                <a:cs typeface="Arial" panose="020B0604020202020204" pitchFamily="34" charset="0"/>
              </a:rPr>
              <a:t>dbBackendIpv4</a:t>
            </a:r>
          </a:p>
        </p:txBody>
      </p:sp>
      <p:cxnSp>
        <p:nvCxnSpPr>
          <p:cNvPr id="25" name="Connector: Elbow 24">
            <a:extLst>
              <a:ext uri="{FF2B5EF4-FFF2-40B4-BE49-F238E27FC236}">
                <a16:creationId xmlns:a16="http://schemas.microsoft.com/office/drawing/2014/main" id="{23DF82F2-718C-4E06-A2E6-4D8F5E0F79FD}"/>
              </a:ext>
            </a:extLst>
          </p:cNvPr>
          <p:cNvCxnSpPr>
            <a:cxnSpLocks/>
            <a:stCxn id="24" idx="2"/>
            <a:endCxn id="28" idx="1"/>
          </p:cNvCxnSpPr>
          <p:nvPr/>
        </p:nvCxnSpPr>
        <p:spPr>
          <a:xfrm rot="16200000" flipH="1">
            <a:off x="9025373" y="2888853"/>
            <a:ext cx="591772" cy="224236"/>
          </a:xfrm>
          <a:prstGeom prst="bentConnector2">
            <a:avLst/>
          </a:prstGeom>
          <a:noFill/>
          <a:ln w="9525" cap="flat" cmpd="sng" algn="ctr">
            <a:solidFill>
              <a:srgbClr val="5B9BD5"/>
            </a:solidFill>
            <a:prstDash val="solid"/>
            <a:miter lim="800000"/>
          </a:ln>
          <a:effectLst/>
        </p:spPr>
      </p:cxnSp>
      <p:cxnSp>
        <p:nvCxnSpPr>
          <p:cNvPr id="26" name="Connector: Elbow 25">
            <a:extLst>
              <a:ext uri="{FF2B5EF4-FFF2-40B4-BE49-F238E27FC236}">
                <a16:creationId xmlns:a16="http://schemas.microsoft.com/office/drawing/2014/main" id="{8F56E6CA-0112-48FD-B698-6A8D2D0EBDBB}"/>
              </a:ext>
            </a:extLst>
          </p:cNvPr>
          <p:cNvCxnSpPr>
            <a:cxnSpLocks/>
            <a:endCxn id="24" idx="1"/>
          </p:cNvCxnSpPr>
          <p:nvPr/>
        </p:nvCxnSpPr>
        <p:spPr>
          <a:xfrm>
            <a:off x="7673941" y="2475900"/>
            <a:ext cx="889860" cy="114593"/>
          </a:xfrm>
          <a:prstGeom prst="bentConnector3">
            <a:avLst>
              <a:gd name="adj1" fmla="val 50000"/>
            </a:avLst>
          </a:prstGeom>
          <a:noFill/>
          <a:ln w="9525" cap="flat" cmpd="sng" algn="ctr">
            <a:solidFill>
              <a:srgbClr val="5B9BD5"/>
            </a:solidFill>
            <a:prstDash val="solid"/>
            <a:miter lim="800000"/>
          </a:ln>
          <a:effectLst/>
        </p:spPr>
      </p:cxnSp>
      <p:cxnSp>
        <p:nvCxnSpPr>
          <p:cNvPr id="27" name="Connector: Elbow 26">
            <a:extLst>
              <a:ext uri="{FF2B5EF4-FFF2-40B4-BE49-F238E27FC236}">
                <a16:creationId xmlns:a16="http://schemas.microsoft.com/office/drawing/2014/main" id="{8C64C6AD-0777-4474-97D8-5EB023D7CDE9}"/>
              </a:ext>
            </a:extLst>
          </p:cNvPr>
          <p:cNvCxnSpPr>
            <a:cxnSpLocks/>
            <a:stCxn id="23" idx="0"/>
            <a:endCxn id="22" idx="3"/>
          </p:cNvCxnSpPr>
          <p:nvPr/>
        </p:nvCxnSpPr>
        <p:spPr>
          <a:xfrm rot="10800000" flipV="1">
            <a:off x="9019756" y="2078368"/>
            <a:ext cx="413620" cy="110795"/>
          </a:xfrm>
          <a:prstGeom prst="bentConnector3">
            <a:avLst>
              <a:gd name="adj1" fmla="val 50000"/>
            </a:avLst>
          </a:prstGeom>
          <a:noFill/>
          <a:ln w="9525" cap="flat" cmpd="sng" algn="ctr">
            <a:solidFill>
              <a:srgbClr val="C00000"/>
            </a:solidFill>
            <a:prstDash val="solid"/>
            <a:miter lim="800000"/>
          </a:ln>
          <a:effectLst/>
        </p:spPr>
      </p:cxnSp>
      <p:sp>
        <p:nvSpPr>
          <p:cNvPr id="28" name="Cylinder 27">
            <a:extLst>
              <a:ext uri="{FF2B5EF4-FFF2-40B4-BE49-F238E27FC236}">
                <a16:creationId xmlns:a16="http://schemas.microsoft.com/office/drawing/2014/main" id="{AFEA01B4-0506-49A6-A4E1-46097A4B836F}"/>
              </a:ext>
            </a:extLst>
          </p:cNvPr>
          <p:cNvSpPr/>
          <p:nvPr/>
        </p:nvSpPr>
        <p:spPr>
          <a:xfrm rot="16200000">
            <a:off x="9728969" y="2890775"/>
            <a:ext cx="220980" cy="812165"/>
          </a:xfrm>
          <a:prstGeom prst="can">
            <a:avLst/>
          </a:prstGeom>
          <a:solidFill>
            <a:srgbClr val="ED7D31"/>
          </a:solidFill>
          <a:ln w="12700" cap="flat" cmpd="sng" algn="ctr">
            <a:solidFill>
              <a:srgbClr val="ED7D31">
                <a:shade val="50000"/>
              </a:srgbClr>
            </a:solidFill>
            <a:prstDash val="solid"/>
            <a:miter lim="800000"/>
          </a:ln>
          <a:effectLst/>
        </p:spPr>
        <p:txBody>
          <a:bodyPr rot="0" spcFirstLastPara="0" vert="vert" wrap="square" lIns="0" tIns="0" rIns="0" bIns="0" numCol="1" spcCol="0" rtlCol="0" fromWordArt="0" anchor="ctr" anchorCtr="0" forceAA="0" compatLnSpc="1">
            <a:prstTxWarp prst="textNoShape">
              <a:avLst/>
            </a:prstTxWarp>
            <a:noAutofit/>
          </a:bodyPr>
          <a:lstStyle/>
          <a:p>
            <a:pPr algn="ctr" eaLnBrk="0" fontAlgn="base" hangingPunct="0">
              <a:lnSpc>
                <a:spcPct val="106000"/>
              </a:lnSpc>
              <a:spcBef>
                <a:spcPct val="0"/>
              </a:spcBef>
              <a:spcAft>
                <a:spcPts val="900"/>
              </a:spcAft>
            </a:pPr>
            <a:r>
              <a:rPr lang="en-GB" sz="1200" dirty="0" err="1">
                <a:solidFill>
                  <a:prstClr val="black"/>
                </a:solidFill>
                <a:latin typeface="Times New Roman" panose="02020603050405020304" pitchFamily="18" charset="0"/>
                <a:ea typeface="Calibri" panose="020F0502020204030204" pitchFamily="34" charset="0"/>
                <a:cs typeface="Arial" panose="020B0604020202020204" pitchFamily="34" charset="0"/>
              </a:rPr>
              <a:t>externalVl</a:t>
            </a:r>
            <a:endParaRPr lang="en-US" sz="1200" dirty="0">
              <a:solidFill>
                <a:prstClr val="black"/>
              </a:solidFill>
              <a:latin typeface="Times New Roman" panose="02020603050405020304" pitchFamily="18" charset="0"/>
              <a:ea typeface="SimSun" panose="02010600030101010101" pitchFamily="2" charset="-122"/>
              <a:cs typeface="Arial" panose="020B0604020202020204" pitchFamily="34" charset="0"/>
            </a:endParaRPr>
          </a:p>
        </p:txBody>
      </p:sp>
      <p:sp>
        <p:nvSpPr>
          <p:cNvPr id="29" name="Text Box 15">
            <a:extLst>
              <a:ext uri="{FF2B5EF4-FFF2-40B4-BE49-F238E27FC236}">
                <a16:creationId xmlns:a16="http://schemas.microsoft.com/office/drawing/2014/main" id="{5D4A5456-E476-4073-A74F-208B14DF0778}"/>
              </a:ext>
            </a:extLst>
          </p:cNvPr>
          <p:cNvSpPr txBox="1"/>
          <p:nvPr/>
        </p:nvSpPr>
        <p:spPr>
          <a:xfrm>
            <a:off x="6660197" y="2736698"/>
            <a:ext cx="612250" cy="276115"/>
          </a:xfrm>
          <a:prstGeom prst="rect">
            <a:avLst/>
          </a:prstGeom>
          <a:noFill/>
          <a:ln w="6350">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pPr>
            <a:r>
              <a:rPr lang="fr-FR" sz="1200" dirty="0">
                <a:solidFill>
                  <a:prstClr val="black"/>
                </a:solidFill>
                <a:latin typeface="Times New Roman" panose="02020603050405020304" pitchFamily="18" charset="0"/>
                <a:ea typeface="Times New Roman" panose="02020603050405020304" pitchFamily="18" charset="0"/>
                <a:cs typeface="Arial" panose="020B0604020202020204" pitchFamily="34" charset="0"/>
              </a:rPr>
              <a:t>VNF </a:t>
            </a:r>
            <a:endParaRPr lang="en-US" sz="1200" dirty="0">
              <a:solidFill>
                <a:prstClr val="black"/>
              </a:solidFill>
              <a:latin typeface="Times New Roman" panose="02020603050405020304" pitchFamily="18" charset="0"/>
              <a:ea typeface="Times New Roman" panose="02020603050405020304" pitchFamily="18" charset="0"/>
              <a:cs typeface="Arial" panose="020B0604020202020204" pitchFamily="34" charset="0"/>
            </a:endParaRPr>
          </a:p>
        </p:txBody>
      </p:sp>
      <p:cxnSp>
        <p:nvCxnSpPr>
          <p:cNvPr id="30" name="Curved Connector 11">
            <a:extLst>
              <a:ext uri="{FF2B5EF4-FFF2-40B4-BE49-F238E27FC236}">
                <a16:creationId xmlns:a16="http://schemas.microsoft.com/office/drawing/2014/main" id="{51CEA46D-FDB4-4DD9-95D4-B17ECE9BC3EA}"/>
              </a:ext>
            </a:extLst>
          </p:cNvPr>
          <p:cNvCxnSpPr>
            <a:cxnSpLocks/>
          </p:cNvCxnSpPr>
          <p:nvPr/>
        </p:nvCxnSpPr>
        <p:spPr>
          <a:xfrm rot="5400000">
            <a:off x="7256083" y="2905564"/>
            <a:ext cx="1924779" cy="1602571"/>
          </a:xfrm>
          <a:prstGeom prst="curvedConnector3">
            <a:avLst>
              <a:gd name="adj1" fmla="val 50000"/>
            </a:avLst>
          </a:prstGeom>
          <a:ln>
            <a:solidFill>
              <a:srgbClr val="FFFF00"/>
            </a:solidFill>
            <a:tailEnd type="triangle"/>
          </a:ln>
        </p:spPr>
        <p:style>
          <a:lnRef idx="2">
            <a:schemeClr val="accent2"/>
          </a:lnRef>
          <a:fillRef idx="0">
            <a:schemeClr val="accent2"/>
          </a:fillRef>
          <a:effectRef idx="1">
            <a:schemeClr val="accent2"/>
          </a:effectRef>
          <a:fontRef idx="minor">
            <a:schemeClr val="tx1"/>
          </a:fontRef>
        </p:style>
      </p:cxnSp>
      <p:grpSp>
        <p:nvGrpSpPr>
          <p:cNvPr id="3" name="Group 2">
            <a:extLst>
              <a:ext uri="{FF2B5EF4-FFF2-40B4-BE49-F238E27FC236}">
                <a16:creationId xmlns:a16="http://schemas.microsoft.com/office/drawing/2014/main" id="{80372D1A-CA84-4556-949C-6B338D287D8C}"/>
              </a:ext>
            </a:extLst>
          </p:cNvPr>
          <p:cNvGrpSpPr>
            <a:grpSpLocks noChangeAspect="1"/>
          </p:cNvGrpSpPr>
          <p:nvPr/>
        </p:nvGrpSpPr>
        <p:grpSpPr>
          <a:xfrm>
            <a:off x="6727301" y="4179001"/>
            <a:ext cx="3826716" cy="2212557"/>
            <a:chOff x="5203303" y="4179006"/>
            <a:chExt cx="3518239" cy="2034200"/>
          </a:xfrm>
        </p:grpSpPr>
        <p:sp>
          <p:nvSpPr>
            <p:cNvPr id="31" name="圆角矩形 33">
              <a:extLst>
                <a:ext uri="{FF2B5EF4-FFF2-40B4-BE49-F238E27FC236}">
                  <a16:creationId xmlns:a16="http://schemas.microsoft.com/office/drawing/2014/main" id="{1573F374-BE9C-4662-81E0-81F0E881B8AA}"/>
                </a:ext>
              </a:extLst>
            </p:cNvPr>
            <p:cNvSpPr/>
            <p:nvPr/>
          </p:nvSpPr>
          <p:spPr bwMode="auto">
            <a:xfrm>
              <a:off x="5363885" y="4810111"/>
              <a:ext cx="1094525" cy="226137"/>
            </a:xfrm>
            <a:prstGeom prst="roundRect">
              <a:avLst/>
            </a:prstGeom>
            <a:noFill/>
            <a:ln w="12700" cap="flat" cmpd="sng" algn="ctr">
              <a:noFill/>
              <a:prstDash val="solid"/>
              <a:miter lim="800000"/>
            </a:ln>
            <a:effectLst/>
          </p:spPr>
          <p:txBody>
            <a:bodyPr anchor="ctr"/>
            <a:lstStyle/>
            <a:p>
              <a:pPr algn="ctr" eaLnBrk="0" fontAlgn="base" hangingPunct="0">
                <a:spcBef>
                  <a:spcPct val="0"/>
                </a:spcBef>
                <a:spcAft>
                  <a:spcPct val="0"/>
                </a:spcAft>
                <a:defRPr/>
              </a:pPr>
              <a:r>
                <a:rPr lang="en-US" altLang="zh-CN" sz="1400" b="1" kern="0" dirty="0" err="1">
                  <a:solidFill>
                    <a:prstClr val="black"/>
                  </a:solidFill>
                  <a:latin typeface="Arial" panose="020B0604020202020204" pitchFamily="34" charset="0"/>
                  <a:ea typeface="宋体" panose="02010600030101010101" pitchFamily="2" charset="-122"/>
                  <a:cs typeface="Arial" panose="020B0604020202020204" pitchFamily="34" charset="0"/>
                </a:rPr>
                <a:t>VnfExtcp</a:t>
              </a:r>
              <a:endParaRPr lang="en-US" altLang="zh-CN" sz="1400" b="1" kern="0" dirty="0">
                <a:solidFill>
                  <a:prstClr val="black"/>
                </a:solidFill>
                <a:latin typeface="Arial" panose="020B0604020202020204" pitchFamily="34" charset="0"/>
                <a:ea typeface="宋体" panose="02010600030101010101" pitchFamily="2" charset="-122"/>
                <a:cs typeface="Arial" panose="020B0604020202020204" pitchFamily="34" charset="0"/>
              </a:endParaRPr>
            </a:p>
            <a:p>
              <a:pPr algn="ctr" eaLnBrk="0" fontAlgn="base" hangingPunct="0">
                <a:spcBef>
                  <a:spcPct val="0"/>
                </a:spcBef>
                <a:spcAft>
                  <a:spcPct val="0"/>
                </a:spcAft>
                <a:defRPr/>
              </a:pPr>
              <a:r>
                <a:rPr lang="en-US" altLang="zh-CN" sz="1400" b="1" kern="0" dirty="0">
                  <a:solidFill>
                    <a:prstClr val="black"/>
                  </a:solidFill>
                  <a:latin typeface="Arial" panose="020B0604020202020204" pitchFamily="34" charset="0"/>
                  <a:ea typeface="宋体" panose="02010600030101010101" pitchFamily="2" charset="-122"/>
                  <a:cs typeface="Arial" panose="020B0604020202020204" pitchFamily="34" charset="0"/>
                </a:rPr>
                <a:t>(</a:t>
              </a:r>
              <a:r>
                <a:rPr lang="en-US" altLang="zh-CN" sz="1400" b="1" kern="0" dirty="0" err="1">
                  <a:solidFill>
                    <a:prstClr val="black"/>
                  </a:solidFill>
                  <a:latin typeface="Arial" panose="020B0604020202020204" pitchFamily="34" charset="0"/>
                  <a:ea typeface="宋体" panose="02010600030101010101" pitchFamily="2" charset="-122"/>
                  <a:cs typeface="Arial" panose="020B0604020202020204" pitchFamily="34" charset="0"/>
                </a:rPr>
                <a:t>VduCp</a:t>
              </a:r>
              <a:r>
                <a:rPr lang="en-US" altLang="zh-CN" sz="1400" b="1" kern="0" dirty="0">
                  <a:solidFill>
                    <a:prstClr val="black"/>
                  </a:solidFill>
                  <a:latin typeface="Arial" panose="020B0604020202020204" pitchFamily="34" charset="0"/>
                  <a:ea typeface="宋体" panose="02010600030101010101" pitchFamily="2" charset="-122"/>
                  <a:cs typeface="Arial" panose="020B0604020202020204" pitchFamily="34" charset="0"/>
                </a:rPr>
                <a:t>)</a:t>
              </a:r>
              <a:endParaRPr lang="zh-CN" altLang="en-US" sz="1400" b="1"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32" name="燕尾形 13">
              <a:extLst>
                <a:ext uri="{FF2B5EF4-FFF2-40B4-BE49-F238E27FC236}">
                  <a16:creationId xmlns:a16="http://schemas.microsoft.com/office/drawing/2014/main" id="{D1E94924-BB47-4D25-97F8-2DAA78FDD4EA}"/>
                </a:ext>
              </a:extLst>
            </p:cNvPr>
            <p:cNvSpPr/>
            <p:nvPr/>
          </p:nvSpPr>
          <p:spPr>
            <a:xfrm rot="10800000" flipH="1" flipV="1">
              <a:off x="5497893" y="5875422"/>
              <a:ext cx="1097280" cy="182880"/>
            </a:xfrm>
            <a:prstGeom prst="chevron">
              <a:avLst/>
            </a:prstGeom>
            <a:solidFill>
              <a:schemeClr val="accent5">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374" eaLnBrk="0" fontAlgn="base" hangingPunct="0">
                <a:spcBef>
                  <a:spcPct val="0"/>
                </a:spcBef>
                <a:spcAft>
                  <a:spcPct val="0"/>
                </a:spcAft>
              </a:pPr>
              <a:r>
                <a:rPr lang="en-IN" sz="1100" dirty="0" err="1">
                  <a:solidFill>
                    <a:prstClr val="black"/>
                  </a:solidFill>
                  <a:latin typeface="Arial" panose="020B0604020202020204" pitchFamily="34" charset="0"/>
                  <a:ea typeface="宋体" panose="02010600030101010101" pitchFamily="2" charset="-122"/>
                  <a:cs typeface="Arial" panose="020B0604020202020204" pitchFamily="34" charset="0"/>
                </a:rPr>
                <a:t>VirtualBindable</a:t>
              </a:r>
              <a:endParaRPr lang="en-IN" sz="110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33" name="燕尾形 13">
              <a:extLst>
                <a:ext uri="{FF2B5EF4-FFF2-40B4-BE49-F238E27FC236}">
                  <a16:creationId xmlns:a16="http://schemas.microsoft.com/office/drawing/2014/main" id="{913DFEEE-8A0B-4608-B103-4A208E44BCDA}"/>
                </a:ext>
              </a:extLst>
            </p:cNvPr>
            <p:cNvSpPr/>
            <p:nvPr/>
          </p:nvSpPr>
          <p:spPr>
            <a:xfrm rot="10800000" flipV="1">
              <a:off x="5203303" y="5538574"/>
              <a:ext cx="1097280" cy="182880"/>
            </a:xfrm>
            <a:prstGeom prst="chevron">
              <a:avLst/>
            </a:prstGeom>
            <a:solidFill>
              <a:schemeClr val="accent5">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14374" eaLnBrk="0" fontAlgn="base" hangingPunct="0">
                <a:spcBef>
                  <a:spcPct val="0"/>
                </a:spcBef>
                <a:spcAft>
                  <a:spcPct val="0"/>
                </a:spcAft>
              </a:pPr>
              <a:r>
                <a:rPr lang="en-US" altLang="zh-CN" sz="1100" kern="0" dirty="0" err="1">
                  <a:solidFill>
                    <a:prstClr val="black"/>
                  </a:solidFill>
                  <a:latin typeface="Arial" panose="020B0604020202020204" pitchFamily="34" charset="0"/>
                  <a:ea typeface="宋体" panose="02010600030101010101" pitchFamily="2" charset="-122"/>
                  <a:cs typeface="Arial" panose="020B0604020202020204" pitchFamily="34" charset="0"/>
                </a:rPr>
                <a:t>VirtualLinkable</a:t>
              </a:r>
              <a:endParaRPr lang="en-IN" sz="110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34" name="圆角矩形 45">
              <a:extLst>
                <a:ext uri="{FF2B5EF4-FFF2-40B4-BE49-F238E27FC236}">
                  <a16:creationId xmlns:a16="http://schemas.microsoft.com/office/drawing/2014/main" id="{A548551C-64FD-4E1D-87AF-A727C96CB901}"/>
                </a:ext>
              </a:extLst>
            </p:cNvPr>
            <p:cNvSpPr/>
            <p:nvPr/>
          </p:nvSpPr>
          <p:spPr bwMode="auto">
            <a:xfrm>
              <a:off x="5460849" y="5220512"/>
              <a:ext cx="763547" cy="207404"/>
            </a:xfrm>
            <a:prstGeom prst="roundRect">
              <a:avLst/>
            </a:prstGeom>
            <a:solidFill>
              <a:sysClr val="window" lastClr="FFFFFF">
                <a:lumMod val="85000"/>
              </a:sysClr>
            </a:solidFill>
            <a:ln w="12700" cap="flat" cmpd="sng" algn="ctr">
              <a:noFill/>
              <a:prstDash val="solid"/>
              <a:miter lim="800000"/>
            </a:ln>
            <a:effectLst/>
          </p:spPr>
          <p:txBody>
            <a:bodyPr wrap="square" lIns="0" tIns="0" rIns="0" bIns="0" anchor="ctr">
              <a:no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defRPr/>
              </a:pPr>
              <a:r>
                <a:rPr lang="en-US" altLang="zh-CN" sz="1100" kern="0" dirty="0">
                  <a:solidFill>
                    <a:prstClr val="black"/>
                  </a:solidFill>
                  <a:cs typeface="Arial" panose="020B0604020202020204" pitchFamily="34" charset="0"/>
                </a:rPr>
                <a:t>properties:</a:t>
              </a:r>
              <a:endParaRPr lang="zh-CN" altLang="en-US" sz="1100" kern="0" dirty="0">
                <a:solidFill>
                  <a:prstClr val="black"/>
                </a:solidFill>
                <a:cs typeface="Arial" panose="020B0604020202020204" pitchFamily="34" charset="0"/>
              </a:endParaRPr>
            </a:p>
          </p:txBody>
        </p:sp>
        <p:sp>
          <p:nvSpPr>
            <p:cNvPr id="35" name="圆角矩形 31">
              <a:extLst>
                <a:ext uri="{FF2B5EF4-FFF2-40B4-BE49-F238E27FC236}">
                  <a16:creationId xmlns:a16="http://schemas.microsoft.com/office/drawing/2014/main" id="{3CB63960-6B98-46CA-9E42-8F427BEE8A23}"/>
                </a:ext>
              </a:extLst>
            </p:cNvPr>
            <p:cNvSpPr/>
            <p:nvPr/>
          </p:nvSpPr>
          <p:spPr bwMode="auto">
            <a:xfrm>
              <a:off x="5340124" y="4739541"/>
              <a:ext cx="1125830" cy="1401080"/>
            </a:xfrm>
            <a:prstGeom prst="roundRect">
              <a:avLst/>
            </a:prstGeom>
            <a:noFill/>
            <a:ln w="12700" cap="flat" cmpd="sng" algn="ctr">
              <a:solidFill>
                <a:srgbClr val="5B9BD5"/>
              </a:solidFill>
              <a:prstDash val="solid"/>
              <a:miter lim="800000"/>
            </a:ln>
            <a:effectLst/>
          </p:spPr>
          <p:txBody>
            <a:bodyPr anchor="ctr"/>
            <a:lstStyle/>
            <a:p>
              <a:pPr algn="ctr" eaLnBrk="0" fontAlgn="base" hangingPunct="0">
                <a:spcBef>
                  <a:spcPct val="0"/>
                </a:spcBef>
                <a:spcAft>
                  <a:spcPct val="0"/>
                </a:spcAft>
                <a:defRPr/>
              </a:pPr>
              <a:endParaRPr lang="en-US" altLang="zh-CN" sz="1400" b="1"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36" name="圆角矩形 8">
              <a:extLst>
                <a:ext uri="{FF2B5EF4-FFF2-40B4-BE49-F238E27FC236}">
                  <a16:creationId xmlns:a16="http://schemas.microsoft.com/office/drawing/2014/main" id="{05EEAEAE-9090-4E3F-A481-776DA36A7C49}"/>
                </a:ext>
              </a:extLst>
            </p:cNvPr>
            <p:cNvSpPr/>
            <p:nvPr/>
          </p:nvSpPr>
          <p:spPr>
            <a:xfrm>
              <a:off x="7258007" y="4227817"/>
              <a:ext cx="1206048" cy="1985389"/>
            </a:xfrm>
            <a:prstGeom prst="roundRect">
              <a:avLst/>
            </a:prstGeom>
            <a:noFill/>
            <a:ln w="12700" cap="flat" cmpd="sng" algn="ctr">
              <a:solidFill>
                <a:srgbClr val="5B9BD5">
                  <a:shade val="50000"/>
                </a:srgbClr>
              </a:solidFill>
              <a:prstDash val="solid"/>
              <a:miter lim="800000"/>
            </a:ln>
            <a:effectLst/>
          </p:spPr>
          <p:txBody>
            <a:bodyPr anchor="ctr"/>
            <a:lstStyle/>
            <a:p>
              <a:pPr algn="ctr" eaLnBrk="0" fontAlgn="base" hangingPunct="0">
                <a:spcBef>
                  <a:spcPct val="0"/>
                </a:spcBef>
                <a:spcAft>
                  <a:spcPct val="0"/>
                </a:spcAft>
                <a:defRPr/>
              </a:pPr>
              <a:endParaRPr lang="zh-CN" altLang="en-US" sz="1400" kern="0">
                <a:solidFill>
                  <a:prstClr val="white"/>
                </a:solidFill>
                <a:latin typeface="Arial" panose="020B0604020202020204" pitchFamily="34" charset="0"/>
                <a:ea typeface="宋体" panose="02010600030101010101" pitchFamily="2" charset="-122"/>
                <a:cs typeface="Arial" panose="020B0604020202020204" pitchFamily="34" charset="0"/>
              </a:endParaRPr>
            </a:p>
          </p:txBody>
        </p:sp>
        <p:sp>
          <p:nvSpPr>
            <p:cNvPr id="37" name="文本框 11">
              <a:extLst>
                <a:ext uri="{FF2B5EF4-FFF2-40B4-BE49-F238E27FC236}">
                  <a16:creationId xmlns:a16="http://schemas.microsoft.com/office/drawing/2014/main" id="{8D25BAED-17B3-4B63-8E2C-48D7DC040615}"/>
                </a:ext>
              </a:extLst>
            </p:cNvPr>
            <p:cNvSpPr txBox="1">
              <a:spLocks noChangeArrowheads="1"/>
            </p:cNvSpPr>
            <p:nvPr/>
          </p:nvSpPr>
          <p:spPr bwMode="auto">
            <a:xfrm>
              <a:off x="7238466" y="4179006"/>
              <a:ext cx="1303773" cy="282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0" fontAlgn="base" hangingPunct="0">
                <a:lnSpc>
                  <a:spcPct val="100000"/>
                </a:lnSpc>
                <a:spcBef>
                  <a:spcPct val="0"/>
                </a:spcBef>
                <a:spcAft>
                  <a:spcPct val="0"/>
                </a:spcAft>
                <a:buNone/>
                <a:defRPr/>
              </a:pPr>
              <a:r>
                <a:rPr lang="en-US" altLang="zh-CN" sz="1400" b="1" kern="0" dirty="0" err="1">
                  <a:solidFill>
                    <a:srgbClr val="000000"/>
                  </a:solidFill>
                  <a:latin typeface="Arial" panose="020B0604020202020204" pitchFamily="34" charset="0"/>
                  <a:cs typeface="Arial" panose="020B0604020202020204" pitchFamily="34" charset="0"/>
                </a:rPr>
                <a:t>Vdu.Compute</a:t>
              </a:r>
              <a:endParaRPr lang="zh-CN" altLang="en-US" sz="1400" b="1" kern="0" dirty="0">
                <a:solidFill>
                  <a:srgbClr val="000000"/>
                </a:solidFill>
                <a:latin typeface="Arial" panose="020B0604020202020204" pitchFamily="34" charset="0"/>
                <a:cs typeface="Arial" panose="020B0604020202020204" pitchFamily="34" charset="0"/>
              </a:endParaRPr>
            </a:p>
          </p:txBody>
        </p:sp>
        <p:sp>
          <p:nvSpPr>
            <p:cNvPr id="38" name="燕尾形 13">
              <a:extLst>
                <a:ext uri="{FF2B5EF4-FFF2-40B4-BE49-F238E27FC236}">
                  <a16:creationId xmlns:a16="http://schemas.microsoft.com/office/drawing/2014/main" id="{4CD55EF2-AF11-4709-B15F-D51CB7D0790C}"/>
                </a:ext>
              </a:extLst>
            </p:cNvPr>
            <p:cNvSpPr/>
            <p:nvPr/>
          </p:nvSpPr>
          <p:spPr>
            <a:xfrm rot="10800000" flipV="1">
              <a:off x="7587500" y="4858671"/>
              <a:ext cx="1097280" cy="182880"/>
            </a:xfrm>
            <a:prstGeom prst="chevron">
              <a:avLst/>
            </a:prstGeom>
            <a:solidFill>
              <a:schemeClr val="accent6">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eaLnBrk="0" fontAlgn="base" hangingPunct="0">
                <a:spcBef>
                  <a:spcPct val="0"/>
                </a:spcBef>
                <a:spcAft>
                  <a:spcPct val="0"/>
                </a:spcAft>
                <a:defRPr/>
              </a:pPr>
              <a:r>
                <a:rPr lang="en-US" altLang="zh-CN" sz="1100" kern="0" dirty="0" err="1">
                  <a:solidFill>
                    <a:prstClr val="black"/>
                  </a:solidFill>
                  <a:latin typeface="Arial" panose="020B0604020202020204" pitchFamily="34" charset="0"/>
                  <a:ea typeface="宋体" panose="02010600030101010101" pitchFamily="2" charset="-122"/>
                  <a:cs typeface="Arial" panose="020B0604020202020204" pitchFamily="34" charset="0"/>
                </a:rPr>
                <a:t>virtual_compute</a:t>
              </a:r>
              <a:endParaRPr lang="zh-CN" altLang="en-US" sz="1100"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39" name="燕尾形 13">
              <a:extLst>
                <a:ext uri="{FF2B5EF4-FFF2-40B4-BE49-F238E27FC236}">
                  <a16:creationId xmlns:a16="http://schemas.microsoft.com/office/drawing/2014/main" id="{10A6AFD9-265E-487D-89BA-AB3BB75DE0EE}"/>
                </a:ext>
              </a:extLst>
            </p:cNvPr>
            <p:cNvSpPr/>
            <p:nvPr/>
          </p:nvSpPr>
          <p:spPr>
            <a:xfrm rot="10800000" flipH="1" flipV="1">
              <a:off x="7190973" y="5493609"/>
              <a:ext cx="1097280" cy="182880"/>
            </a:xfrm>
            <a:prstGeom prst="chevron">
              <a:avLst/>
            </a:prstGeom>
            <a:solidFill>
              <a:schemeClr val="accent6">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374" eaLnBrk="0" fontAlgn="base" hangingPunct="0">
                <a:spcBef>
                  <a:spcPct val="0"/>
                </a:spcBef>
                <a:spcAft>
                  <a:spcPct val="0"/>
                </a:spcAft>
              </a:pPr>
              <a:r>
                <a:rPr lang="en-IN" sz="1100" dirty="0" err="1">
                  <a:solidFill>
                    <a:prstClr val="black"/>
                  </a:solidFill>
                  <a:latin typeface="Arial" panose="020B0604020202020204" pitchFamily="34" charset="0"/>
                  <a:ea typeface="宋体" panose="02010600030101010101" pitchFamily="2" charset="-122"/>
                  <a:cs typeface="Arial" panose="020B0604020202020204" pitchFamily="34" charset="0"/>
                </a:rPr>
                <a:t>VirtualBindable</a:t>
              </a:r>
              <a:endParaRPr lang="en-IN" sz="110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40" name="燕尾形 13">
              <a:extLst>
                <a:ext uri="{FF2B5EF4-FFF2-40B4-BE49-F238E27FC236}">
                  <a16:creationId xmlns:a16="http://schemas.microsoft.com/office/drawing/2014/main" id="{F426ACB8-6154-4E1A-908F-4D616650EAA1}"/>
                </a:ext>
              </a:extLst>
            </p:cNvPr>
            <p:cNvSpPr/>
            <p:nvPr/>
          </p:nvSpPr>
          <p:spPr>
            <a:xfrm rot="10800000" flipH="1" flipV="1">
              <a:off x="7624262" y="5151156"/>
              <a:ext cx="1097280" cy="182880"/>
            </a:xfrm>
            <a:prstGeom prst="chevron">
              <a:avLst/>
            </a:prstGeom>
            <a:solidFill>
              <a:schemeClr val="accent5">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374" eaLnBrk="0" fontAlgn="base" hangingPunct="0">
                <a:spcBef>
                  <a:spcPct val="0"/>
                </a:spcBef>
                <a:spcAft>
                  <a:spcPct val="0"/>
                </a:spcAft>
              </a:pPr>
              <a:r>
                <a:rPr lang="en-US" altLang="zh-CN" sz="1100" kern="0" dirty="0" err="1">
                  <a:solidFill>
                    <a:prstClr val="black"/>
                  </a:solidFill>
                  <a:latin typeface="Arial" panose="020B0604020202020204" pitchFamily="34" charset="0"/>
                  <a:ea typeface="宋体" panose="02010600030101010101" pitchFamily="2" charset="-122"/>
                  <a:cs typeface="Arial" panose="020B0604020202020204" pitchFamily="34" charset="0"/>
                </a:rPr>
                <a:t>virtual_storage</a:t>
              </a:r>
              <a:endParaRPr lang="zh-CN" altLang="en-US" sz="1100"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41" name="圆角矩形 45">
              <a:extLst>
                <a:ext uri="{FF2B5EF4-FFF2-40B4-BE49-F238E27FC236}">
                  <a16:creationId xmlns:a16="http://schemas.microsoft.com/office/drawing/2014/main" id="{E07A30DB-BDAA-4686-BAAF-C8F79DF442A0}"/>
                </a:ext>
              </a:extLst>
            </p:cNvPr>
            <p:cNvSpPr/>
            <p:nvPr/>
          </p:nvSpPr>
          <p:spPr bwMode="auto">
            <a:xfrm>
              <a:off x="7529809" y="5872627"/>
              <a:ext cx="669623" cy="306467"/>
            </a:xfrm>
            <a:prstGeom prst="roundRect">
              <a:avLst/>
            </a:prstGeom>
            <a:solidFill>
              <a:sysClr val="window" lastClr="FFFFFF">
                <a:lumMod val="85000"/>
              </a:sysClr>
            </a:solidFill>
            <a:ln w="12700" cap="flat" cmpd="sng" algn="ctr">
              <a:noFill/>
              <a:prstDash val="solid"/>
              <a:miter lim="800000"/>
            </a:ln>
            <a:effectLst/>
          </p:spPr>
          <p:txBody>
            <a:bodyPr wrap="square" lIns="0" tIns="0" rIns="0" bIns="0" anchor="ctr">
              <a:no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defRPr/>
              </a:pPr>
              <a:r>
                <a:rPr lang="en-US" altLang="zh-CN" sz="1100" kern="0" dirty="0">
                  <a:solidFill>
                    <a:prstClr val="black"/>
                  </a:solidFill>
                  <a:cs typeface="Arial" panose="020B0604020202020204" pitchFamily="34" charset="0"/>
                </a:rPr>
                <a:t>artifacts:</a:t>
              </a:r>
            </a:p>
            <a:p>
              <a:pPr algn="ctr" eaLnBrk="0" fontAlgn="base" hangingPunct="0">
                <a:spcBef>
                  <a:spcPct val="0"/>
                </a:spcBef>
                <a:spcAft>
                  <a:spcPct val="0"/>
                </a:spcAft>
                <a:defRPr/>
              </a:pPr>
              <a:r>
                <a:rPr lang="en-US" altLang="zh-CN" sz="1100" kern="0" dirty="0">
                  <a:solidFill>
                    <a:prstClr val="black"/>
                  </a:solidFill>
                  <a:cs typeface="Arial" panose="020B0604020202020204" pitchFamily="34" charset="0"/>
                </a:rPr>
                <a:t>   </a:t>
              </a:r>
              <a:r>
                <a:rPr lang="en-US" altLang="zh-CN" sz="1100" kern="0" dirty="0" err="1">
                  <a:solidFill>
                    <a:prstClr val="black"/>
                  </a:solidFill>
                  <a:cs typeface="Arial" panose="020B0604020202020204" pitchFamily="34" charset="0"/>
                </a:rPr>
                <a:t>swImage</a:t>
              </a:r>
              <a:endParaRPr lang="zh-CN" altLang="en-US" sz="1100" kern="0" dirty="0">
                <a:solidFill>
                  <a:prstClr val="black"/>
                </a:solidFill>
                <a:cs typeface="Arial" panose="020B0604020202020204" pitchFamily="34" charset="0"/>
              </a:endParaRPr>
            </a:p>
          </p:txBody>
        </p:sp>
        <p:sp>
          <p:nvSpPr>
            <p:cNvPr id="42" name="圆角矩形 45">
              <a:extLst>
                <a:ext uri="{FF2B5EF4-FFF2-40B4-BE49-F238E27FC236}">
                  <a16:creationId xmlns:a16="http://schemas.microsoft.com/office/drawing/2014/main" id="{2FFB0919-D44A-4AED-9EF7-4739905B43A9}"/>
                </a:ext>
              </a:extLst>
            </p:cNvPr>
            <p:cNvSpPr/>
            <p:nvPr/>
          </p:nvSpPr>
          <p:spPr bwMode="auto">
            <a:xfrm>
              <a:off x="7351927" y="4549608"/>
              <a:ext cx="763547" cy="207404"/>
            </a:xfrm>
            <a:prstGeom prst="roundRect">
              <a:avLst/>
            </a:prstGeom>
            <a:solidFill>
              <a:sysClr val="window" lastClr="FFFFFF">
                <a:lumMod val="85000"/>
              </a:sysClr>
            </a:solidFill>
            <a:ln w="12700" cap="flat" cmpd="sng" algn="ctr">
              <a:noFill/>
              <a:prstDash val="solid"/>
              <a:miter lim="800000"/>
            </a:ln>
            <a:effectLst/>
          </p:spPr>
          <p:txBody>
            <a:bodyPr wrap="square" lIns="0" tIns="0" rIns="0" bIns="0" anchor="ctr">
              <a:no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defRPr/>
              </a:pPr>
              <a:r>
                <a:rPr lang="en-US" altLang="zh-CN" sz="1100" kern="0" dirty="0">
                  <a:solidFill>
                    <a:prstClr val="black"/>
                  </a:solidFill>
                  <a:cs typeface="Arial" panose="020B0604020202020204" pitchFamily="34" charset="0"/>
                </a:rPr>
                <a:t>properties:</a:t>
              </a:r>
              <a:endParaRPr lang="zh-CN" altLang="en-US" sz="1100" kern="0" dirty="0">
                <a:solidFill>
                  <a:prstClr val="black"/>
                </a:solidFill>
                <a:cs typeface="Arial" panose="020B0604020202020204" pitchFamily="34" charset="0"/>
              </a:endParaRPr>
            </a:p>
          </p:txBody>
        </p:sp>
        <p:cxnSp>
          <p:nvCxnSpPr>
            <p:cNvPr id="44" name="肘形连接符 24">
              <a:extLst>
                <a:ext uri="{FF2B5EF4-FFF2-40B4-BE49-F238E27FC236}">
                  <a16:creationId xmlns:a16="http://schemas.microsoft.com/office/drawing/2014/main" id="{5A31FD1E-DCAE-42AB-B0C2-7F442F2367B0}"/>
                </a:ext>
              </a:extLst>
            </p:cNvPr>
            <p:cNvCxnSpPr>
              <a:cxnSpLocks/>
              <a:stCxn id="39" idx="1"/>
              <a:endCxn id="32" idx="3"/>
            </p:cNvCxnSpPr>
            <p:nvPr/>
          </p:nvCxnSpPr>
          <p:spPr>
            <a:xfrm rot="10800000" flipV="1">
              <a:off x="6595173" y="5585048"/>
              <a:ext cx="687240" cy="381813"/>
            </a:xfrm>
            <a:prstGeom prst="bentConnector3">
              <a:avLst>
                <a:gd name="adj1" fmla="val 50000"/>
              </a:avLst>
            </a:prstGeom>
            <a:noFill/>
            <a:ln w="15875" cap="flat" cmpd="sng" algn="ctr">
              <a:solidFill>
                <a:sysClr val="windowText" lastClr="000000"/>
              </a:solidFill>
              <a:prstDash val="solid"/>
              <a:miter lim="800000"/>
            </a:ln>
            <a:effectLst/>
          </p:spPr>
        </p:cxnSp>
      </p:grpSp>
      <p:sp>
        <p:nvSpPr>
          <p:cNvPr id="49" name="Rectangle 48">
            <a:extLst>
              <a:ext uri="{FF2B5EF4-FFF2-40B4-BE49-F238E27FC236}">
                <a16:creationId xmlns:a16="http://schemas.microsoft.com/office/drawing/2014/main" id="{F7D849CC-7DC7-4981-8E47-54D00529F705}"/>
              </a:ext>
            </a:extLst>
          </p:cNvPr>
          <p:cNvSpPr/>
          <p:nvPr/>
        </p:nvSpPr>
        <p:spPr>
          <a:xfrm>
            <a:off x="1866901" y="1750557"/>
            <a:ext cx="4663939" cy="3457870"/>
          </a:xfrm>
          <a:prstGeom prst="rect">
            <a:avLst/>
          </a:prstGeom>
          <a:solidFill>
            <a:schemeClr val="bg1">
              <a:lumMod val="85000"/>
            </a:schemeClr>
          </a:solidFill>
        </p:spPr>
        <p:txBody>
          <a:bodyPr wrap="square" lIns="0" tIns="0" rIns="0" bIns="0">
            <a:spAutoFit/>
          </a:bodyPr>
          <a:lstStyle/>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tosca_definitions_version</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tosca_simple_profile_yaml</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v 1.1</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node_types</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MyCompany.SunshineDB.1_0.1_0:</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derived_from</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tosca.nodes.nfv.VNF</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topology_template</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node_templates</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a:solidFill>
                  <a:prstClr val="black"/>
                </a:solidFill>
                <a:highlight>
                  <a:srgbClr val="FFFF00"/>
                </a:highlight>
                <a:latin typeface="Courier New" panose="02070309020205020404" pitchFamily="49" charset="0"/>
                <a:ea typeface="SimSun" panose="02010600030101010101" pitchFamily="2" charset="-122"/>
                <a:cs typeface="Times New Roman" panose="02020603050405020304" pitchFamily="18" charset="0"/>
              </a:rPr>
              <a:t>dbBackendIpv4:</a:t>
            </a:r>
            <a:endParaRPr lang="en-US" sz="1400" dirty="0">
              <a:solidFill>
                <a:prstClr val="black"/>
              </a:solidFill>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type: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tosca.nodes.nfv.VduCpd</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properties:</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layer_protocol</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ipv4</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role: leaf</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description: External connection point to access the DB on IPv4</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requirements:</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virtual_link</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virtual_binding</a:t>
            </a:r>
            <a:r>
              <a:rPr lang="en-GB" sz="100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0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dbBackend</a:t>
            </a:r>
            <a:endParaRPr lang="en-US" sz="14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90892637"/>
      </p:ext>
    </p:extLst>
  </p:cSld>
  <p:clrMapOvr>
    <a:masterClrMapping/>
  </p:clrMapOvr>
  <p:transition>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D565C-4DA6-4876-B95B-647F4E157C5F}"/>
              </a:ext>
            </a:extLst>
          </p:cNvPr>
          <p:cNvSpPr>
            <a:spLocks noGrp="1"/>
          </p:cNvSpPr>
          <p:nvPr>
            <p:ph type="title"/>
          </p:nvPr>
        </p:nvSpPr>
        <p:spPr/>
        <p:txBody>
          <a:bodyPr/>
          <a:lstStyle/>
          <a:p>
            <a:r>
              <a:rPr lang="en-US" dirty="0"/>
              <a:t>VNF LCM “event” and “scripts”</a:t>
            </a:r>
          </a:p>
        </p:txBody>
      </p:sp>
      <p:sp>
        <p:nvSpPr>
          <p:cNvPr id="4" name="Slide Number Placeholder 3">
            <a:extLst>
              <a:ext uri="{FF2B5EF4-FFF2-40B4-BE49-F238E27FC236}">
                <a16:creationId xmlns:a16="http://schemas.microsoft.com/office/drawing/2014/main" id="{99654201-77CA-4CD8-AC71-1594C33C6FCD}"/>
              </a:ext>
            </a:extLst>
          </p:cNvPr>
          <p:cNvSpPr>
            <a:spLocks noGrp="1"/>
          </p:cNvSpPr>
          <p:nvPr>
            <p:ph type="sldNum" sz="quarter" idx="11"/>
          </p:nvPr>
        </p:nvSpPr>
        <p:spPr/>
        <p:txBody>
          <a:bodyPr/>
          <a:lstStyle/>
          <a:p>
            <a:pPr fontAlgn="base">
              <a:spcBef>
                <a:spcPct val="0"/>
              </a:spcBef>
              <a:spcAft>
                <a:spcPct val="0"/>
              </a:spcAft>
              <a:defRPr/>
            </a:pPr>
            <a:fld id="{7994D5C2-550C-463D-8943-2F919CB44A39}" type="slidenum">
              <a:rPr lang="en-GB">
                <a:latin typeface="Arial" panose="020B0604020202020204" pitchFamily="34" charset="0"/>
                <a:cs typeface="Arial" panose="020B0604020202020204" pitchFamily="34" charset="0"/>
              </a:rPr>
              <a:pPr fontAlgn="base">
                <a:spcBef>
                  <a:spcPct val="0"/>
                </a:spcBef>
                <a:spcAft>
                  <a:spcPct val="0"/>
                </a:spcAft>
                <a:defRPr/>
              </a:pPr>
              <a:t>42</a:t>
            </a:fld>
            <a:endParaRPr lang="en-GB">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F7EB438A-1A0E-4E6B-9BE9-AC19082DA0DD}"/>
              </a:ext>
            </a:extLst>
          </p:cNvPr>
          <p:cNvSpPr/>
          <p:nvPr/>
        </p:nvSpPr>
        <p:spPr>
          <a:xfrm>
            <a:off x="1848103" y="1247637"/>
            <a:ext cx="4217412" cy="5523563"/>
          </a:xfrm>
          <a:prstGeom prst="rect">
            <a:avLst/>
          </a:prstGeom>
          <a:solidFill>
            <a:schemeClr val="bg1">
              <a:lumMod val="85000"/>
            </a:schemeClr>
          </a:solidFill>
        </p:spPr>
        <p:txBody>
          <a:bodyPr wrap="square" lIns="0" tIns="0" rIns="0" bIns="0">
            <a:spAutoFit/>
          </a:bodyPr>
          <a:lstStyle/>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tosca_definitions_version</a:t>
            </a: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5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tosca_simple_profile_yaml</a:t>
            </a: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v 1.1</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node_types</a:t>
            </a: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MyCompany.SunshineDB.1_0.1_0:</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5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derived_from</a:t>
            </a: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5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tosca.nodes.nfv.VNF</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properties:</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pPr>
            <a:r>
              <a:rPr lang="en-GB" sz="1050" dirty="0">
                <a:solidFill>
                  <a:prstClr val="black"/>
                </a:solidFill>
                <a:latin typeface="Courier New" panose="02070309020205020404" pitchFamily="49" charset="0"/>
                <a:ea typeface="Times New Roman" panose="02020603050405020304" pitchFamily="18" charset="0"/>
                <a:cs typeface="Times New Roman" panose="02020603050405020304" pitchFamily="18" charset="0"/>
              </a:rPr>
              <a:t>    </a:t>
            </a:r>
            <a:r>
              <a:rPr lang="en-GB" sz="1050" dirty="0">
                <a:solidFill>
                  <a:prstClr val="black"/>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interfaces:</a:t>
            </a:r>
            <a:endParaRPr lang="en-US" sz="1600" dirty="0">
              <a:solidFill>
                <a:prstClr val="black"/>
              </a:solidFill>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pPr>
            <a:r>
              <a:rPr lang="en-GB" sz="1050" dirty="0">
                <a:solidFill>
                  <a:prstClr val="black"/>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a:t>
            </a:r>
            <a:r>
              <a:rPr lang="en-GB" sz="1050" dirty="0" err="1">
                <a:solidFill>
                  <a:prstClr val="black"/>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Nfv</a:t>
            </a:r>
            <a:r>
              <a:rPr lang="en-GB" sz="1050" dirty="0">
                <a:solidFill>
                  <a:prstClr val="black"/>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solidFill>
                <a:prstClr val="black"/>
              </a:solidFill>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pPr>
            <a:r>
              <a:rPr lang="en-GB" sz="1050" dirty="0">
                <a:solidFill>
                  <a:prstClr val="black"/>
                </a:solidFill>
                <a:latin typeface="Courier New" panose="02070309020205020404" pitchFamily="49" charset="0"/>
                <a:ea typeface="Times New Roman" panose="02020603050405020304" pitchFamily="18" charset="0"/>
                <a:cs typeface="Times New Roman" panose="02020603050405020304" pitchFamily="18" charset="0"/>
              </a:rPr>
              <a:t>        </a:t>
            </a:r>
            <a:r>
              <a:rPr lang="en-GB" sz="1050" dirty="0">
                <a:solidFill>
                  <a:prstClr val="black"/>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instantiate</a:t>
            </a:r>
            <a:r>
              <a:rPr lang="en-GB" sz="1050" dirty="0">
                <a:solidFill>
                  <a:prstClr val="black"/>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pPr>
            <a:r>
              <a:rPr lang="en-GB" sz="1050" dirty="0">
                <a:solidFill>
                  <a:prstClr val="black"/>
                </a:solidFill>
                <a:latin typeface="Courier New" panose="02070309020205020404" pitchFamily="49" charset="0"/>
                <a:ea typeface="Times New Roman" panose="02020603050405020304" pitchFamily="18" charset="0"/>
                <a:cs typeface="Times New Roman" panose="02020603050405020304" pitchFamily="18" charset="0"/>
              </a:rPr>
              <a:t>          inputs:</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pPr>
            <a:r>
              <a:rPr lang="en-GB" sz="1050" dirty="0">
                <a:solidFill>
                  <a:prstClr val="black"/>
                </a:solidFill>
                <a:latin typeface="Courier New" panose="02070309020205020404" pitchFamily="49" charset="0"/>
                <a:ea typeface="Times New Roman" panose="02020603050405020304" pitchFamily="18" charset="0"/>
                <a:cs typeface="Times New Roman" panose="02020603050405020304" pitchFamily="18" charset="0"/>
              </a:rPr>
              <a:t>            parameter_1:</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pPr>
            <a:r>
              <a:rPr lang="en-GB" sz="1050" dirty="0">
                <a:solidFill>
                  <a:prstClr val="black"/>
                </a:solidFill>
                <a:latin typeface="Courier New" panose="02070309020205020404" pitchFamily="49" charset="0"/>
                <a:ea typeface="Times New Roman" panose="02020603050405020304" pitchFamily="18" charset="0"/>
                <a:cs typeface="Times New Roman" panose="02020603050405020304" pitchFamily="18" charset="0"/>
              </a:rPr>
              <a:t>              type: string</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pPr>
            <a:r>
              <a:rPr lang="en-GB" sz="1050" dirty="0">
                <a:solidFill>
                  <a:prstClr val="black"/>
                </a:solidFill>
                <a:latin typeface="Courier New" panose="02070309020205020404" pitchFamily="49" charset="0"/>
                <a:ea typeface="Times New Roman" panose="02020603050405020304" pitchFamily="18" charset="0"/>
                <a:cs typeface="Times New Roman" panose="02020603050405020304" pitchFamily="18" charset="0"/>
              </a:rPr>
              <a:t>              required: false</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pPr>
            <a:r>
              <a:rPr lang="en-GB" sz="1050" dirty="0">
                <a:solidFill>
                  <a:prstClr val="black"/>
                </a:solidFill>
                <a:latin typeface="Courier New" panose="02070309020205020404" pitchFamily="49" charset="0"/>
                <a:ea typeface="Times New Roman" panose="02020603050405020304" pitchFamily="18" charset="0"/>
                <a:cs typeface="Times New Roman" panose="02020603050405020304" pitchFamily="18" charset="0"/>
              </a:rPr>
              <a:t>              default: value_1</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pPr>
            <a:r>
              <a:rPr lang="en-GB" sz="1050" dirty="0">
                <a:solidFill>
                  <a:prstClr val="black"/>
                </a:solidFill>
                <a:latin typeface="Courier New" panose="02070309020205020404" pitchFamily="49" charset="0"/>
                <a:ea typeface="Times New Roman" panose="02020603050405020304" pitchFamily="18" charset="0"/>
                <a:cs typeface="Times New Roman" panose="02020603050405020304" pitchFamily="18" charset="0"/>
              </a:rPr>
              <a:t>            parameter_2:</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pPr>
            <a:r>
              <a:rPr lang="en-GB" sz="1050" dirty="0">
                <a:solidFill>
                  <a:prstClr val="black"/>
                </a:solidFill>
                <a:latin typeface="Courier New" panose="02070309020205020404" pitchFamily="49" charset="0"/>
                <a:ea typeface="Times New Roman" panose="02020603050405020304" pitchFamily="18" charset="0"/>
                <a:cs typeface="Times New Roman" panose="02020603050405020304" pitchFamily="18" charset="0"/>
              </a:rPr>
              <a:t>              type: string</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pPr>
            <a:r>
              <a:rPr lang="en-GB" sz="1050" dirty="0">
                <a:solidFill>
                  <a:prstClr val="black"/>
                </a:solidFill>
                <a:latin typeface="Courier New" panose="02070309020205020404" pitchFamily="49" charset="0"/>
                <a:ea typeface="Times New Roman" panose="02020603050405020304" pitchFamily="18" charset="0"/>
                <a:cs typeface="Times New Roman" panose="02020603050405020304" pitchFamily="18" charset="0"/>
              </a:rPr>
              <a:t>              required: false</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pPr>
            <a:r>
              <a:rPr lang="en-GB" sz="1050" dirty="0">
                <a:solidFill>
                  <a:prstClr val="black"/>
                </a:solidFill>
                <a:latin typeface="Courier New" panose="02070309020205020404" pitchFamily="49" charset="0"/>
                <a:ea typeface="Times New Roman" panose="02020603050405020304" pitchFamily="18" charset="0"/>
                <a:cs typeface="Times New Roman" panose="02020603050405020304" pitchFamily="18" charset="0"/>
              </a:rPr>
              <a:t>              default: value_2</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pPr>
            <a:r>
              <a:rPr lang="en-GB" sz="1050" dirty="0">
                <a:solidFill>
                  <a:prstClr val="black"/>
                </a:solidFill>
                <a:latin typeface="Courier New" panose="02070309020205020404" pitchFamily="49" charset="0"/>
                <a:ea typeface="Times New Roman" panose="02020603050405020304" pitchFamily="18" charset="0"/>
                <a:cs typeface="Times New Roman" panose="02020603050405020304" pitchFamily="18" charset="0"/>
              </a:rPr>
              <a:t>       </a:t>
            </a:r>
            <a:r>
              <a:rPr lang="en-GB" sz="1050" dirty="0">
                <a:solidFill>
                  <a:prstClr val="black"/>
                </a:solidFill>
                <a:highlight>
                  <a:srgbClr val="FFFF00"/>
                </a:highlight>
                <a:latin typeface="Courier New" panose="02070309020205020404" pitchFamily="49" charset="0"/>
                <a:ea typeface="Times New Roman" panose="02020603050405020304" pitchFamily="18" charset="0"/>
                <a:cs typeface="Times New Roman" panose="02020603050405020304" pitchFamily="18" charset="0"/>
              </a:rPr>
              <a:t> terminate</a:t>
            </a:r>
            <a:r>
              <a:rPr lang="en-GB" sz="1050" dirty="0">
                <a:solidFill>
                  <a:prstClr val="black"/>
                </a:solidFill>
                <a:latin typeface="Courier New" panose="02070309020205020404" pitchFamily="49" charset="0"/>
                <a:ea typeface="Times New Roman" panose="02020603050405020304" pitchFamily="18" charset="0"/>
                <a:cs typeface="Times New Roman" panose="02020603050405020304" pitchFamily="18" charset="0"/>
              </a:rPr>
              <a:t>:</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pPr>
            <a:r>
              <a:rPr lang="en-GB" sz="1050" dirty="0">
                <a:solidFill>
                  <a:prstClr val="black"/>
                </a:solidFill>
                <a:latin typeface="Courier New" panose="02070309020205020404" pitchFamily="49" charset="0"/>
                <a:ea typeface="Times New Roman" panose="02020603050405020304" pitchFamily="18" charset="0"/>
                <a:cs typeface="Times New Roman" panose="02020603050405020304" pitchFamily="18" charset="0"/>
              </a:rPr>
              <a:t>          implementation: </a:t>
            </a:r>
            <a:r>
              <a:rPr lang="en-GB" sz="1050" dirty="0" err="1">
                <a:solidFill>
                  <a:prstClr val="black"/>
                </a:solidFill>
                <a:latin typeface="Courier New" panose="02070309020205020404" pitchFamily="49" charset="0"/>
                <a:ea typeface="Times New Roman" panose="02020603050405020304" pitchFamily="18" charset="0"/>
                <a:cs typeface="Times New Roman" panose="02020603050405020304" pitchFamily="18" charset="0"/>
              </a:rPr>
              <a:t>terminate.workbook.mistral.yaml</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topology_template</a:t>
            </a: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5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substitution_mappings</a:t>
            </a: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5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node_type</a:t>
            </a: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MyCompany.SunshineDB.1_0.1_0</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requirements:</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 </a:t>
            </a:r>
            <a:r>
              <a:rPr lang="en-GB" sz="105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virtual_link</a:t>
            </a: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 dbBackendIpv4,   </a:t>
            </a:r>
            <a:r>
              <a:rPr lang="en-GB" sz="105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external_virtual_link</a:t>
            </a: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 # IPv4 for SQL</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B2399F32-FCA7-4941-B637-6ED8EDDFC03A}"/>
              </a:ext>
            </a:extLst>
          </p:cNvPr>
          <p:cNvSpPr/>
          <p:nvPr/>
        </p:nvSpPr>
        <p:spPr>
          <a:xfrm>
            <a:off x="6729046" y="1288870"/>
            <a:ext cx="3883657" cy="2526993"/>
          </a:xfrm>
          <a:prstGeom prst="roundRect">
            <a:avLst/>
          </a:prstGeom>
          <a:noFill/>
          <a:ln w="15875" cmpd="sng">
            <a:solidFill>
              <a:schemeClr val="tx2">
                <a:lumMod val="90000"/>
                <a:lumOff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eaLnBrk="0" fontAlgn="base" hangingPunct="0">
              <a:spcBef>
                <a:spcPct val="0"/>
              </a:spcBef>
              <a:spcAft>
                <a:spcPct val="0"/>
              </a:spcAft>
            </a:pPr>
            <a:endParaRPr lang="en-US" sz="1200" dirty="0">
              <a:solidFill>
                <a:prstClr val="white"/>
              </a:solidFill>
              <a:latin typeface="Arial" panose="020B0604020202020204" pitchFamily="34" charset="0"/>
              <a:ea typeface="Nokia Pure Text Light" panose="020B0403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258F36E-580E-414F-854F-C6D20BAC7409}"/>
              </a:ext>
            </a:extLst>
          </p:cNvPr>
          <p:cNvSpPr txBox="1"/>
          <p:nvPr/>
        </p:nvSpPr>
        <p:spPr>
          <a:xfrm>
            <a:off x="6799429" y="3363490"/>
            <a:ext cx="634323" cy="360850"/>
          </a:xfrm>
          <a:prstGeom prst="rect">
            <a:avLst/>
          </a:prstGeom>
          <a:noFill/>
        </p:spPr>
        <p:txBody>
          <a:bodyPr wrap="none" lIns="72000" tIns="72000" rIns="72000" bIns="72000" rtlCol="0">
            <a:spAutoFit/>
          </a:bodyPr>
          <a:lstStyle/>
          <a:p>
            <a:pPr defTabSz="360000" eaLnBrk="0" fontAlgn="base" hangingPunct="0">
              <a:spcBef>
                <a:spcPct val="0"/>
              </a:spcBef>
              <a:spcAft>
                <a:spcPts val="600"/>
              </a:spcAft>
              <a:tabLst>
                <a:tab pos="360000" algn="l"/>
              </a:tabLst>
            </a:pPr>
            <a:r>
              <a:rPr lang="en-US" sz="1400" b="1" dirty="0">
                <a:solidFill>
                  <a:srgbClr val="1F497D"/>
                </a:solidFill>
                <a:latin typeface="Arial" panose="020B0604020202020204" pitchFamily="34" charset="0"/>
                <a:cs typeface="Arial" panose="020B0604020202020204" pitchFamily="34" charset="0"/>
              </a:rPr>
              <a:t>VNFD</a:t>
            </a:r>
          </a:p>
        </p:txBody>
      </p:sp>
      <p:grpSp>
        <p:nvGrpSpPr>
          <p:cNvPr id="3" name="Group 2">
            <a:extLst>
              <a:ext uri="{FF2B5EF4-FFF2-40B4-BE49-F238E27FC236}">
                <a16:creationId xmlns:a16="http://schemas.microsoft.com/office/drawing/2014/main" id="{F5A70071-A85E-411C-8770-5C5F3D438967}"/>
              </a:ext>
            </a:extLst>
          </p:cNvPr>
          <p:cNvGrpSpPr>
            <a:grpSpLocks noChangeAspect="1"/>
          </p:cNvGrpSpPr>
          <p:nvPr/>
        </p:nvGrpSpPr>
        <p:grpSpPr>
          <a:xfrm>
            <a:off x="6867047" y="1509251"/>
            <a:ext cx="1849562" cy="1687784"/>
            <a:chOff x="5438568" y="1526003"/>
            <a:chExt cx="1753751" cy="1600353"/>
          </a:xfrm>
        </p:grpSpPr>
        <p:sp>
          <p:nvSpPr>
            <p:cNvPr id="9" name="圆角矩形 30">
              <a:extLst>
                <a:ext uri="{FF2B5EF4-FFF2-40B4-BE49-F238E27FC236}">
                  <a16:creationId xmlns:a16="http://schemas.microsoft.com/office/drawing/2014/main" id="{80D8C18D-B89A-4F8D-8772-431306B25411}"/>
                </a:ext>
              </a:extLst>
            </p:cNvPr>
            <p:cNvSpPr/>
            <p:nvPr/>
          </p:nvSpPr>
          <p:spPr bwMode="auto">
            <a:xfrm>
              <a:off x="5675902" y="2104254"/>
              <a:ext cx="777447" cy="326126"/>
            </a:xfrm>
            <a:prstGeom prst="roundRect">
              <a:avLst/>
            </a:prstGeom>
            <a:solidFill>
              <a:sysClr val="window" lastClr="FFFFFF">
                <a:lumMod val="85000"/>
              </a:sysClr>
            </a:solidFill>
            <a:ln w="12700" cap="flat" cmpd="sng" algn="ctr">
              <a:noFill/>
              <a:prstDash val="solid"/>
              <a:miter lim="800000"/>
            </a:ln>
            <a:effectLst/>
          </p:spPr>
          <p:txBody>
            <a:bodyPr lIns="0" tIns="0" rIns="0" bIns="0" anchor="ctr">
              <a:noAutofit/>
            </a:bodyPr>
            <a:lstStyle/>
            <a:p>
              <a:pPr eaLnBrk="0" fontAlgn="base" hangingPunct="0">
                <a:spcBef>
                  <a:spcPct val="0"/>
                </a:spcBef>
                <a:spcAft>
                  <a:spcPct val="0"/>
                </a:spcAft>
                <a:defRPr/>
              </a:pPr>
              <a:r>
                <a:rPr lang="en-US" altLang="zh-CN" sz="1050" b="1" kern="0" dirty="0">
                  <a:solidFill>
                    <a:prstClr val="black"/>
                  </a:solidFill>
                  <a:latin typeface="Arial" panose="020B0604020202020204" pitchFamily="34" charset="0"/>
                  <a:ea typeface="宋体" panose="02010600030101010101" pitchFamily="2" charset="-122"/>
                  <a:cs typeface="Arial" panose="020B0604020202020204" pitchFamily="34" charset="0"/>
                </a:rPr>
                <a:t>Interfaces:</a:t>
              </a:r>
            </a:p>
            <a:p>
              <a:pPr eaLnBrk="0" fontAlgn="base" hangingPunct="0">
                <a:spcBef>
                  <a:spcPct val="0"/>
                </a:spcBef>
                <a:spcAft>
                  <a:spcPct val="0"/>
                </a:spcAft>
                <a:defRPr/>
              </a:pPr>
              <a:r>
                <a:rPr lang="en-US" altLang="zh-CN" sz="1050" b="1" kern="0" dirty="0">
                  <a:solidFill>
                    <a:prstClr val="black"/>
                  </a:solidFill>
                  <a:latin typeface="Arial" panose="020B0604020202020204" pitchFamily="34" charset="0"/>
                  <a:ea typeface="宋体" panose="02010600030101010101" pitchFamily="2" charset="-122"/>
                  <a:cs typeface="Arial" panose="020B0604020202020204" pitchFamily="34" charset="0"/>
                </a:rPr>
                <a:t>  </a:t>
              </a:r>
              <a:r>
                <a:rPr lang="en-US" altLang="zh-CN" sz="1050" b="1" kern="0" dirty="0" err="1">
                  <a:solidFill>
                    <a:prstClr val="black"/>
                  </a:solidFill>
                  <a:latin typeface="Arial" panose="020B0604020202020204" pitchFamily="34" charset="0"/>
                  <a:ea typeface="宋体" panose="02010600030101010101" pitchFamily="2" charset="-122"/>
                  <a:cs typeface="Arial" panose="020B0604020202020204" pitchFamily="34" charset="0"/>
                </a:rPr>
                <a:t>Nfv</a:t>
              </a:r>
              <a:endParaRPr lang="zh-CN" altLang="en-US" sz="1050" b="1"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10" name="燕尾形 13">
              <a:extLst>
                <a:ext uri="{FF2B5EF4-FFF2-40B4-BE49-F238E27FC236}">
                  <a16:creationId xmlns:a16="http://schemas.microsoft.com/office/drawing/2014/main" id="{5F6C3E60-8EF3-4715-84ED-5BC3184B16B0}"/>
                </a:ext>
              </a:extLst>
            </p:cNvPr>
            <p:cNvSpPr/>
            <p:nvPr/>
          </p:nvSpPr>
          <p:spPr>
            <a:xfrm rot="10800000" flipV="1">
              <a:off x="5731526" y="2485689"/>
              <a:ext cx="1460793" cy="198410"/>
            </a:xfrm>
            <a:prstGeom prst="chevron">
              <a:avLst/>
            </a:prstGeom>
            <a:solidFill>
              <a:schemeClr val="accent6">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eaLnBrk="0" fontAlgn="base" hangingPunct="0">
                <a:spcBef>
                  <a:spcPct val="0"/>
                </a:spcBef>
                <a:spcAft>
                  <a:spcPct val="0"/>
                </a:spcAft>
                <a:defRPr/>
              </a:pPr>
              <a:r>
                <a:rPr lang="en-US" altLang="zh-CN" sz="1050" kern="0" dirty="0" err="1">
                  <a:solidFill>
                    <a:prstClr val="black"/>
                  </a:solidFill>
                  <a:latin typeface="Arial"/>
                  <a:ea typeface="宋体" panose="02010600030101010101" pitchFamily="2" charset="-122"/>
                </a:rPr>
                <a:t>monitoring_parameter</a:t>
              </a:r>
              <a:endParaRPr lang="zh-CN" altLang="en-US" sz="1050" kern="0" dirty="0">
                <a:solidFill>
                  <a:prstClr val="black"/>
                </a:solidFill>
                <a:latin typeface="Arial"/>
                <a:ea typeface="宋体" panose="02010600030101010101" pitchFamily="2" charset="-122"/>
              </a:endParaRPr>
            </a:p>
          </p:txBody>
        </p:sp>
        <p:sp>
          <p:nvSpPr>
            <p:cNvPr id="11" name="圆角矩形 33">
              <a:extLst>
                <a:ext uri="{FF2B5EF4-FFF2-40B4-BE49-F238E27FC236}">
                  <a16:creationId xmlns:a16="http://schemas.microsoft.com/office/drawing/2014/main" id="{85010F0F-A26A-4248-9590-588F229010F6}"/>
                </a:ext>
              </a:extLst>
            </p:cNvPr>
            <p:cNvSpPr/>
            <p:nvPr/>
          </p:nvSpPr>
          <p:spPr bwMode="auto">
            <a:xfrm>
              <a:off x="5558098" y="1531006"/>
              <a:ext cx="1175912" cy="226137"/>
            </a:xfrm>
            <a:prstGeom prst="roundRect">
              <a:avLst/>
            </a:prstGeom>
            <a:noFill/>
            <a:ln w="12700" cap="flat" cmpd="sng" algn="ctr">
              <a:noFill/>
              <a:prstDash val="solid"/>
              <a:miter lim="800000"/>
            </a:ln>
            <a:effectLst/>
          </p:spPr>
          <p:txBody>
            <a:bodyPr anchor="ctr"/>
            <a:lstStyle/>
            <a:p>
              <a:pPr algn="ctr" eaLnBrk="0" fontAlgn="base" hangingPunct="0">
                <a:spcBef>
                  <a:spcPct val="0"/>
                </a:spcBef>
                <a:spcAft>
                  <a:spcPct val="0"/>
                </a:spcAft>
                <a:defRPr/>
              </a:pPr>
              <a:r>
                <a:rPr lang="en-US" altLang="zh-CN" sz="1200" b="1" kern="0" dirty="0">
                  <a:solidFill>
                    <a:prstClr val="black"/>
                  </a:solidFill>
                  <a:latin typeface="Arial" panose="020B0604020202020204" pitchFamily="34" charset="0"/>
                  <a:ea typeface="宋体" panose="02010600030101010101" pitchFamily="2" charset="-122"/>
                  <a:cs typeface="Arial" panose="020B0604020202020204" pitchFamily="34" charset="0"/>
                </a:rPr>
                <a:t>VNF</a:t>
              </a:r>
              <a:endParaRPr lang="zh-CN" altLang="en-US" sz="1200" b="1"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12" name="圆角矩形 45">
              <a:extLst>
                <a:ext uri="{FF2B5EF4-FFF2-40B4-BE49-F238E27FC236}">
                  <a16:creationId xmlns:a16="http://schemas.microsoft.com/office/drawing/2014/main" id="{653402DB-5AE1-4F42-B20F-04974A5D074A}"/>
                </a:ext>
              </a:extLst>
            </p:cNvPr>
            <p:cNvSpPr/>
            <p:nvPr/>
          </p:nvSpPr>
          <p:spPr bwMode="auto">
            <a:xfrm>
              <a:off x="5689802" y="1848341"/>
              <a:ext cx="763547" cy="207404"/>
            </a:xfrm>
            <a:prstGeom prst="roundRect">
              <a:avLst/>
            </a:prstGeom>
            <a:solidFill>
              <a:sysClr val="window" lastClr="FFFFFF">
                <a:lumMod val="85000"/>
              </a:sysClr>
            </a:solidFill>
            <a:ln w="12700" cap="flat" cmpd="sng" algn="ctr">
              <a:noFill/>
              <a:prstDash val="solid"/>
              <a:miter lim="800000"/>
            </a:ln>
            <a:effectLst/>
          </p:spPr>
          <p:txBody>
            <a:bodyPr wrap="square" lIns="0" tIns="0" rIns="0" bIns="0" anchor="ctr">
              <a:noAutofit/>
            </a:bodyPr>
            <a:lstStyle>
              <a:lvl1pPr>
                <a:defRPr>
                  <a:solidFill>
                    <a:schemeClr val="tx1"/>
                  </a:solidFill>
                  <a:latin typeface="Arial" panose="020B0604020202020204" pitchFamily="34" charset="0"/>
                  <a:ea typeface="SimSun" panose="02010600030101010101" pitchFamily="2" charset="-122"/>
                </a:defRPr>
              </a:lvl1pPr>
              <a:lvl2pPr marL="742950" indent="-285750">
                <a:defRPr>
                  <a:solidFill>
                    <a:schemeClr val="tx1"/>
                  </a:solidFill>
                  <a:latin typeface="Arial" panose="020B0604020202020204" pitchFamily="34" charset="0"/>
                  <a:ea typeface="SimSun" panose="02010600030101010101" pitchFamily="2" charset="-122"/>
                </a:defRPr>
              </a:lvl2pPr>
              <a:lvl3pPr marL="1143000" indent="-228600">
                <a:defRPr>
                  <a:solidFill>
                    <a:schemeClr val="tx1"/>
                  </a:solidFill>
                  <a:latin typeface="Arial" panose="020B0604020202020204" pitchFamily="34" charset="0"/>
                  <a:ea typeface="SimSun" panose="02010600030101010101" pitchFamily="2" charset="-122"/>
                </a:defRPr>
              </a:lvl3pPr>
              <a:lvl4pPr marL="1600200" indent="-228600">
                <a:defRPr>
                  <a:solidFill>
                    <a:schemeClr val="tx1"/>
                  </a:solidFill>
                  <a:latin typeface="Arial" panose="020B0604020202020204" pitchFamily="34" charset="0"/>
                  <a:ea typeface="SimSun" panose="02010600030101010101" pitchFamily="2" charset="-122"/>
                </a:defRPr>
              </a:lvl4pPr>
              <a:lvl5pPr marL="2057400" indent="-22860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eaLnBrk="0" fontAlgn="base" hangingPunct="0">
                <a:spcBef>
                  <a:spcPct val="0"/>
                </a:spcBef>
                <a:spcAft>
                  <a:spcPct val="0"/>
                </a:spcAft>
                <a:defRPr/>
              </a:pPr>
              <a:r>
                <a:rPr lang="en-US" altLang="zh-CN" sz="1050" kern="0" dirty="0">
                  <a:solidFill>
                    <a:prstClr val="black"/>
                  </a:solidFill>
                  <a:cs typeface="Arial" panose="020B0604020202020204" pitchFamily="34" charset="0"/>
                </a:rPr>
                <a:t>properties:</a:t>
              </a:r>
              <a:endParaRPr lang="zh-CN" altLang="en-US" sz="1050" kern="0" dirty="0">
                <a:solidFill>
                  <a:prstClr val="black"/>
                </a:solidFill>
                <a:cs typeface="Arial" panose="020B0604020202020204" pitchFamily="34" charset="0"/>
              </a:endParaRPr>
            </a:p>
          </p:txBody>
        </p:sp>
        <p:sp>
          <p:nvSpPr>
            <p:cNvPr id="13" name="圆角矩形 31">
              <a:extLst>
                <a:ext uri="{FF2B5EF4-FFF2-40B4-BE49-F238E27FC236}">
                  <a16:creationId xmlns:a16="http://schemas.microsoft.com/office/drawing/2014/main" id="{606B04EA-92AE-47A0-A25A-A32909B8687C}"/>
                </a:ext>
              </a:extLst>
            </p:cNvPr>
            <p:cNvSpPr/>
            <p:nvPr/>
          </p:nvSpPr>
          <p:spPr bwMode="auto">
            <a:xfrm>
              <a:off x="5585269" y="1526003"/>
              <a:ext cx="1494857" cy="1600353"/>
            </a:xfrm>
            <a:prstGeom prst="roundRect">
              <a:avLst/>
            </a:prstGeom>
            <a:noFill/>
            <a:ln w="12700" cap="flat" cmpd="sng" algn="ctr">
              <a:solidFill>
                <a:srgbClr val="5B9BD5"/>
              </a:solidFill>
              <a:prstDash val="solid"/>
              <a:miter lim="800000"/>
            </a:ln>
            <a:effectLst/>
          </p:spPr>
          <p:txBody>
            <a:bodyPr anchor="ctr"/>
            <a:lstStyle/>
            <a:p>
              <a:pPr algn="ctr" eaLnBrk="0" fontAlgn="base" hangingPunct="0">
                <a:spcBef>
                  <a:spcPct val="0"/>
                </a:spcBef>
                <a:spcAft>
                  <a:spcPct val="0"/>
                </a:spcAft>
                <a:defRPr/>
              </a:pPr>
              <a:endParaRPr lang="en-US" altLang="zh-CN" sz="1200" b="1" kern="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sp>
          <p:nvSpPr>
            <p:cNvPr id="14" name="燕尾形 13">
              <a:extLst>
                <a:ext uri="{FF2B5EF4-FFF2-40B4-BE49-F238E27FC236}">
                  <a16:creationId xmlns:a16="http://schemas.microsoft.com/office/drawing/2014/main" id="{B872B52B-893D-4F2B-98F2-6A27654A6538}"/>
                </a:ext>
              </a:extLst>
            </p:cNvPr>
            <p:cNvSpPr/>
            <p:nvPr/>
          </p:nvSpPr>
          <p:spPr>
            <a:xfrm rot="10800000" flipV="1">
              <a:off x="5438568" y="2764529"/>
              <a:ext cx="1097280" cy="182880"/>
            </a:xfrm>
            <a:prstGeom prst="chevron">
              <a:avLst/>
            </a:prstGeom>
            <a:solidFill>
              <a:schemeClr val="accent5">
                <a:lumMod val="20000"/>
                <a:lumOff val="80000"/>
              </a:schemeClr>
            </a:solidFill>
            <a:ln w="9525">
              <a:solidFill>
                <a:schemeClr val="tx2">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14374" eaLnBrk="0" fontAlgn="base" hangingPunct="0">
                <a:spcBef>
                  <a:spcPct val="0"/>
                </a:spcBef>
                <a:spcAft>
                  <a:spcPct val="0"/>
                </a:spcAft>
              </a:pPr>
              <a:r>
                <a:rPr lang="en-US" altLang="zh-CN" sz="1050" kern="0" dirty="0" err="1">
                  <a:solidFill>
                    <a:prstClr val="black"/>
                  </a:solidFill>
                  <a:latin typeface="Arial" panose="020B0604020202020204" pitchFamily="34" charset="0"/>
                  <a:ea typeface="宋体" panose="02010600030101010101" pitchFamily="2" charset="-122"/>
                  <a:cs typeface="Arial" panose="020B0604020202020204" pitchFamily="34" charset="0"/>
                </a:rPr>
                <a:t>VirtualLinkable</a:t>
              </a:r>
              <a:endParaRPr lang="en-IN" sz="1050" dirty="0">
                <a:solidFill>
                  <a:prstClr val="black"/>
                </a:solidFill>
                <a:latin typeface="Arial" panose="020B0604020202020204" pitchFamily="34" charset="0"/>
                <a:ea typeface="宋体" panose="02010600030101010101" pitchFamily="2" charset="-122"/>
                <a:cs typeface="Arial" panose="020B0604020202020204" pitchFamily="34" charset="0"/>
              </a:endParaRPr>
            </a:p>
          </p:txBody>
        </p:sp>
      </p:grpSp>
      <p:pic>
        <p:nvPicPr>
          <p:cNvPr id="16" name="Picture 15">
            <a:extLst>
              <a:ext uri="{FF2B5EF4-FFF2-40B4-BE49-F238E27FC236}">
                <a16:creationId xmlns:a16="http://schemas.microsoft.com/office/drawing/2014/main" id="{0B57B38C-C313-4534-9252-E7001ADFEEB4}"/>
              </a:ext>
            </a:extLst>
          </p:cNvPr>
          <p:cNvPicPr>
            <a:picLocks noChangeAspect="1"/>
          </p:cNvPicPr>
          <p:nvPr/>
        </p:nvPicPr>
        <p:blipFill>
          <a:blip r:embed="rId2"/>
          <a:stretch>
            <a:fillRect/>
          </a:stretch>
        </p:blipFill>
        <p:spPr>
          <a:xfrm>
            <a:off x="8716320" y="1783461"/>
            <a:ext cx="1864443" cy="747845"/>
          </a:xfrm>
          <a:prstGeom prst="rect">
            <a:avLst/>
          </a:prstGeom>
        </p:spPr>
      </p:pic>
      <p:cxnSp>
        <p:nvCxnSpPr>
          <p:cNvPr id="17" name="Curved Connector 11">
            <a:extLst>
              <a:ext uri="{FF2B5EF4-FFF2-40B4-BE49-F238E27FC236}">
                <a16:creationId xmlns:a16="http://schemas.microsoft.com/office/drawing/2014/main" id="{5074B730-EDCA-4889-8C29-BC3FBA22437F}"/>
              </a:ext>
            </a:extLst>
          </p:cNvPr>
          <p:cNvCxnSpPr>
            <a:cxnSpLocks/>
            <a:endCxn id="9" idx="1"/>
          </p:cNvCxnSpPr>
          <p:nvPr/>
        </p:nvCxnSpPr>
        <p:spPr>
          <a:xfrm flipV="1">
            <a:off x="3140927" y="2291066"/>
            <a:ext cx="3976420" cy="276607"/>
          </a:xfrm>
          <a:prstGeom prst="curvedConnector3">
            <a:avLst>
              <a:gd name="adj1" fmla="val 50000"/>
            </a:avLst>
          </a:prstGeom>
          <a:ln>
            <a:solidFill>
              <a:srgbClr val="FFFF00"/>
            </a:solidFill>
            <a:tailEnd type="triangle"/>
          </a:ln>
        </p:spPr>
        <p:style>
          <a:lnRef idx="2">
            <a:schemeClr val="accent2"/>
          </a:lnRef>
          <a:fillRef idx="0">
            <a:schemeClr val="accent2"/>
          </a:fillRef>
          <a:effectRef idx="1">
            <a:schemeClr val="accent2"/>
          </a:effectRef>
          <a:fontRef idx="minor">
            <a:schemeClr val="tx1"/>
          </a:fontRef>
        </p:style>
      </p:cxnSp>
      <p:sp>
        <p:nvSpPr>
          <p:cNvPr id="22" name="Rectangle 21">
            <a:extLst>
              <a:ext uri="{FF2B5EF4-FFF2-40B4-BE49-F238E27FC236}">
                <a16:creationId xmlns:a16="http://schemas.microsoft.com/office/drawing/2014/main" id="{6AD89546-7608-4E3D-ABD3-15EFE1A0F579}"/>
              </a:ext>
            </a:extLst>
          </p:cNvPr>
          <p:cNvSpPr/>
          <p:nvPr/>
        </p:nvSpPr>
        <p:spPr>
          <a:xfrm>
            <a:off x="6312854" y="3912044"/>
            <a:ext cx="4217412" cy="2765885"/>
          </a:xfrm>
          <a:prstGeom prst="rect">
            <a:avLst/>
          </a:prstGeom>
          <a:solidFill>
            <a:schemeClr val="bg1">
              <a:lumMod val="85000"/>
            </a:schemeClr>
          </a:solidFill>
        </p:spPr>
        <p:txBody>
          <a:bodyPr wrap="square" lIns="0" tIns="0" rIns="0" bIns="0">
            <a:spAutoFit/>
          </a:bodyPr>
          <a:lstStyle/>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5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node_templates</a:t>
            </a: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5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dbBackend</a:t>
            </a: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type: </a:t>
            </a:r>
            <a:r>
              <a:rPr lang="en-GB" sz="105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tosca.nodes.nfv.VDU.Compute</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5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mariaDbStorage</a:t>
            </a: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type: </a:t>
            </a:r>
            <a:r>
              <a:rPr lang="en-GB" sz="105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tosca.nodes.nfv.VDU.VirtualStorage</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5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dbBackendInternalCp</a:t>
            </a: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type: </a:t>
            </a:r>
            <a:r>
              <a:rPr lang="en-GB" sz="105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tosca.nodes.nfv.Cpd</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r>
              <a:rPr lang="en-GB" sz="105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internalVl</a:t>
            </a: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type: </a:t>
            </a:r>
            <a:r>
              <a:rPr lang="en-GB" sz="105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tosca.nodes.nfv.VnfVirtualLink</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dbBackendIpv4:</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Bef>
                <a:spcPct val="0"/>
              </a:spcBef>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050" dirty="0">
                <a:solidFill>
                  <a:prstClr val="black"/>
                </a:solidFill>
                <a:latin typeface="Courier New" panose="02070309020205020404" pitchFamily="49" charset="0"/>
                <a:ea typeface="SimSun" panose="02010600030101010101" pitchFamily="2" charset="-122"/>
                <a:cs typeface="Times New Roman" panose="02020603050405020304" pitchFamily="18" charset="0"/>
              </a:rPr>
              <a:t>      type: </a:t>
            </a:r>
            <a:r>
              <a:rPr lang="en-GB" sz="1050" dirty="0" err="1">
                <a:solidFill>
                  <a:prstClr val="black"/>
                </a:solidFill>
                <a:latin typeface="Courier New" panose="02070309020205020404" pitchFamily="49" charset="0"/>
                <a:ea typeface="SimSun" panose="02010600030101010101" pitchFamily="2" charset="-122"/>
                <a:cs typeface="Times New Roman" panose="02020603050405020304" pitchFamily="18" charset="0"/>
              </a:rPr>
              <a:t>tosca.nodes.nfv.VduCpd</a:t>
            </a:r>
            <a:endParaRPr lang="en-US" sz="16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42090680"/>
      </p:ext>
    </p:extLst>
  </p:cSld>
  <p:clrMapOvr>
    <a:masterClrMapping/>
  </p:clrMapOvr>
  <p:transition>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45">
            <a:extLst/>
          </p:cNvPr>
          <p:cNvSpPr/>
          <p:nvPr/>
        </p:nvSpPr>
        <p:spPr>
          <a:xfrm>
            <a:off x="7246307" y="3871193"/>
            <a:ext cx="2832943" cy="2286500"/>
          </a:xfrm>
          <a:prstGeom prst="roundRect">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a:xfrm>
            <a:off x="270163" y="304800"/>
            <a:ext cx="11208327" cy="751108"/>
          </a:xfrm>
        </p:spPr>
        <p:txBody>
          <a:bodyPr/>
          <a:lstStyle/>
          <a:p>
            <a:r>
              <a:rPr lang="en-US" dirty="0">
                <a:solidFill>
                  <a:schemeClr val="accent3">
                    <a:lumMod val="75000"/>
                  </a:schemeClr>
                </a:solidFill>
                <a:latin typeface="Calibri" pitchFamily="34" charset="0"/>
                <a:ea typeface="+mj-ea"/>
                <a:cs typeface="+mj-cs"/>
              </a:rPr>
              <a:t>VNF Deployment Flavour (Work in Progress) –</a:t>
            </a:r>
            <a:br>
              <a:rPr lang="en-US" dirty="0">
                <a:solidFill>
                  <a:schemeClr val="accent3">
                    <a:lumMod val="75000"/>
                  </a:schemeClr>
                </a:solidFill>
                <a:latin typeface="Calibri" pitchFamily="34" charset="0"/>
                <a:ea typeface="+mj-ea"/>
                <a:cs typeface="+mj-cs"/>
              </a:rPr>
            </a:br>
            <a:r>
              <a:rPr lang="en-US" sz="2400" dirty="0">
                <a:solidFill>
                  <a:schemeClr val="accent3">
                    <a:lumMod val="75000"/>
                  </a:schemeClr>
                </a:solidFill>
                <a:latin typeface="Calibri" pitchFamily="34" charset="0"/>
                <a:ea typeface="+mj-ea"/>
                <a:cs typeface="+mj-cs"/>
              </a:rPr>
              <a:t>Using Substitution Mapping</a:t>
            </a:r>
          </a:p>
        </p:txBody>
      </p:sp>
      <p:pic>
        <p:nvPicPr>
          <p:cNvPr id="8" name="Picture 2" descr="http://www.realwire.com/writeitfiles/ETSI%20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9385" y="153725"/>
            <a:ext cx="1243250" cy="512876"/>
          </a:xfrm>
          <a:prstGeom prst="rect">
            <a:avLst/>
          </a:prstGeom>
          <a:noFill/>
          <a:extLst>
            <a:ext uri="{909E8E84-426E-40DD-AFC4-6F175D3DCCD1}">
              <a14:hiddenFill xmlns:a14="http://schemas.microsoft.com/office/drawing/2010/main">
                <a:solidFill>
                  <a:srgbClr val="FFFFFF"/>
                </a:solidFill>
              </a14:hiddenFill>
            </a:ext>
          </a:extLst>
        </p:spPr>
      </p:pic>
      <p:sp>
        <p:nvSpPr>
          <p:cNvPr id="10" name="圆角矩形 3">
            <a:extLst/>
          </p:cNvPr>
          <p:cNvSpPr/>
          <p:nvPr/>
        </p:nvSpPr>
        <p:spPr>
          <a:xfrm>
            <a:off x="1920341" y="1520140"/>
            <a:ext cx="3972460" cy="4956857"/>
          </a:xfrm>
          <a:prstGeom prst="roundRect">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4">
            <a:extLst/>
          </p:cNvPr>
          <p:cNvSpPr txBox="1"/>
          <p:nvPr/>
        </p:nvSpPr>
        <p:spPr>
          <a:xfrm>
            <a:off x="2080170" y="1616301"/>
            <a:ext cx="4882606" cy="307777"/>
          </a:xfrm>
          <a:prstGeom prst="rect">
            <a:avLst/>
          </a:prstGeom>
          <a:noFill/>
        </p:spPr>
        <p:txBody>
          <a:bodyPr wrap="square" rtlCol="0">
            <a:spAutoFit/>
          </a:bodyPr>
          <a:lstStyle/>
          <a:p>
            <a:r>
              <a:rPr lang="en-US" altLang="zh-CN" sz="1400" dirty="0"/>
              <a:t>VNFD service template (</a:t>
            </a:r>
            <a:r>
              <a:rPr lang="en-US" altLang="zh-CN" sz="1400" dirty="0" err="1"/>
              <a:t>VNFD.yaml</a:t>
            </a:r>
            <a:r>
              <a:rPr lang="en-US" altLang="zh-CN" sz="1400" dirty="0"/>
              <a:t>)</a:t>
            </a:r>
            <a:endParaRPr lang="zh-CN" altLang="en-US" sz="1400" dirty="0"/>
          </a:p>
        </p:txBody>
      </p:sp>
      <p:sp>
        <p:nvSpPr>
          <p:cNvPr id="12" name="文本框 6">
            <a:extLst/>
          </p:cNvPr>
          <p:cNvSpPr txBox="1"/>
          <p:nvPr/>
        </p:nvSpPr>
        <p:spPr>
          <a:xfrm>
            <a:off x="2036031" y="1976959"/>
            <a:ext cx="3741079" cy="2862322"/>
          </a:xfrm>
          <a:prstGeom prst="rect">
            <a:avLst/>
          </a:prstGeom>
          <a:noFill/>
        </p:spPr>
        <p:txBody>
          <a:bodyPr wrap="square" rtlCol="0">
            <a:spAutoFit/>
          </a:bodyPr>
          <a:lstStyle/>
          <a:p>
            <a:r>
              <a:rPr lang="en-GB" altLang="zh-CN" sz="1200" dirty="0" err="1"/>
              <a:t>tosca_definitions_version</a:t>
            </a:r>
            <a:r>
              <a:rPr lang="en-GB" altLang="zh-CN" sz="1200" dirty="0"/>
              <a:t>: tosca_simple_yaml_1_2</a:t>
            </a:r>
            <a:endParaRPr lang="zh-CN" altLang="zh-CN" sz="1200" dirty="0"/>
          </a:p>
          <a:p>
            <a:endParaRPr lang="en-US" altLang="zh-CN" sz="1200" dirty="0"/>
          </a:p>
          <a:p>
            <a:r>
              <a:rPr lang="en-US" altLang="zh-CN" sz="1200" dirty="0"/>
              <a:t>imports: </a:t>
            </a:r>
          </a:p>
          <a:p>
            <a:r>
              <a:rPr lang="en-US" altLang="zh-CN" sz="1200" dirty="0"/>
              <a:t>   VNF_DF1.yaml</a:t>
            </a:r>
          </a:p>
          <a:p>
            <a:r>
              <a:rPr lang="en-US" altLang="zh-CN" sz="1200" dirty="0"/>
              <a:t>   VNF_DF2.yaml</a:t>
            </a:r>
          </a:p>
          <a:p>
            <a:r>
              <a:rPr lang="en-US" altLang="zh-CN" sz="1200" dirty="0"/>
              <a:t>metadata: </a:t>
            </a:r>
          </a:p>
          <a:p>
            <a:endParaRPr lang="en-US" altLang="zh-CN" sz="1200" dirty="0"/>
          </a:p>
          <a:p>
            <a:r>
              <a:rPr lang="en-US" altLang="zh-CN" sz="1200" dirty="0"/>
              <a:t>Node types:</a:t>
            </a:r>
          </a:p>
          <a:p>
            <a:r>
              <a:rPr lang="en-US" altLang="zh-CN" sz="1200" dirty="0"/>
              <a:t> </a:t>
            </a:r>
            <a:r>
              <a:rPr lang="en-US" altLang="zh-CN" sz="1200" dirty="0">
                <a:solidFill>
                  <a:srgbClr val="FF0000"/>
                </a:solidFill>
              </a:rPr>
              <a:t> </a:t>
            </a:r>
            <a:r>
              <a:rPr lang="en-US" altLang="zh-CN" sz="1200" dirty="0" err="1">
                <a:solidFill>
                  <a:srgbClr val="FF0000"/>
                </a:solidFill>
              </a:rPr>
              <a:t>tosca.nodes.nfv.example_VNF</a:t>
            </a:r>
            <a:r>
              <a:rPr lang="en-US" altLang="zh-CN" sz="1200" dirty="0"/>
              <a:t>: </a:t>
            </a:r>
            <a:endParaRPr lang="zh-CN" altLang="en-US" sz="1200" dirty="0"/>
          </a:p>
          <a:p>
            <a:r>
              <a:rPr lang="zh-CN" altLang="en-US" sz="1200" dirty="0"/>
              <a:t>      </a:t>
            </a:r>
            <a:r>
              <a:rPr lang="en-US" altLang="zh-CN" sz="1200" dirty="0" err="1"/>
              <a:t>derived_from</a:t>
            </a:r>
            <a:r>
              <a:rPr lang="en-US" altLang="zh-CN" sz="1200" dirty="0"/>
              <a:t>: </a:t>
            </a:r>
            <a:r>
              <a:rPr lang="zh-CN" altLang="en-US" sz="1200" dirty="0"/>
              <a:t> </a:t>
            </a:r>
            <a:r>
              <a:rPr lang="en-US" altLang="zh-CN" sz="1200" dirty="0" err="1"/>
              <a:t>tosca.nodes.nfv.vnf</a:t>
            </a:r>
            <a:endParaRPr lang="zh-CN" altLang="en-US" sz="1200" dirty="0"/>
          </a:p>
          <a:p>
            <a:r>
              <a:rPr lang="zh-CN" altLang="en-US" sz="1200" dirty="0"/>
              <a:t>      </a:t>
            </a:r>
            <a:r>
              <a:rPr lang="en-US" altLang="zh-CN" sz="1200" dirty="0"/>
              <a:t>properties:</a:t>
            </a:r>
          </a:p>
          <a:p>
            <a:r>
              <a:rPr lang="en-US" altLang="zh-CN" sz="1200" dirty="0">
                <a:solidFill>
                  <a:srgbClr val="00B050"/>
                </a:solidFill>
              </a:rPr>
              <a:t>           </a:t>
            </a:r>
            <a:r>
              <a:rPr lang="en-US" altLang="zh-CN" sz="1200" dirty="0" err="1">
                <a:solidFill>
                  <a:srgbClr val="00B050"/>
                </a:solidFill>
              </a:rPr>
              <a:t>flavour_ID</a:t>
            </a:r>
            <a:r>
              <a:rPr lang="en-US" altLang="zh-CN" sz="1200" dirty="0">
                <a:solidFill>
                  <a:srgbClr val="00B050"/>
                </a:solidFill>
              </a:rPr>
              <a:t>: </a:t>
            </a:r>
          </a:p>
          <a:p>
            <a:r>
              <a:rPr lang="en-US" altLang="zh-CN" sz="1200" dirty="0">
                <a:solidFill>
                  <a:srgbClr val="00B050"/>
                </a:solidFill>
              </a:rPr>
              <a:t>                 </a:t>
            </a:r>
            <a:r>
              <a:rPr lang="en-US" altLang="zh-CN" sz="1200" dirty="0"/>
              <a:t>constraints:</a:t>
            </a:r>
            <a:endParaRPr lang="zh-CN" altLang="zh-CN" sz="1200" dirty="0"/>
          </a:p>
          <a:p>
            <a:r>
              <a:rPr lang="en-US" altLang="zh-CN" sz="1200" dirty="0"/>
              <a:t>                       - </a:t>
            </a:r>
            <a:r>
              <a:rPr lang="en-US" altLang="zh-CN" sz="1200" dirty="0" err="1"/>
              <a:t>valid_values</a:t>
            </a:r>
            <a:r>
              <a:rPr lang="en-US" altLang="zh-CN" sz="1200" dirty="0"/>
              <a:t>: [ flavour1,  flavour2 ]</a:t>
            </a:r>
          </a:p>
          <a:p>
            <a:r>
              <a:rPr lang="en-US" altLang="zh-CN" sz="1200" dirty="0">
                <a:solidFill>
                  <a:srgbClr val="00B050"/>
                </a:solidFill>
              </a:rPr>
              <a:t>          </a:t>
            </a:r>
            <a:endParaRPr lang="zh-CN" altLang="en-US" sz="1200" dirty="0">
              <a:solidFill>
                <a:srgbClr val="00B050"/>
              </a:solidFill>
            </a:endParaRPr>
          </a:p>
        </p:txBody>
      </p:sp>
      <p:sp>
        <p:nvSpPr>
          <p:cNvPr id="14" name="文本框 7">
            <a:extLst/>
          </p:cNvPr>
          <p:cNvSpPr txBox="1"/>
          <p:nvPr/>
        </p:nvSpPr>
        <p:spPr>
          <a:xfrm>
            <a:off x="3534205" y="1152902"/>
            <a:ext cx="987268" cy="307777"/>
          </a:xfrm>
          <a:prstGeom prst="rect">
            <a:avLst/>
          </a:prstGeom>
          <a:noFill/>
        </p:spPr>
        <p:txBody>
          <a:bodyPr wrap="square" rtlCol="0">
            <a:spAutoFit/>
          </a:bodyPr>
          <a:lstStyle/>
          <a:p>
            <a:r>
              <a:rPr lang="en-US" altLang="zh-CN" sz="1400" u="sng" dirty="0"/>
              <a:t>Top level</a:t>
            </a:r>
            <a:endParaRPr lang="zh-CN" altLang="en-US" sz="1400" u="sng" dirty="0"/>
          </a:p>
        </p:txBody>
      </p:sp>
      <p:sp>
        <p:nvSpPr>
          <p:cNvPr id="15" name="文本框 88">
            <a:extLst/>
          </p:cNvPr>
          <p:cNvSpPr txBox="1"/>
          <p:nvPr/>
        </p:nvSpPr>
        <p:spPr>
          <a:xfrm>
            <a:off x="1738849" y="1097927"/>
            <a:ext cx="1106311" cy="369332"/>
          </a:xfrm>
          <a:prstGeom prst="rect">
            <a:avLst/>
          </a:prstGeom>
          <a:noFill/>
        </p:spPr>
        <p:txBody>
          <a:bodyPr wrap="square" rtlCol="0">
            <a:spAutoFit/>
          </a:bodyPr>
          <a:lstStyle/>
          <a:p>
            <a:r>
              <a:rPr lang="en-US" altLang="zh-CN" dirty="0"/>
              <a:t>VNFD</a:t>
            </a:r>
            <a:endParaRPr lang="zh-CN" altLang="en-US" dirty="0"/>
          </a:p>
        </p:txBody>
      </p:sp>
      <p:sp>
        <p:nvSpPr>
          <p:cNvPr id="16" name="文本框 84">
            <a:extLst/>
          </p:cNvPr>
          <p:cNvSpPr txBox="1"/>
          <p:nvPr/>
        </p:nvSpPr>
        <p:spPr>
          <a:xfrm>
            <a:off x="2065474" y="4660135"/>
            <a:ext cx="3682192" cy="1869743"/>
          </a:xfrm>
          <a:prstGeom prst="rect">
            <a:avLst/>
          </a:prstGeom>
          <a:noFill/>
        </p:spPr>
        <p:txBody>
          <a:bodyPr wrap="square" rtlCol="0">
            <a:spAutoFit/>
          </a:bodyPr>
          <a:lstStyle/>
          <a:p>
            <a:r>
              <a:rPr lang="en-US" altLang="zh-CN" sz="1050" dirty="0"/>
              <a:t> </a:t>
            </a:r>
          </a:p>
          <a:p>
            <a:r>
              <a:rPr lang="en-US" altLang="zh-CN" sz="1050" dirty="0" err="1"/>
              <a:t>topology_template</a:t>
            </a:r>
            <a:r>
              <a:rPr lang="en-US" altLang="zh-CN" sz="1050" dirty="0"/>
              <a:t>:</a:t>
            </a:r>
          </a:p>
          <a:p>
            <a:r>
              <a:rPr lang="en-US" altLang="zh-CN" sz="1050" dirty="0"/>
              <a:t>   inputs:</a:t>
            </a:r>
          </a:p>
          <a:p>
            <a:r>
              <a:rPr lang="en-US" altLang="zh-CN" sz="1050" dirty="0"/>
              <a:t>      </a:t>
            </a:r>
            <a:r>
              <a:rPr lang="en-US" altLang="zh-CN" sz="1050" dirty="0" err="1"/>
              <a:t>deployment_flavor</a:t>
            </a:r>
            <a:r>
              <a:rPr lang="en-US" altLang="zh-CN" sz="1050" dirty="0"/>
              <a:t>:</a:t>
            </a:r>
          </a:p>
          <a:p>
            <a:r>
              <a:rPr lang="en-US" altLang="zh-CN" sz="1050" dirty="0"/>
              <a:t>          type: string      </a:t>
            </a:r>
          </a:p>
          <a:p>
            <a:r>
              <a:rPr lang="en-US" altLang="zh-CN" sz="1050" dirty="0"/>
              <a:t>   </a:t>
            </a:r>
            <a:r>
              <a:rPr lang="en-US" altLang="zh-CN" sz="1050" dirty="0" err="1"/>
              <a:t>node_template</a:t>
            </a:r>
            <a:r>
              <a:rPr lang="en-US" altLang="zh-CN" sz="1050" dirty="0"/>
              <a:t>:</a:t>
            </a:r>
          </a:p>
          <a:p>
            <a:r>
              <a:rPr lang="en-US" altLang="zh-CN" sz="1050" dirty="0"/>
              <a:t>      VNF1:</a:t>
            </a:r>
          </a:p>
          <a:p>
            <a:r>
              <a:rPr lang="en-US" altLang="zh-CN" sz="1050" dirty="0"/>
              <a:t>         type: </a:t>
            </a:r>
            <a:r>
              <a:rPr lang="en-US" altLang="zh-CN" sz="1050" dirty="0">
                <a:solidFill>
                  <a:srgbClr val="FF0000"/>
                </a:solidFill>
              </a:rPr>
              <a:t> </a:t>
            </a:r>
            <a:r>
              <a:rPr lang="en-US" altLang="zh-CN" sz="1050" dirty="0" err="1">
                <a:solidFill>
                  <a:srgbClr val="FF0000"/>
                </a:solidFill>
              </a:rPr>
              <a:t>tosca.nodes.nfv.example_VNF</a:t>
            </a:r>
            <a:r>
              <a:rPr lang="en-US" altLang="zh-CN" sz="1050" dirty="0"/>
              <a:t>        </a:t>
            </a:r>
          </a:p>
          <a:p>
            <a:r>
              <a:rPr lang="en-US" altLang="zh-CN" sz="1050" dirty="0"/>
              <a:t>         VNFD_ID:</a:t>
            </a:r>
          </a:p>
          <a:p>
            <a:r>
              <a:rPr lang="en-US" altLang="zh-CN" sz="1050" dirty="0"/>
              <a:t>         </a:t>
            </a:r>
            <a:r>
              <a:rPr lang="en-US" altLang="zh-CN" sz="1050" dirty="0" err="1"/>
              <a:t>flavor_ID</a:t>
            </a:r>
            <a:r>
              <a:rPr lang="en-US" altLang="zh-CN" sz="1050" dirty="0"/>
              <a:t>: { </a:t>
            </a:r>
            <a:r>
              <a:rPr lang="en-US" altLang="zh-CN" sz="1050" dirty="0" err="1"/>
              <a:t>get_input</a:t>
            </a:r>
            <a:r>
              <a:rPr lang="en-US" altLang="zh-CN" sz="1050" dirty="0"/>
              <a:t>: </a:t>
            </a:r>
            <a:r>
              <a:rPr lang="en-US" altLang="zh-CN" sz="1050" dirty="0" err="1"/>
              <a:t>deployment_flavour</a:t>
            </a:r>
            <a:r>
              <a:rPr lang="en-US" altLang="zh-CN" sz="1050" dirty="0"/>
              <a:t>}</a:t>
            </a:r>
          </a:p>
          <a:p>
            <a:r>
              <a:rPr lang="en-US" altLang="zh-CN" sz="1050" dirty="0"/>
              <a:t>                               # either flavour1 or flavour2</a:t>
            </a:r>
          </a:p>
        </p:txBody>
      </p:sp>
      <p:sp>
        <p:nvSpPr>
          <p:cNvPr id="17" name="文本框 33">
            <a:extLst/>
          </p:cNvPr>
          <p:cNvSpPr txBox="1"/>
          <p:nvPr/>
        </p:nvSpPr>
        <p:spPr>
          <a:xfrm>
            <a:off x="7495146" y="3926313"/>
            <a:ext cx="2651840" cy="2231380"/>
          </a:xfrm>
          <a:prstGeom prst="rect">
            <a:avLst/>
          </a:prstGeom>
          <a:noFill/>
        </p:spPr>
        <p:txBody>
          <a:bodyPr wrap="square" rtlCol="0">
            <a:spAutoFit/>
          </a:bodyPr>
          <a:lstStyle/>
          <a:p>
            <a:r>
              <a:rPr lang="en-GB" altLang="zh-CN" sz="1000" dirty="0" err="1"/>
              <a:t>tosca_definitions_version</a:t>
            </a:r>
            <a:r>
              <a:rPr lang="en-GB" altLang="zh-CN" sz="1000" dirty="0"/>
              <a:t>: tosca_simple_yaml_1_2</a:t>
            </a:r>
            <a:endParaRPr lang="zh-CN" altLang="zh-CN" sz="1000" dirty="0"/>
          </a:p>
          <a:p>
            <a:endParaRPr lang="en-US" altLang="zh-CN" sz="1000" dirty="0"/>
          </a:p>
          <a:p>
            <a:r>
              <a:rPr lang="en-US" altLang="zh-CN" sz="1000" dirty="0"/>
              <a:t>substitution mapping</a:t>
            </a:r>
          </a:p>
          <a:p>
            <a:pPr hangingPunct="0"/>
            <a:r>
              <a:rPr lang="en-US" altLang="zh-CN" sz="1000" dirty="0"/>
              <a:t>  </a:t>
            </a:r>
            <a:r>
              <a:rPr lang="en-US" altLang="zh-CN" sz="1000" dirty="0" err="1">
                <a:solidFill>
                  <a:srgbClr val="FF0000"/>
                </a:solidFill>
              </a:rPr>
              <a:t>node_type</a:t>
            </a:r>
            <a:r>
              <a:rPr lang="en-US" altLang="zh-CN" sz="1000" dirty="0">
                <a:solidFill>
                  <a:srgbClr val="FF0000"/>
                </a:solidFill>
              </a:rPr>
              <a:t>:  </a:t>
            </a:r>
            <a:r>
              <a:rPr lang="en-US" altLang="zh-CN" sz="1000" dirty="0" err="1">
                <a:solidFill>
                  <a:srgbClr val="FF0000"/>
                </a:solidFill>
              </a:rPr>
              <a:t>tosca.nodes.nfv.example_VNF</a:t>
            </a:r>
            <a:r>
              <a:rPr lang="en-GB" altLang="zh-CN" sz="1000" dirty="0">
                <a:solidFill>
                  <a:srgbClr val="FF0000"/>
                </a:solidFill>
              </a:rPr>
              <a:t>  </a:t>
            </a:r>
          </a:p>
          <a:p>
            <a:pPr hangingPunct="0"/>
            <a:r>
              <a:rPr lang="en-GB" altLang="zh-CN" sz="1000" dirty="0"/>
              <a:t>  properties:</a:t>
            </a:r>
          </a:p>
          <a:p>
            <a:pPr hangingPunct="0"/>
            <a:r>
              <a:rPr lang="en-US" altLang="zh-CN" sz="1000" dirty="0"/>
              <a:t>       </a:t>
            </a:r>
            <a:r>
              <a:rPr lang="en-GB" altLang="zh-CN" sz="1000" dirty="0" err="1">
                <a:solidFill>
                  <a:srgbClr val="00B050"/>
                </a:solidFill>
              </a:rPr>
              <a:t>flavour_id</a:t>
            </a:r>
            <a:r>
              <a:rPr lang="en-GB" altLang="zh-CN" sz="1000" dirty="0">
                <a:solidFill>
                  <a:srgbClr val="00B050"/>
                </a:solidFill>
              </a:rPr>
              <a:t>: flavour2</a:t>
            </a:r>
          </a:p>
          <a:p>
            <a:pPr hangingPunct="0"/>
            <a:endParaRPr lang="en-GB" altLang="zh-CN" sz="1000" dirty="0">
              <a:solidFill>
                <a:srgbClr val="00B050"/>
              </a:solidFill>
            </a:endParaRPr>
          </a:p>
          <a:p>
            <a:pPr hangingPunct="0"/>
            <a:r>
              <a:rPr lang="en-GB" altLang="zh-CN" sz="1000" dirty="0" err="1"/>
              <a:t>node_templates</a:t>
            </a:r>
            <a:r>
              <a:rPr lang="en-GB" altLang="zh-CN" sz="1000" dirty="0"/>
              <a:t>:</a:t>
            </a:r>
          </a:p>
          <a:p>
            <a:pPr hangingPunct="0"/>
            <a:r>
              <a:rPr lang="en-GB" altLang="zh-CN" sz="1000" dirty="0"/>
              <a:t>       VDU_1:</a:t>
            </a:r>
          </a:p>
          <a:p>
            <a:pPr hangingPunct="0"/>
            <a:r>
              <a:rPr lang="en-GB" altLang="zh-CN" sz="1000" dirty="0"/>
              <a:t>       VDU_2:</a:t>
            </a:r>
          </a:p>
          <a:p>
            <a:pPr hangingPunct="0"/>
            <a:r>
              <a:rPr lang="en-GB" altLang="zh-CN" sz="1000" dirty="0"/>
              <a:t>       VDU_3:</a:t>
            </a:r>
            <a:r>
              <a:rPr lang="en-GB" altLang="zh-CN" sz="1000" dirty="0">
                <a:solidFill>
                  <a:srgbClr val="00B050"/>
                </a:solidFill>
              </a:rPr>
              <a:t>      </a:t>
            </a:r>
            <a:endParaRPr lang="zh-CN" altLang="zh-CN" sz="1000" dirty="0">
              <a:solidFill>
                <a:srgbClr val="00B050"/>
              </a:solidFill>
            </a:endParaRPr>
          </a:p>
          <a:p>
            <a:endParaRPr lang="zh-CN" altLang="en-US" sz="900" dirty="0"/>
          </a:p>
        </p:txBody>
      </p:sp>
      <p:sp>
        <p:nvSpPr>
          <p:cNvPr id="18" name="圆角矩形 43">
            <a:extLst/>
          </p:cNvPr>
          <p:cNvSpPr/>
          <p:nvPr/>
        </p:nvSpPr>
        <p:spPr>
          <a:xfrm>
            <a:off x="7198666" y="1609346"/>
            <a:ext cx="2832943" cy="1864866"/>
          </a:xfrm>
          <a:prstGeom prst="roundRect">
            <a:avLst/>
          </a:prstGeom>
          <a:solidFill>
            <a:schemeClr val="accent3">
              <a:lumMod val="20000"/>
              <a:lumOff val="8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44">
            <a:extLst/>
          </p:cNvPr>
          <p:cNvSpPr txBox="1"/>
          <p:nvPr/>
        </p:nvSpPr>
        <p:spPr>
          <a:xfrm>
            <a:off x="7495146" y="1680631"/>
            <a:ext cx="2651840" cy="1923604"/>
          </a:xfrm>
          <a:prstGeom prst="rect">
            <a:avLst/>
          </a:prstGeom>
          <a:noFill/>
        </p:spPr>
        <p:txBody>
          <a:bodyPr wrap="square" rtlCol="0">
            <a:spAutoFit/>
          </a:bodyPr>
          <a:lstStyle/>
          <a:p>
            <a:r>
              <a:rPr lang="en-GB" altLang="zh-CN" sz="1000" dirty="0" err="1"/>
              <a:t>tosca_definitions_version</a:t>
            </a:r>
            <a:r>
              <a:rPr lang="en-GB" altLang="zh-CN" sz="1000" dirty="0"/>
              <a:t>: tosca_simple_yaml_1_2</a:t>
            </a:r>
            <a:endParaRPr lang="zh-CN" altLang="zh-CN" sz="1000" dirty="0"/>
          </a:p>
          <a:p>
            <a:endParaRPr lang="en-US" altLang="zh-CN" sz="1000" dirty="0"/>
          </a:p>
          <a:p>
            <a:r>
              <a:rPr lang="en-US" altLang="zh-CN" sz="1000" dirty="0"/>
              <a:t>substitution mapping</a:t>
            </a:r>
          </a:p>
          <a:p>
            <a:pPr hangingPunct="0"/>
            <a:r>
              <a:rPr lang="en-US" altLang="zh-CN" sz="1000" dirty="0"/>
              <a:t>  </a:t>
            </a:r>
            <a:r>
              <a:rPr lang="en-US" altLang="zh-CN" sz="1000" dirty="0" err="1">
                <a:solidFill>
                  <a:srgbClr val="FF0000"/>
                </a:solidFill>
              </a:rPr>
              <a:t>node_type</a:t>
            </a:r>
            <a:r>
              <a:rPr lang="en-US" altLang="zh-CN" sz="1000" dirty="0">
                <a:solidFill>
                  <a:srgbClr val="FF0000"/>
                </a:solidFill>
              </a:rPr>
              <a:t>:  </a:t>
            </a:r>
            <a:r>
              <a:rPr lang="en-US" altLang="zh-CN" sz="1000" dirty="0" err="1">
                <a:solidFill>
                  <a:srgbClr val="FF0000"/>
                </a:solidFill>
              </a:rPr>
              <a:t>tosca.nodes.nfv.example_VNF</a:t>
            </a:r>
            <a:r>
              <a:rPr lang="en-GB" altLang="zh-CN" sz="1000" dirty="0">
                <a:solidFill>
                  <a:srgbClr val="FF0000"/>
                </a:solidFill>
              </a:rPr>
              <a:t>  </a:t>
            </a:r>
          </a:p>
          <a:p>
            <a:pPr hangingPunct="0"/>
            <a:r>
              <a:rPr lang="en-GB" altLang="zh-CN" sz="1000" dirty="0"/>
              <a:t>  properties:</a:t>
            </a:r>
          </a:p>
          <a:p>
            <a:pPr hangingPunct="0"/>
            <a:r>
              <a:rPr lang="en-GB" altLang="zh-CN" sz="1000" dirty="0">
                <a:solidFill>
                  <a:srgbClr val="00B050"/>
                </a:solidFill>
              </a:rPr>
              <a:t>       </a:t>
            </a:r>
            <a:r>
              <a:rPr lang="en-GB" altLang="zh-CN" sz="1000" dirty="0" err="1">
                <a:solidFill>
                  <a:srgbClr val="00B050"/>
                </a:solidFill>
              </a:rPr>
              <a:t>flavour_id</a:t>
            </a:r>
            <a:r>
              <a:rPr lang="en-GB" altLang="zh-CN" sz="1000" dirty="0">
                <a:solidFill>
                  <a:srgbClr val="00B050"/>
                </a:solidFill>
              </a:rPr>
              <a:t>: flavour1       </a:t>
            </a:r>
          </a:p>
          <a:p>
            <a:pPr hangingPunct="0"/>
            <a:r>
              <a:rPr lang="en-GB" altLang="zh-CN" sz="1000" dirty="0" err="1"/>
              <a:t>node_templates</a:t>
            </a:r>
            <a:r>
              <a:rPr lang="en-GB" altLang="zh-CN" sz="1000" dirty="0"/>
              <a:t>:</a:t>
            </a:r>
          </a:p>
          <a:p>
            <a:pPr hangingPunct="0"/>
            <a:r>
              <a:rPr lang="en-GB" altLang="zh-CN" sz="1000" dirty="0"/>
              <a:t>       VDU_1:</a:t>
            </a:r>
          </a:p>
          <a:p>
            <a:pPr hangingPunct="0"/>
            <a:r>
              <a:rPr lang="en-GB" altLang="zh-CN" sz="1000" dirty="0"/>
              <a:t>        VDU_2:</a:t>
            </a:r>
            <a:r>
              <a:rPr lang="en-GB" altLang="zh-CN" sz="1000" dirty="0">
                <a:solidFill>
                  <a:srgbClr val="00B050"/>
                </a:solidFill>
              </a:rPr>
              <a:t>      </a:t>
            </a:r>
            <a:endParaRPr lang="zh-CN" altLang="zh-CN" sz="1000" dirty="0">
              <a:solidFill>
                <a:srgbClr val="00B050"/>
              </a:solidFill>
            </a:endParaRPr>
          </a:p>
          <a:p>
            <a:endParaRPr lang="zh-CN" altLang="en-US" sz="900" dirty="0"/>
          </a:p>
        </p:txBody>
      </p:sp>
      <p:sp>
        <p:nvSpPr>
          <p:cNvPr id="22" name="文本框 7">
            <a:extLst/>
          </p:cNvPr>
          <p:cNvSpPr txBox="1"/>
          <p:nvPr/>
        </p:nvSpPr>
        <p:spPr>
          <a:xfrm>
            <a:off x="7619719" y="1212363"/>
            <a:ext cx="1873878" cy="307777"/>
          </a:xfrm>
          <a:prstGeom prst="rect">
            <a:avLst/>
          </a:prstGeom>
          <a:noFill/>
        </p:spPr>
        <p:txBody>
          <a:bodyPr wrap="square" rtlCol="0">
            <a:spAutoFit/>
          </a:bodyPr>
          <a:lstStyle/>
          <a:p>
            <a:r>
              <a:rPr lang="en-US" altLang="zh-CN" sz="1400" u="sng" dirty="0"/>
              <a:t>Low level templates</a:t>
            </a:r>
            <a:endParaRPr lang="zh-CN" altLang="en-US" sz="1400" u="sng" dirty="0"/>
          </a:p>
        </p:txBody>
      </p:sp>
      <p:sp>
        <p:nvSpPr>
          <p:cNvPr id="23" name="文本框 7">
            <a:extLst/>
          </p:cNvPr>
          <p:cNvSpPr txBox="1"/>
          <p:nvPr/>
        </p:nvSpPr>
        <p:spPr>
          <a:xfrm>
            <a:off x="6271988" y="1485496"/>
            <a:ext cx="1223158" cy="261610"/>
          </a:xfrm>
          <a:prstGeom prst="rect">
            <a:avLst/>
          </a:prstGeom>
          <a:noFill/>
        </p:spPr>
        <p:txBody>
          <a:bodyPr wrap="square" rtlCol="0">
            <a:spAutoFit/>
          </a:bodyPr>
          <a:lstStyle/>
          <a:p>
            <a:r>
              <a:rPr lang="en-US" altLang="zh-CN" sz="1100" dirty="0"/>
              <a:t>VNF_DF1.yaml</a:t>
            </a:r>
            <a:endParaRPr lang="zh-CN" altLang="en-US" sz="1100" dirty="0"/>
          </a:p>
        </p:txBody>
      </p:sp>
      <p:sp>
        <p:nvSpPr>
          <p:cNvPr id="24" name="文本框 7">
            <a:extLst/>
          </p:cNvPr>
          <p:cNvSpPr txBox="1"/>
          <p:nvPr/>
        </p:nvSpPr>
        <p:spPr>
          <a:xfrm>
            <a:off x="6351197" y="3746135"/>
            <a:ext cx="1223158" cy="261610"/>
          </a:xfrm>
          <a:prstGeom prst="rect">
            <a:avLst/>
          </a:prstGeom>
          <a:noFill/>
        </p:spPr>
        <p:txBody>
          <a:bodyPr wrap="square" rtlCol="0">
            <a:spAutoFit/>
          </a:bodyPr>
          <a:lstStyle/>
          <a:p>
            <a:r>
              <a:rPr lang="en-US" altLang="zh-CN" sz="1100" dirty="0"/>
              <a:t>VNF_DF2.yaml</a:t>
            </a:r>
            <a:endParaRPr lang="zh-CN" altLang="en-US" sz="1100" dirty="0"/>
          </a:p>
        </p:txBody>
      </p:sp>
    </p:spTree>
    <p:extLst>
      <p:ext uri="{BB962C8B-B14F-4D97-AF65-F5344CB8AC3E}">
        <p14:creationId xmlns:p14="http://schemas.microsoft.com/office/powerpoint/2010/main" val="338895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163" y="304800"/>
            <a:ext cx="11208327" cy="751108"/>
          </a:xfrm>
        </p:spPr>
        <p:txBody>
          <a:bodyPr/>
          <a:lstStyle/>
          <a:p>
            <a:r>
              <a:rPr lang="en-US" dirty="0">
                <a:solidFill>
                  <a:schemeClr val="accent3">
                    <a:lumMod val="75000"/>
                  </a:schemeClr>
                </a:solidFill>
                <a:latin typeface="Calibri" pitchFamily="34" charset="0"/>
                <a:ea typeface="+mj-ea"/>
                <a:cs typeface="+mj-cs"/>
              </a:rPr>
              <a:t>Using Group and Policy (Work in Progress)</a:t>
            </a:r>
            <a:endParaRPr lang="en-US" sz="2400" dirty="0">
              <a:solidFill>
                <a:schemeClr val="accent3">
                  <a:lumMod val="75000"/>
                </a:schemeClr>
              </a:solidFill>
              <a:latin typeface="Calibri" pitchFamily="34" charset="0"/>
              <a:ea typeface="+mj-ea"/>
              <a:cs typeface="+mj-cs"/>
            </a:endParaRPr>
          </a:p>
        </p:txBody>
      </p:sp>
      <p:pic>
        <p:nvPicPr>
          <p:cNvPr id="8" name="Picture 2" descr="http://www.realwire.com/writeitfiles/ETSI%20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9385" y="153725"/>
            <a:ext cx="1243250" cy="51287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0961" y="1092200"/>
            <a:ext cx="8299268" cy="1015663"/>
          </a:xfrm>
          <a:prstGeom prst="rect">
            <a:avLst/>
          </a:prstGeom>
        </p:spPr>
        <p:txBody>
          <a:bodyPr wrap="square">
            <a:spAutoFit/>
          </a:bodyPr>
          <a:lstStyle/>
          <a:p>
            <a:pPr marL="285750" lvl="0" indent="-285750">
              <a:buFont typeface="Wingdings" panose="05000000000000000000" pitchFamily="2" charset="2"/>
              <a:buChar char="Ø"/>
            </a:pPr>
            <a:r>
              <a:rPr lang="en-US" sz="1600" dirty="0">
                <a:solidFill>
                  <a:prstClr val="black"/>
                </a:solidFill>
                <a:latin typeface="Arial" panose="020B0604020202020204" pitchFamily="34" charset="0"/>
                <a:ea typeface="SimSun" panose="02010600030101010101" pitchFamily="2" charset="-122"/>
                <a:cs typeface="Times New Roman" panose="02020603050405020304" pitchFamily="18" charset="0"/>
              </a:rPr>
              <a:t>Group Type logical grouping types for nodes for different management purposes. </a:t>
            </a:r>
          </a:p>
          <a:p>
            <a:pPr marL="742950" lvl="1" indent="-285750">
              <a:buFont typeface="Wingdings" panose="05000000000000000000" pitchFamily="2" charset="2"/>
              <a:buChar char="Ø"/>
            </a:pPr>
            <a:r>
              <a:rPr lang="en-US" sz="1400" dirty="0">
                <a:solidFill>
                  <a:prstClr val="black"/>
                </a:solidFill>
                <a:latin typeface="Arial" panose="020B0604020202020204" pitchFamily="34" charset="0"/>
                <a:ea typeface="SimSun" panose="02010600030101010101" pitchFamily="2" charset="-122"/>
                <a:cs typeface="Times New Roman" panose="02020603050405020304" pitchFamily="18" charset="0"/>
              </a:rPr>
              <a:t>Can be viewed as logical nodes that are not part of the physical deployment topology </a:t>
            </a:r>
          </a:p>
          <a:p>
            <a:pPr marL="742950" lvl="1" indent="-285750">
              <a:buFont typeface="Wingdings" panose="05000000000000000000" pitchFamily="2" charset="2"/>
              <a:buChar char="Ø"/>
            </a:pPr>
            <a:r>
              <a:rPr lang="en-US" sz="1400" dirty="0">
                <a:solidFill>
                  <a:prstClr val="black"/>
                </a:solidFill>
                <a:latin typeface="Arial" panose="020B0604020202020204" pitchFamily="34" charset="0"/>
                <a:ea typeface="SimSun" panose="02010600030101010101" pitchFamily="2" charset="-122"/>
                <a:cs typeface="Times New Roman" panose="02020603050405020304" pitchFamily="18" charset="0"/>
              </a:rPr>
              <a:t>Have capabilities to attach </a:t>
            </a:r>
            <a:r>
              <a:rPr lang="en-US" sz="1400" b="1" dirty="0">
                <a:solidFill>
                  <a:prstClr val="black"/>
                </a:solidFill>
                <a:latin typeface="Arial" panose="020B0604020202020204" pitchFamily="34" charset="0"/>
                <a:ea typeface="SimSun" panose="02010600030101010101" pitchFamily="2" charset="-122"/>
                <a:cs typeface="Times New Roman" panose="02020603050405020304" pitchFamily="18" charset="0"/>
              </a:rPr>
              <a:t>policies</a:t>
            </a:r>
            <a:r>
              <a:rPr lang="en-US" sz="1400" dirty="0">
                <a:solidFill>
                  <a:prstClr val="black"/>
                </a:solidFill>
                <a:latin typeface="Arial" panose="020B0604020202020204" pitchFamily="34" charset="0"/>
                <a:ea typeface="SimSun" panose="02010600030101010101" pitchFamily="2" charset="-122"/>
                <a:cs typeface="Times New Roman" panose="02020603050405020304" pitchFamily="18" charset="0"/>
              </a:rPr>
              <a:t> and interfaces that can be applied to its member nodes</a:t>
            </a:r>
            <a:r>
              <a:rPr kumimoji="0" lang="en-US" sz="140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Times New Roman" panose="02020603050405020304" pitchFamily="18" charset="0"/>
              </a:rPr>
              <a:t>;</a:t>
            </a:r>
          </a:p>
          <a:p>
            <a:pPr marL="742950" lvl="1" indent="-285750">
              <a:buFont typeface="Wingdings" panose="05000000000000000000" pitchFamily="2" charset="2"/>
              <a:buChar char="Ø"/>
            </a:pPr>
            <a:r>
              <a:rPr lang="en-US" sz="1400" dirty="0">
                <a:solidFill>
                  <a:prstClr val="black"/>
                </a:solidFill>
                <a:latin typeface="Arial" panose="020B0604020202020204" pitchFamily="34" charset="0"/>
                <a:ea typeface="SimSun" panose="02010600030101010101" pitchFamily="2" charset="-122"/>
                <a:cs typeface="Times New Roman" panose="02020603050405020304" pitchFamily="18" charset="0"/>
              </a:rPr>
              <a:t>Associating elements of a VNFD (VDU’s and VnfVirtualLink’s) for affinity, scaling aspects etc.</a:t>
            </a:r>
            <a:endParaRPr kumimoji="0" lang="en-US" sz="1400" i="0" u="none" strike="noStrike" kern="1200" cap="none" spc="0" normalizeH="0" baseline="0" noProof="0" dirty="0">
              <a:ln>
                <a:noFill/>
              </a:ln>
              <a:solidFill>
                <a:prstClr val="black"/>
              </a:solidFill>
              <a:effectLst/>
              <a:uLnTx/>
              <a:uFillTx/>
              <a:latin typeface="Arial" panose="020B0604020202020204" pitchFamily="34" charset="0"/>
              <a:ea typeface="SimSun" panose="02010600030101010101" pitchFamily="2" charset="-122"/>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7089206"/>
              </p:ext>
            </p:extLst>
          </p:nvPr>
        </p:nvGraphicFramePr>
        <p:xfrm>
          <a:off x="148046" y="3061351"/>
          <a:ext cx="4014651" cy="2969260"/>
        </p:xfrm>
        <a:graphic>
          <a:graphicData uri="http://schemas.openxmlformats.org/drawingml/2006/table">
            <a:tbl>
              <a:tblPr firstRow="1" firstCol="1" bandRow="1">
                <a:tableStyleId>{0505E3EF-67EA-436B-97B2-0124C06EBD24}</a:tableStyleId>
              </a:tblPr>
              <a:tblGrid>
                <a:gridCol w="4014651">
                  <a:extLst>
                    <a:ext uri="{9D8B030D-6E8A-4147-A177-3AD203B41FA5}">
                      <a16:colId xmlns:a16="http://schemas.microsoft.com/office/drawing/2014/main" val="315817826"/>
                    </a:ext>
                  </a:extLst>
                </a:gridCol>
              </a:tblGrid>
              <a:tr h="0">
                <a:tc>
                  <a:txBody>
                    <a:bodyPr/>
                    <a:lstStyle/>
                    <a:p>
                      <a:pPr marL="0" marR="0" fontAlgn="auto" hangingPunct="1">
                        <a:spcBef>
                          <a:spcPts val="0"/>
                        </a:spcBef>
                        <a:spcAft>
                          <a:spcPts val="0"/>
                        </a:spcAft>
                      </a:pPr>
                      <a:r>
                        <a:rPr lang="en-GB" sz="1000" dirty="0" err="1">
                          <a:effectLst/>
                        </a:rPr>
                        <a:t>tosca.groups.nfv.AffinityOrAntiAffinityGroup</a:t>
                      </a:r>
                      <a:r>
                        <a:rPr lang="en-GB" sz="1000" dirty="0">
                          <a:effectLst/>
                        </a:rPr>
                        <a:t>:</a:t>
                      </a:r>
                    </a:p>
                    <a:p>
                      <a:pPr marL="0" marR="0" fontAlgn="auto" hangingPunct="1">
                        <a:spcBef>
                          <a:spcPts val="0"/>
                        </a:spcBef>
                        <a:spcAft>
                          <a:spcPts val="0"/>
                        </a:spcAft>
                      </a:pPr>
                      <a:r>
                        <a:rPr lang="en-GB" sz="1000" dirty="0">
                          <a:effectLst/>
                        </a:rPr>
                        <a:t>    derived_from: tosca.groups.Root</a:t>
                      </a:r>
                    </a:p>
                    <a:p>
                      <a:pPr marL="0" marR="0" fontAlgn="auto" hangingPunct="1">
                        <a:spcBef>
                          <a:spcPts val="0"/>
                        </a:spcBef>
                        <a:spcAft>
                          <a:spcPts val="0"/>
                        </a:spcAft>
                      </a:pPr>
                      <a:r>
                        <a:rPr lang="en-GB" sz="1000" dirty="0">
                          <a:effectLst/>
                        </a:rPr>
                        <a:t>    properties:</a:t>
                      </a:r>
                    </a:p>
                    <a:p>
                      <a:pPr marL="0" marR="0" fontAlgn="auto" hangingPunct="1">
                        <a:spcBef>
                          <a:spcPts val="0"/>
                        </a:spcBef>
                        <a:spcAft>
                          <a:spcPts val="0"/>
                        </a:spcAft>
                      </a:pPr>
                      <a:r>
                        <a:rPr lang="en-GB" sz="1000" dirty="0">
                          <a:effectLst/>
                        </a:rPr>
                        <a:t>      </a:t>
                      </a:r>
                      <a:r>
                        <a:rPr lang="en-GB" sz="1000" dirty="0" err="1">
                          <a:effectLst/>
                        </a:rPr>
                        <a:t>group_type</a:t>
                      </a:r>
                      <a:r>
                        <a:rPr lang="en-GB" sz="1000" dirty="0">
                          <a:effectLst/>
                        </a:rPr>
                        <a:t>: string</a:t>
                      </a:r>
                    </a:p>
                    <a:p>
                      <a:pPr marL="0" marR="0" fontAlgn="auto" hangingPunct="1">
                        <a:spcBef>
                          <a:spcPts val="0"/>
                        </a:spcBef>
                        <a:spcAft>
                          <a:spcPts val="0"/>
                        </a:spcAft>
                      </a:pPr>
                      <a:r>
                        <a:rPr lang="en-GB" sz="1000" dirty="0">
                          <a:effectLst/>
                        </a:rPr>
                        <a:t>        type: string</a:t>
                      </a:r>
                    </a:p>
                    <a:p>
                      <a:pPr marL="0" marR="0" fontAlgn="auto" hangingPunct="1">
                        <a:spcBef>
                          <a:spcPts val="0"/>
                        </a:spcBef>
                        <a:spcAft>
                          <a:spcPts val="0"/>
                        </a:spcAft>
                      </a:pPr>
                      <a:r>
                        <a:rPr lang="en-GB" sz="1000" dirty="0">
                          <a:effectLst/>
                        </a:rPr>
                        <a:t>        constraints:</a:t>
                      </a:r>
                    </a:p>
                    <a:p>
                      <a:pPr marL="0" marR="0" fontAlgn="auto" hangingPunct="1">
                        <a:spcBef>
                          <a:spcPts val="0"/>
                        </a:spcBef>
                        <a:spcAft>
                          <a:spcPts val="0"/>
                        </a:spcAft>
                      </a:pPr>
                      <a:r>
                        <a:rPr lang="en-GB" sz="1000" dirty="0">
                          <a:effectLst/>
                        </a:rPr>
                        <a:t>           - </a:t>
                      </a:r>
                      <a:r>
                        <a:rPr lang="en-GB" sz="1000" dirty="0" err="1">
                          <a:effectLst/>
                        </a:rPr>
                        <a:t>valid_values</a:t>
                      </a:r>
                      <a:r>
                        <a:rPr lang="en-GB" sz="1000" dirty="0">
                          <a:effectLst/>
                        </a:rPr>
                        <a:t>: [Affinity, </a:t>
                      </a:r>
                      <a:r>
                        <a:rPr lang="en-GB" sz="1000" dirty="0" err="1">
                          <a:effectLst/>
                        </a:rPr>
                        <a:t>AntiAffinity</a:t>
                      </a:r>
                      <a:r>
                        <a:rPr lang="en-GB" sz="1000" dirty="0">
                          <a:effectLst/>
                        </a:rPr>
                        <a:t> ]</a:t>
                      </a:r>
                    </a:p>
                    <a:p>
                      <a:pPr marL="0" marR="0" fontAlgn="auto" hangingPunct="1">
                        <a:spcBef>
                          <a:spcPts val="0"/>
                        </a:spcBef>
                        <a:spcAft>
                          <a:spcPts val="0"/>
                        </a:spcAft>
                      </a:pPr>
                      <a:r>
                        <a:rPr lang="en-GB" sz="1000" dirty="0">
                          <a:effectLst/>
                        </a:rPr>
                        <a:t>      scope:</a:t>
                      </a:r>
                    </a:p>
                    <a:p>
                      <a:pPr marL="0" marR="0" fontAlgn="auto" hangingPunct="1">
                        <a:spcBef>
                          <a:spcPts val="0"/>
                        </a:spcBef>
                        <a:spcAft>
                          <a:spcPts val="0"/>
                        </a:spcAft>
                      </a:pPr>
                      <a:r>
                        <a:rPr lang="en-GB" sz="1000" dirty="0">
                          <a:effectLst/>
                        </a:rPr>
                        <a:t>        type: string   </a:t>
                      </a:r>
                    </a:p>
                    <a:p>
                      <a:pPr marL="0" marR="0" fontAlgn="auto" hangingPunct="1">
                        <a:spcBef>
                          <a:spcPts val="0"/>
                        </a:spcBef>
                        <a:spcAft>
                          <a:spcPts val="0"/>
                        </a:spcAft>
                      </a:pPr>
                      <a:r>
                        <a:rPr lang="en-GB" sz="1000" dirty="0">
                          <a:effectLst/>
                        </a:rPr>
                        <a:t>        constraints:</a:t>
                      </a:r>
                    </a:p>
                    <a:p>
                      <a:pPr marL="0" marR="0" fontAlgn="auto" hangingPunct="1">
                        <a:spcBef>
                          <a:spcPts val="0"/>
                        </a:spcBef>
                        <a:spcAft>
                          <a:spcPts val="0"/>
                        </a:spcAft>
                      </a:pPr>
                      <a:r>
                        <a:rPr lang="en-GB" sz="1000" dirty="0">
                          <a:effectLst/>
                        </a:rPr>
                        <a:t>          - </a:t>
                      </a:r>
                      <a:r>
                        <a:rPr lang="en-GB" sz="1000" dirty="0" err="1">
                          <a:effectLst/>
                        </a:rPr>
                        <a:t>valid_values</a:t>
                      </a:r>
                      <a:r>
                        <a:rPr lang="en-GB" sz="1000" dirty="0">
                          <a:effectLst/>
                        </a:rPr>
                        <a:t>: [ NFVI-node, Zone, </a:t>
                      </a:r>
                      <a:r>
                        <a:rPr lang="en-GB" sz="1000" dirty="0" err="1">
                          <a:effectLst/>
                        </a:rPr>
                        <a:t>ZoneGroup</a:t>
                      </a:r>
                      <a:r>
                        <a:rPr lang="en-GB" sz="1000" dirty="0">
                          <a:effectLst/>
                        </a:rPr>
                        <a:t>, NFVI-PoP ] </a:t>
                      </a:r>
                    </a:p>
                    <a:p>
                      <a:pPr marL="0" marR="0" fontAlgn="auto" hangingPunct="1">
                        <a:spcBef>
                          <a:spcPts val="0"/>
                        </a:spcBef>
                        <a:spcAft>
                          <a:spcPts val="0"/>
                        </a:spcAft>
                      </a:pPr>
                      <a:endParaRPr lang="en-GB" sz="1000" dirty="0">
                        <a:effectLst/>
                      </a:endParaRPr>
                    </a:p>
                    <a:p>
                      <a:pPr marL="0" marR="0" fontAlgn="auto" hangingPunct="1">
                        <a:spcBef>
                          <a:spcPts val="0"/>
                        </a:spcBef>
                        <a:spcAft>
                          <a:spcPts val="0"/>
                        </a:spcAft>
                      </a:pPr>
                      <a:r>
                        <a:rPr lang="en-GB" sz="1000" dirty="0" err="1">
                          <a:effectLst/>
                        </a:rPr>
                        <a:t>group_affinity</a:t>
                      </a:r>
                      <a:r>
                        <a:rPr lang="en-GB" sz="1000" dirty="0">
                          <a:effectLst/>
                        </a:rPr>
                        <a:t>:</a:t>
                      </a:r>
                    </a:p>
                    <a:p>
                      <a:pPr marL="0" marR="0" fontAlgn="auto" hangingPunct="1">
                        <a:spcBef>
                          <a:spcPts val="0"/>
                        </a:spcBef>
                        <a:spcAft>
                          <a:spcPts val="0"/>
                        </a:spcAft>
                      </a:pPr>
                      <a:r>
                        <a:rPr lang="en-GB" sz="1000" dirty="0">
                          <a:effectLst/>
                        </a:rPr>
                        <a:t>    type: tosca.groups.</a:t>
                      </a:r>
                      <a:r>
                        <a:rPr lang="en-GB" sz="1000" dirty="0" err="1">
                          <a:effectLst/>
                        </a:rPr>
                        <a:t>nfv</a:t>
                      </a:r>
                      <a:r>
                        <a:rPr lang="en-GB" sz="1000" dirty="0">
                          <a:effectLst/>
                        </a:rPr>
                        <a:t>..</a:t>
                      </a:r>
                      <a:r>
                        <a:rPr lang="en-GB" sz="1000" dirty="0" err="1">
                          <a:effectLst/>
                        </a:rPr>
                        <a:t>AffinityOrAntiAffinityGroup</a:t>
                      </a:r>
                      <a:endParaRPr lang="en-GB" sz="1000" dirty="0">
                        <a:effectLst/>
                      </a:endParaRPr>
                    </a:p>
                    <a:p>
                      <a:pPr marL="0" marR="0" fontAlgn="auto" hangingPunct="1">
                        <a:spcBef>
                          <a:spcPts val="0"/>
                        </a:spcBef>
                        <a:spcAft>
                          <a:spcPts val="0"/>
                        </a:spcAft>
                      </a:pPr>
                      <a:r>
                        <a:rPr lang="en-GB" sz="1000" dirty="0">
                          <a:effectLst/>
                        </a:rPr>
                        <a:t>    properties:</a:t>
                      </a:r>
                    </a:p>
                    <a:p>
                      <a:pPr marL="0" marR="0" fontAlgn="auto" hangingPunct="1">
                        <a:spcBef>
                          <a:spcPts val="0"/>
                        </a:spcBef>
                        <a:spcAft>
                          <a:spcPts val="0"/>
                        </a:spcAft>
                      </a:pPr>
                      <a:r>
                        <a:rPr lang="en-GB" sz="1000" dirty="0">
                          <a:effectLst/>
                        </a:rPr>
                        <a:t>      </a:t>
                      </a:r>
                      <a:r>
                        <a:rPr lang="en-GB" sz="1000" dirty="0" err="1">
                          <a:effectLst/>
                        </a:rPr>
                        <a:t>group_type</a:t>
                      </a:r>
                      <a:r>
                        <a:rPr lang="en-GB" sz="1000" dirty="0">
                          <a:effectLst/>
                        </a:rPr>
                        <a:t>: Affinity</a:t>
                      </a:r>
                    </a:p>
                    <a:p>
                      <a:pPr marL="0" marR="0" fontAlgn="auto" hangingPunct="1">
                        <a:spcBef>
                          <a:spcPts val="0"/>
                        </a:spcBef>
                        <a:spcAft>
                          <a:spcPts val="0"/>
                        </a:spcAft>
                      </a:pPr>
                      <a:r>
                        <a:rPr lang="en-GB" sz="1000" dirty="0">
                          <a:effectLst/>
                        </a:rPr>
                        <a:t>      scope: NFVI-node  </a:t>
                      </a:r>
                    </a:p>
                    <a:p>
                      <a:pPr marL="0" marR="0" fontAlgn="auto" hangingPunct="1">
                        <a:spcBef>
                          <a:spcPts val="0"/>
                        </a:spcBef>
                        <a:spcAft>
                          <a:spcPts val="0"/>
                        </a:spcAft>
                      </a:pPr>
                      <a:r>
                        <a:rPr lang="en-GB" sz="1000" dirty="0">
                          <a:effectLst/>
                        </a:rPr>
                        <a:t>    members: [ VNFC_1, VNFC_2 ]</a:t>
                      </a:r>
                    </a:p>
                    <a:p>
                      <a:pPr marL="0" marR="0" fontAlgn="auto" hangingPunct="1">
                        <a:spcBef>
                          <a:spcPts val="0"/>
                        </a:spcBef>
                        <a:spcAft>
                          <a:spcPts val="0"/>
                        </a:spcAft>
                      </a:pPr>
                      <a:endParaRPr lang="en-GB" sz="1000" dirty="0">
                        <a:effectLst/>
                      </a:endParaRPr>
                    </a:p>
                  </a:txBody>
                  <a:tcPr marL="73025" marR="73025" marT="36830" marB="36830"/>
                </a:tc>
                <a:extLst>
                  <a:ext uri="{0D108BD9-81ED-4DB2-BD59-A6C34878D82A}">
                    <a16:rowId xmlns:a16="http://schemas.microsoft.com/office/drawing/2014/main" val="768400232"/>
                  </a:ext>
                </a:extLst>
              </a:tr>
            </a:tbl>
          </a:graphicData>
        </a:graphic>
      </p:graphicFrame>
      <p:sp>
        <p:nvSpPr>
          <p:cNvPr id="4" name="TextBox 3"/>
          <p:cNvSpPr txBox="1"/>
          <p:nvPr/>
        </p:nvSpPr>
        <p:spPr>
          <a:xfrm>
            <a:off x="226418" y="2142301"/>
            <a:ext cx="2608406" cy="646331"/>
          </a:xfrm>
          <a:prstGeom prst="rect">
            <a:avLst/>
          </a:prstGeom>
          <a:noFill/>
        </p:spPr>
        <p:txBody>
          <a:bodyPr wrap="none" rtlCol="0">
            <a:spAutoFit/>
          </a:bodyPr>
          <a:lstStyle/>
          <a:p>
            <a:r>
              <a:rPr lang="en-US" u="sng" dirty="0">
                <a:solidFill>
                  <a:srgbClr val="C00000"/>
                </a:solidFill>
              </a:rPr>
              <a:t>Option 1:</a:t>
            </a:r>
            <a:r>
              <a:rPr lang="en-US" dirty="0">
                <a:solidFill>
                  <a:srgbClr val="C00000"/>
                </a:solidFill>
              </a:rPr>
              <a:t> Policy built-in </a:t>
            </a:r>
          </a:p>
          <a:p>
            <a:r>
              <a:rPr lang="en-US" dirty="0">
                <a:solidFill>
                  <a:srgbClr val="C00000"/>
                </a:solidFill>
              </a:rPr>
              <a:t>within a group definition</a:t>
            </a:r>
          </a:p>
        </p:txBody>
      </p:sp>
      <p:sp>
        <p:nvSpPr>
          <p:cNvPr id="9" name="TextBox 8"/>
          <p:cNvSpPr txBox="1"/>
          <p:nvPr/>
        </p:nvSpPr>
        <p:spPr>
          <a:xfrm>
            <a:off x="4624243" y="2172348"/>
            <a:ext cx="4010309" cy="646331"/>
          </a:xfrm>
          <a:prstGeom prst="rect">
            <a:avLst/>
          </a:prstGeom>
          <a:noFill/>
        </p:spPr>
        <p:txBody>
          <a:bodyPr wrap="square" rtlCol="0">
            <a:spAutoFit/>
          </a:bodyPr>
          <a:lstStyle/>
          <a:p>
            <a:r>
              <a:rPr lang="en-US" u="sng" dirty="0">
                <a:solidFill>
                  <a:srgbClr val="C00000"/>
                </a:solidFill>
              </a:rPr>
              <a:t>Option 2:</a:t>
            </a:r>
            <a:r>
              <a:rPr lang="en-US" dirty="0">
                <a:solidFill>
                  <a:srgbClr val="C00000"/>
                </a:solidFill>
              </a:rPr>
              <a:t> Policy type in conjunction</a:t>
            </a:r>
          </a:p>
          <a:p>
            <a:r>
              <a:rPr lang="en-US" dirty="0">
                <a:solidFill>
                  <a:srgbClr val="C00000"/>
                </a:solidFill>
              </a:rPr>
              <a:t> with group type</a:t>
            </a:r>
          </a:p>
        </p:txBody>
      </p:sp>
      <p:graphicFrame>
        <p:nvGraphicFramePr>
          <p:cNvPr id="10" name="Table 9"/>
          <p:cNvGraphicFramePr>
            <a:graphicFrameLocks noGrp="1"/>
          </p:cNvGraphicFramePr>
          <p:nvPr>
            <p:extLst>
              <p:ext uri="{D42A27DB-BD31-4B8C-83A1-F6EECF244321}">
                <p14:modId xmlns:p14="http://schemas.microsoft.com/office/powerpoint/2010/main" val="3499651093"/>
              </p:ext>
            </p:extLst>
          </p:nvPr>
        </p:nvGraphicFramePr>
        <p:xfrm>
          <a:off x="4576357" y="2795922"/>
          <a:ext cx="4058195" cy="1750060"/>
        </p:xfrm>
        <a:graphic>
          <a:graphicData uri="http://schemas.openxmlformats.org/drawingml/2006/table">
            <a:tbl>
              <a:tblPr firstRow="1" firstCol="1" bandRow="1">
                <a:tableStyleId>{0505E3EF-67EA-436B-97B2-0124C06EBD24}</a:tableStyleId>
              </a:tblPr>
              <a:tblGrid>
                <a:gridCol w="4058195">
                  <a:extLst>
                    <a:ext uri="{9D8B030D-6E8A-4147-A177-3AD203B41FA5}">
                      <a16:colId xmlns:a16="http://schemas.microsoft.com/office/drawing/2014/main" val="315817826"/>
                    </a:ext>
                  </a:extLst>
                </a:gridCol>
              </a:tblGrid>
              <a:tr h="0">
                <a:tc>
                  <a:txBody>
                    <a:bodyPr/>
                    <a:lstStyle/>
                    <a:p>
                      <a:pPr marL="0" marR="0" fontAlgn="auto" hangingPunct="1">
                        <a:spcBef>
                          <a:spcPts val="0"/>
                        </a:spcBef>
                        <a:spcAft>
                          <a:spcPts val="0"/>
                        </a:spcAft>
                      </a:pPr>
                      <a:r>
                        <a:rPr lang="en-GB" sz="1000" dirty="0">
                          <a:effectLst/>
                        </a:rPr>
                        <a:t> </a:t>
                      </a:r>
                      <a:r>
                        <a:rPr lang="en-GB" sz="1000" dirty="0" err="1">
                          <a:effectLst/>
                        </a:rPr>
                        <a:t>tosca.policies.nfv.AffinityRule</a:t>
                      </a:r>
                      <a:r>
                        <a:rPr lang="en-GB" sz="1000" dirty="0">
                          <a:effectLst/>
                        </a:rPr>
                        <a:t>:    </a:t>
                      </a:r>
                    </a:p>
                    <a:p>
                      <a:pPr marL="0" marR="0" fontAlgn="auto" hangingPunct="1">
                        <a:spcBef>
                          <a:spcPts val="0"/>
                        </a:spcBef>
                        <a:spcAft>
                          <a:spcPts val="0"/>
                        </a:spcAft>
                      </a:pPr>
                      <a:r>
                        <a:rPr lang="en-GB" sz="1000" dirty="0">
                          <a:effectLst/>
                        </a:rPr>
                        <a:t>     derived_from: </a:t>
                      </a:r>
                      <a:r>
                        <a:rPr lang="en-GB" sz="1000" dirty="0" err="1">
                          <a:effectLst/>
                        </a:rPr>
                        <a:t>tosca.policies.Placement</a:t>
                      </a:r>
                      <a:r>
                        <a:rPr lang="en-GB" sz="1000" dirty="0">
                          <a:effectLst/>
                        </a:rPr>
                        <a:t>       </a:t>
                      </a:r>
                    </a:p>
                    <a:p>
                      <a:pPr marL="0" marR="0" fontAlgn="auto" hangingPunct="1">
                        <a:spcBef>
                          <a:spcPts val="0"/>
                        </a:spcBef>
                        <a:spcAft>
                          <a:spcPts val="0"/>
                        </a:spcAft>
                      </a:pPr>
                      <a:r>
                        <a:rPr lang="en-GB" sz="1000" dirty="0">
                          <a:effectLst/>
                        </a:rPr>
                        <a:t>     properties:      </a:t>
                      </a:r>
                    </a:p>
                    <a:p>
                      <a:pPr marL="0" marR="0" fontAlgn="auto" hangingPunct="1">
                        <a:spcBef>
                          <a:spcPts val="0"/>
                        </a:spcBef>
                        <a:spcAft>
                          <a:spcPts val="0"/>
                        </a:spcAft>
                      </a:pPr>
                      <a:r>
                        <a:rPr lang="en-GB" sz="1000" dirty="0">
                          <a:effectLst/>
                        </a:rPr>
                        <a:t>       scope:        </a:t>
                      </a:r>
                    </a:p>
                    <a:p>
                      <a:pPr marL="0" marR="0" fontAlgn="auto" hangingPunct="1">
                        <a:spcBef>
                          <a:spcPts val="0"/>
                        </a:spcBef>
                        <a:spcAft>
                          <a:spcPts val="0"/>
                        </a:spcAft>
                      </a:pPr>
                      <a:r>
                        <a:rPr lang="en-GB" sz="1000" dirty="0">
                          <a:effectLst/>
                        </a:rPr>
                        <a:t>         type: string </a:t>
                      </a:r>
                    </a:p>
                    <a:p>
                      <a:pPr marL="0" marR="0" fontAlgn="auto" hangingPunct="1">
                        <a:spcBef>
                          <a:spcPts val="0"/>
                        </a:spcBef>
                        <a:spcAft>
                          <a:spcPts val="0"/>
                        </a:spcAft>
                      </a:pPr>
                      <a:r>
                        <a:rPr lang="en-GB" sz="1000" dirty="0">
                          <a:effectLst/>
                        </a:rPr>
                        <a:t>description: scope of the rule is an NFVI-node, an NFVI-PoP, etc.</a:t>
                      </a:r>
                    </a:p>
                    <a:p>
                      <a:pPr marL="0" marR="0" fontAlgn="auto" hangingPunct="1">
                        <a:spcBef>
                          <a:spcPts val="0"/>
                        </a:spcBef>
                        <a:spcAft>
                          <a:spcPts val="0"/>
                        </a:spcAft>
                      </a:pPr>
                      <a:r>
                        <a:rPr lang="en-GB" sz="1000" dirty="0">
                          <a:effectLst/>
                        </a:rPr>
                        <a:t>         </a:t>
                      </a:r>
                      <a:r>
                        <a:rPr lang="en-GB" sz="1000" dirty="0" err="1">
                          <a:effectLst/>
                        </a:rPr>
                        <a:t>required:true</a:t>
                      </a:r>
                      <a:endParaRPr lang="en-GB" sz="1000" dirty="0">
                        <a:effectLst/>
                      </a:endParaRPr>
                    </a:p>
                    <a:p>
                      <a:pPr marL="0" marR="0" fontAlgn="auto" hangingPunct="1">
                        <a:spcBef>
                          <a:spcPts val="0"/>
                        </a:spcBef>
                        <a:spcAft>
                          <a:spcPts val="0"/>
                        </a:spcAft>
                      </a:pPr>
                      <a:r>
                        <a:rPr lang="en-GB" sz="1000" dirty="0">
                          <a:effectLst/>
                        </a:rPr>
                        <a:t>         constraints:</a:t>
                      </a:r>
                    </a:p>
                    <a:p>
                      <a:pPr marL="0" marR="0" fontAlgn="auto" hangingPunct="1">
                        <a:spcBef>
                          <a:spcPts val="0"/>
                        </a:spcBef>
                        <a:spcAft>
                          <a:spcPts val="0"/>
                        </a:spcAft>
                      </a:pPr>
                      <a:r>
                        <a:rPr lang="en-GB" sz="1000" dirty="0">
                          <a:effectLst/>
                        </a:rPr>
                        <a:t>          - </a:t>
                      </a:r>
                      <a:r>
                        <a:rPr lang="en-GB" sz="1000" dirty="0" err="1">
                          <a:effectLst/>
                        </a:rPr>
                        <a:t>valid_values</a:t>
                      </a:r>
                      <a:r>
                        <a:rPr lang="en-GB" sz="1000" dirty="0">
                          <a:effectLst/>
                        </a:rPr>
                        <a:t>: [ NFVI-node, Zone, </a:t>
                      </a:r>
                      <a:r>
                        <a:rPr lang="en-GB" sz="1000" dirty="0" err="1">
                          <a:effectLst/>
                        </a:rPr>
                        <a:t>ZoneGroup</a:t>
                      </a:r>
                      <a:r>
                        <a:rPr lang="en-GB" sz="1000" dirty="0">
                          <a:effectLst/>
                        </a:rPr>
                        <a:t>, NFVI-PoP ]     </a:t>
                      </a:r>
                    </a:p>
                    <a:p>
                      <a:pPr marL="0" marR="0" fontAlgn="auto" hangingPunct="1">
                        <a:spcBef>
                          <a:spcPts val="0"/>
                        </a:spcBef>
                        <a:spcAft>
                          <a:spcPts val="0"/>
                        </a:spcAft>
                      </a:pPr>
                      <a:r>
                        <a:rPr lang="en-GB" sz="1000" dirty="0">
                          <a:effectLst/>
                        </a:rPr>
                        <a:t>     Targets:[</a:t>
                      </a:r>
                      <a:r>
                        <a:rPr lang="en-GB" sz="1000" dirty="0" err="1">
                          <a:effectLst/>
                        </a:rPr>
                        <a:t>tosca.nodes.nfv.Vdu.Compute</a:t>
                      </a:r>
                      <a:r>
                        <a:rPr lang="en-GB" sz="1000" dirty="0">
                          <a:effectLst/>
                        </a:rPr>
                        <a:t>, tosca.nodes.nfv.VnfVirtualLink, tosca.groups.nfv.ElementGroup]</a:t>
                      </a:r>
                    </a:p>
                  </a:txBody>
                  <a:tcPr marL="73025" marR="73025" marT="36830" marB="36830"/>
                </a:tc>
                <a:extLst>
                  <a:ext uri="{0D108BD9-81ED-4DB2-BD59-A6C34878D82A}">
                    <a16:rowId xmlns:a16="http://schemas.microsoft.com/office/drawing/2014/main" val="768400232"/>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280166621"/>
              </p:ext>
            </p:extLst>
          </p:nvPr>
        </p:nvGraphicFramePr>
        <p:xfrm>
          <a:off x="4580706" y="4681332"/>
          <a:ext cx="4058195" cy="1750060"/>
        </p:xfrm>
        <a:graphic>
          <a:graphicData uri="http://schemas.openxmlformats.org/drawingml/2006/table">
            <a:tbl>
              <a:tblPr firstRow="1" firstCol="1" bandRow="1">
                <a:tableStyleId>{0505E3EF-67EA-436B-97B2-0124C06EBD24}</a:tableStyleId>
              </a:tblPr>
              <a:tblGrid>
                <a:gridCol w="4058195">
                  <a:extLst>
                    <a:ext uri="{9D8B030D-6E8A-4147-A177-3AD203B41FA5}">
                      <a16:colId xmlns:a16="http://schemas.microsoft.com/office/drawing/2014/main" val="315817826"/>
                    </a:ext>
                  </a:extLst>
                </a:gridCol>
              </a:tblGrid>
              <a:tr h="0">
                <a:tc>
                  <a:txBody>
                    <a:bodyPr/>
                    <a:lstStyle/>
                    <a:p>
                      <a:pPr marL="0" marR="0" fontAlgn="auto" hangingPunct="1">
                        <a:spcBef>
                          <a:spcPts val="0"/>
                        </a:spcBef>
                        <a:spcAft>
                          <a:spcPts val="0"/>
                        </a:spcAft>
                      </a:pPr>
                      <a:r>
                        <a:rPr lang="en-GB" sz="1000" dirty="0">
                          <a:effectLst/>
                        </a:rPr>
                        <a:t> </a:t>
                      </a:r>
                      <a:r>
                        <a:rPr lang="en-GB" sz="1000" dirty="0" err="1">
                          <a:effectLst/>
                        </a:rPr>
                        <a:t>tosca.policies.nfv.AntiAffinityRule</a:t>
                      </a:r>
                      <a:r>
                        <a:rPr lang="en-GB" sz="1000" dirty="0">
                          <a:effectLst/>
                        </a:rPr>
                        <a:t>:    </a:t>
                      </a:r>
                    </a:p>
                    <a:p>
                      <a:pPr marL="0" marR="0" fontAlgn="auto" hangingPunct="1">
                        <a:spcBef>
                          <a:spcPts val="0"/>
                        </a:spcBef>
                        <a:spcAft>
                          <a:spcPts val="0"/>
                        </a:spcAft>
                      </a:pPr>
                      <a:r>
                        <a:rPr lang="en-GB" sz="1000" dirty="0">
                          <a:effectLst/>
                        </a:rPr>
                        <a:t>   derived_from: </a:t>
                      </a:r>
                      <a:r>
                        <a:rPr lang="en-GB" sz="1000" dirty="0" err="1">
                          <a:effectLst/>
                        </a:rPr>
                        <a:t>tosca.policies.Placement</a:t>
                      </a:r>
                      <a:r>
                        <a:rPr lang="en-GB" sz="1000" dirty="0">
                          <a:effectLst/>
                        </a:rPr>
                        <a:t>    </a:t>
                      </a:r>
                    </a:p>
                    <a:p>
                      <a:pPr marL="0" marR="0" fontAlgn="auto" hangingPunct="1">
                        <a:spcBef>
                          <a:spcPts val="0"/>
                        </a:spcBef>
                        <a:spcAft>
                          <a:spcPts val="0"/>
                        </a:spcAft>
                      </a:pPr>
                      <a:r>
                        <a:rPr lang="en-GB" sz="1000" dirty="0">
                          <a:effectLst/>
                        </a:rPr>
                        <a:t>   properties:      </a:t>
                      </a:r>
                    </a:p>
                    <a:p>
                      <a:pPr marL="0" marR="0" fontAlgn="auto" hangingPunct="1">
                        <a:spcBef>
                          <a:spcPts val="0"/>
                        </a:spcBef>
                        <a:spcAft>
                          <a:spcPts val="0"/>
                        </a:spcAft>
                      </a:pPr>
                      <a:r>
                        <a:rPr lang="en-GB" sz="1000" dirty="0">
                          <a:effectLst/>
                        </a:rPr>
                        <a:t>     scope:        </a:t>
                      </a:r>
                    </a:p>
                    <a:p>
                      <a:pPr marL="0" marR="0" fontAlgn="auto" hangingPunct="1">
                        <a:spcBef>
                          <a:spcPts val="0"/>
                        </a:spcBef>
                        <a:spcAft>
                          <a:spcPts val="0"/>
                        </a:spcAft>
                      </a:pPr>
                      <a:r>
                        <a:rPr lang="en-GB" sz="1000" dirty="0">
                          <a:effectLst/>
                        </a:rPr>
                        <a:t>       type: string</a:t>
                      </a:r>
                    </a:p>
                    <a:p>
                      <a:pPr marL="0" marR="0" fontAlgn="auto" hangingPunct="1">
                        <a:spcBef>
                          <a:spcPts val="0"/>
                        </a:spcBef>
                        <a:spcAft>
                          <a:spcPts val="0"/>
                        </a:spcAft>
                      </a:pPr>
                      <a:r>
                        <a:rPr lang="en-GB" sz="1000" dirty="0">
                          <a:effectLst/>
                        </a:rPr>
                        <a:t>description: scope of the rule is an NFVI-node, an NFVI-PoP, etc.</a:t>
                      </a:r>
                    </a:p>
                    <a:p>
                      <a:pPr marL="0" marR="0" fontAlgn="auto" hangingPunct="1">
                        <a:spcBef>
                          <a:spcPts val="0"/>
                        </a:spcBef>
                        <a:spcAft>
                          <a:spcPts val="0"/>
                        </a:spcAft>
                      </a:pPr>
                      <a:r>
                        <a:rPr lang="en-GB" sz="1000" dirty="0">
                          <a:effectLst/>
                        </a:rPr>
                        <a:t>       </a:t>
                      </a:r>
                      <a:r>
                        <a:rPr lang="en-GB" sz="1000" dirty="0" err="1">
                          <a:effectLst/>
                        </a:rPr>
                        <a:t>required:true</a:t>
                      </a:r>
                      <a:r>
                        <a:rPr lang="en-GB" sz="1000" dirty="0">
                          <a:effectLst/>
                        </a:rPr>
                        <a:t>  </a:t>
                      </a:r>
                    </a:p>
                    <a:p>
                      <a:pPr marL="0" marR="0" fontAlgn="auto" hangingPunct="1">
                        <a:spcBef>
                          <a:spcPts val="0"/>
                        </a:spcBef>
                        <a:spcAft>
                          <a:spcPts val="0"/>
                        </a:spcAft>
                      </a:pPr>
                      <a:r>
                        <a:rPr lang="en-GB" sz="1000" dirty="0">
                          <a:effectLst/>
                        </a:rPr>
                        <a:t>constraints:</a:t>
                      </a:r>
                    </a:p>
                    <a:p>
                      <a:pPr marL="0" marR="0" fontAlgn="auto" hangingPunct="1">
                        <a:spcBef>
                          <a:spcPts val="0"/>
                        </a:spcBef>
                        <a:spcAft>
                          <a:spcPts val="0"/>
                        </a:spcAft>
                      </a:pPr>
                      <a:r>
                        <a:rPr lang="en-GB" sz="1000" dirty="0">
                          <a:effectLst/>
                        </a:rPr>
                        <a:t>          - </a:t>
                      </a:r>
                      <a:r>
                        <a:rPr lang="en-GB" sz="1000" dirty="0" err="1">
                          <a:effectLst/>
                        </a:rPr>
                        <a:t>valid_values</a:t>
                      </a:r>
                      <a:r>
                        <a:rPr lang="en-GB" sz="1000" dirty="0">
                          <a:effectLst/>
                        </a:rPr>
                        <a:t>: [ NFVI-node, Zone, </a:t>
                      </a:r>
                      <a:r>
                        <a:rPr lang="en-GB" sz="1000" dirty="0" err="1">
                          <a:effectLst/>
                        </a:rPr>
                        <a:t>ZoneGroup</a:t>
                      </a:r>
                      <a:r>
                        <a:rPr lang="en-GB" sz="1000" dirty="0">
                          <a:effectLst/>
                        </a:rPr>
                        <a:t>, NFVI-PoP ]    </a:t>
                      </a:r>
                    </a:p>
                    <a:p>
                      <a:pPr marL="0" marR="0" fontAlgn="auto" hangingPunct="1">
                        <a:spcBef>
                          <a:spcPts val="0"/>
                        </a:spcBef>
                        <a:spcAft>
                          <a:spcPts val="0"/>
                        </a:spcAft>
                      </a:pPr>
                      <a:r>
                        <a:rPr lang="en-GB" sz="1000" dirty="0">
                          <a:effectLst/>
                        </a:rPr>
                        <a:t>       Targets:[</a:t>
                      </a:r>
                      <a:r>
                        <a:rPr lang="en-GB" sz="1000" dirty="0" err="1">
                          <a:effectLst/>
                        </a:rPr>
                        <a:t>tosca.nodes.nfv.Vdu.Compute</a:t>
                      </a:r>
                      <a:r>
                        <a:rPr lang="en-GB" sz="1000" dirty="0">
                          <a:effectLst/>
                        </a:rPr>
                        <a:t>, tosca.nodes.nfv.VnfVirtualLink, tosca.groups.nfv.ElementGroup]</a:t>
                      </a:r>
                    </a:p>
                  </a:txBody>
                  <a:tcPr marL="73025" marR="73025" marT="36830" marB="36830"/>
                </a:tc>
                <a:extLst>
                  <a:ext uri="{0D108BD9-81ED-4DB2-BD59-A6C34878D82A}">
                    <a16:rowId xmlns:a16="http://schemas.microsoft.com/office/drawing/2014/main" val="76840023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768835080"/>
              </p:ext>
            </p:extLst>
          </p:nvPr>
        </p:nvGraphicFramePr>
        <p:xfrm>
          <a:off x="8822656" y="3991957"/>
          <a:ext cx="3056725" cy="2816860"/>
        </p:xfrm>
        <a:graphic>
          <a:graphicData uri="http://schemas.openxmlformats.org/drawingml/2006/table">
            <a:tbl>
              <a:tblPr firstRow="1" firstCol="1" bandRow="1">
                <a:tableStyleId>{0505E3EF-67EA-436B-97B2-0124C06EBD24}</a:tableStyleId>
              </a:tblPr>
              <a:tblGrid>
                <a:gridCol w="3056725">
                  <a:extLst>
                    <a:ext uri="{9D8B030D-6E8A-4147-A177-3AD203B41FA5}">
                      <a16:colId xmlns:a16="http://schemas.microsoft.com/office/drawing/2014/main" val="315817826"/>
                    </a:ext>
                  </a:extLst>
                </a:gridCol>
              </a:tblGrid>
              <a:tr h="0">
                <a:tc>
                  <a:txBody>
                    <a:bodyPr/>
                    <a:lstStyle/>
                    <a:p>
                      <a:pPr marL="0" marR="0" fontAlgn="auto" hangingPunct="1">
                        <a:spcBef>
                          <a:spcPts val="0"/>
                        </a:spcBef>
                        <a:spcAft>
                          <a:spcPts val="0"/>
                        </a:spcAft>
                      </a:pPr>
                      <a:r>
                        <a:rPr lang="en-GB" sz="1000" dirty="0">
                          <a:effectLst/>
                        </a:rPr>
                        <a:t> </a:t>
                      </a:r>
                      <a:r>
                        <a:rPr lang="en-GB" sz="1000" dirty="0" err="1">
                          <a:effectLst/>
                        </a:rPr>
                        <a:t>node_template</a:t>
                      </a:r>
                      <a:r>
                        <a:rPr lang="en-GB" sz="1000" dirty="0">
                          <a:effectLst/>
                        </a:rPr>
                        <a:t>:</a:t>
                      </a:r>
                    </a:p>
                    <a:p>
                      <a:pPr marL="0" marR="0" fontAlgn="auto" hangingPunct="1">
                        <a:spcBef>
                          <a:spcPts val="0"/>
                        </a:spcBef>
                        <a:spcAft>
                          <a:spcPts val="0"/>
                        </a:spcAft>
                      </a:pPr>
                      <a:r>
                        <a:rPr lang="en-GB" sz="1000" dirty="0">
                          <a:effectLst/>
                        </a:rPr>
                        <a:t>   VDU_1:</a:t>
                      </a:r>
                    </a:p>
                    <a:p>
                      <a:pPr marL="0" marR="0" fontAlgn="auto" hangingPunct="1">
                        <a:spcBef>
                          <a:spcPts val="0"/>
                        </a:spcBef>
                        <a:spcAft>
                          <a:spcPts val="0"/>
                        </a:spcAft>
                      </a:pPr>
                      <a:r>
                        <a:rPr lang="en-GB" sz="1000" dirty="0">
                          <a:effectLst/>
                        </a:rPr>
                        <a:t>     Type: </a:t>
                      </a:r>
                      <a:r>
                        <a:rPr lang="en-GB" sz="1000" dirty="0" err="1">
                          <a:effectLst/>
                        </a:rPr>
                        <a:t>tosca.nodes.nfv.Vdu.Compute</a:t>
                      </a:r>
                      <a:endParaRPr lang="en-GB" sz="1000" dirty="0">
                        <a:effectLst/>
                      </a:endParaRPr>
                    </a:p>
                    <a:p>
                      <a:pPr marL="0" marR="0" fontAlgn="auto" hangingPunct="1">
                        <a:spcBef>
                          <a:spcPts val="0"/>
                        </a:spcBef>
                        <a:spcAft>
                          <a:spcPts val="0"/>
                        </a:spcAft>
                      </a:pPr>
                      <a:endParaRPr lang="en-GB" sz="1000" dirty="0">
                        <a:effectLst/>
                      </a:endParaRPr>
                    </a:p>
                    <a:p>
                      <a:pPr marL="0" marR="0" fontAlgn="auto" hangingPunct="1">
                        <a:spcBef>
                          <a:spcPts val="0"/>
                        </a:spcBef>
                        <a:spcAft>
                          <a:spcPts val="0"/>
                        </a:spcAft>
                      </a:pPr>
                      <a:r>
                        <a:rPr lang="en-GB" sz="1000" dirty="0">
                          <a:effectLst/>
                        </a:rPr>
                        <a:t>   VDU_2:</a:t>
                      </a:r>
                    </a:p>
                    <a:p>
                      <a:pPr marL="0" marR="0" fontAlgn="auto" hangingPunct="1">
                        <a:spcBef>
                          <a:spcPts val="0"/>
                        </a:spcBef>
                        <a:spcAft>
                          <a:spcPts val="0"/>
                        </a:spcAft>
                      </a:pPr>
                      <a:r>
                        <a:rPr lang="en-GB" sz="1000" dirty="0">
                          <a:effectLst/>
                        </a:rPr>
                        <a:t>     Type: </a:t>
                      </a:r>
                      <a:r>
                        <a:rPr lang="en-GB" sz="1000" dirty="0" err="1">
                          <a:effectLst/>
                        </a:rPr>
                        <a:t>tosca.nodes.nfv.Vdu.Compute</a:t>
                      </a:r>
                      <a:endParaRPr lang="en-GB" sz="1000" dirty="0">
                        <a:effectLst/>
                      </a:endParaRPr>
                    </a:p>
                    <a:p>
                      <a:pPr marL="0" marR="0" fontAlgn="auto" hangingPunct="1">
                        <a:spcBef>
                          <a:spcPts val="0"/>
                        </a:spcBef>
                        <a:spcAft>
                          <a:spcPts val="0"/>
                        </a:spcAft>
                      </a:pPr>
                      <a:endParaRPr lang="en-GB" sz="1000" dirty="0">
                        <a:effectLst/>
                      </a:endParaRPr>
                    </a:p>
                    <a:p>
                      <a:pPr marL="0" marR="0" fontAlgn="auto" hangingPunct="1">
                        <a:spcBef>
                          <a:spcPts val="0"/>
                        </a:spcBef>
                        <a:spcAft>
                          <a:spcPts val="0"/>
                        </a:spcAft>
                      </a:pPr>
                      <a:r>
                        <a:rPr lang="en-GB" sz="1000" dirty="0">
                          <a:effectLst/>
                        </a:rPr>
                        <a:t>groups:</a:t>
                      </a:r>
                    </a:p>
                    <a:p>
                      <a:pPr marL="0" marR="0" fontAlgn="auto" hangingPunct="1">
                        <a:spcBef>
                          <a:spcPts val="0"/>
                        </a:spcBef>
                        <a:spcAft>
                          <a:spcPts val="0"/>
                        </a:spcAft>
                      </a:pPr>
                      <a:r>
                        <a:rPr lang="en-GB" sz="1000" dirty="0">
                          <a:effectLst/>
                        </a:rPr>
                        <a:t>   affinityOrAntiAffinityGroup_1:</a:t>
                      </a:r>
                    </a:p>
                    <a:p>
                      <a:pPr marL="0" marR="0" fontAlgn="auto" hangingPunct="1">
                        <a:spcBef>
                          <a:spcPts val="0"/>
                        </a:spcBef>
                        <a:spcAft>
                          <a:spcPts val="0"/>
                        </a:spcAft>
                      </a:pPr>
                      <a:r>
                        <a:rPr lang="en-GB" sz="1000" dirty="0">
                          <a:effectLst/>
                        </a:rPr>
                        <a:t>     Type: </a:t>
                      </a:r>
                      <a:r>
                        <a:rPr lang="en-GB" sz="1000" dirty="0" err="1">
                          <a:effectLst/>
                        </a:rPr>
                        <a:t>tosca.groups.nfv.PlacementGroup</a:t>
                      </a:r>
                      <a:endParaRPr lang="en-GB" sz="1000" dirty="0">
                        <a:effectLst/>
                      </a:endParaRPr>
                    </a:p>
                    <a:p>
                      <a:pPr marL="0" marR="0" fontAlgn="auto" hangingPunct="1">
                        <a:spcBef>
                          <a:spcPts val="0"/>
                        </a:spcBef>
                        <a:spcAft>
                          <a:spcPts val="0"/>
                        </a:spcAft>
                      </a:pPr>
                      <a:r>
                        <a:rPr lang="en-GB" sz="1000" dirty="0">
                          <a:effectLst/>
                        </a:rPr>
                        <a:t>     Members: [VDU_1, VDU_2]</a:t>
                      </a:r>
                    </a:p>
                    <a:p>
                      <a:pPr marL="0" marR="0" fontAlgn="auto" hangingPunct="1">
                        <a:spcBef>
                          <a:spcPts val="0"/>
                        </a:spcBef>
                        <a:spcAft>
                          <a:spcPts val="0"/>
                        </a:spcAft>
                      </a:pPr>
                      <a:endParaRPr lang="en-GB" sz="1000" dirty="0">
                        <a:effectLst/>
                      </a:endParaRPr>
                    </a:p>
                    <a:p>
                      <a:pPr marL="0" marR="0" fontAlgn="auto" hangingPunct="1">
                        <a:spcBef>
                          <a:spcPts val="0"/>
                        </a:spcBef>
                        <a:spcAft>
                          <a:spcPts val="0"/>
                        </a:spcAft>
                      </a:pPr>
                      <a:r>
                        <a:rPr lang="en-GB" sz="1000" dirty="0">
                          <a:effectLst/>
                        </a:rPr>
                        <a:t>policies:</a:t>
                      </a:r>
                    </a:p>
                    <a:p>
                      <a:pPr marL="0" marR="0" fontAlgn="auto" hangingPunct="1">
                        <a:spcBef>
                          <a:spcPts val="0"/>
                        </a:spcBef>
                        <a:spcAft>
                          <a:spcPts val="0"/>
                        </a:spcAft>
                      </a:pPr>
                      <a:r>
                        <a:rPr lang="en-GB" sz="1000" dirty="0">
                          <a:effectLst/>
                        </a:rPr>
                        <a:t>   policy_antiaffinity_group_1:</a:t>
                      </a:r>
                    </a:p>
                    <a:p>
                      <a:pPr marL="0" marR="0" fontAlgn="auto" hangingPunct="1">
                        <a:spcBef>
                          <a:spcPts val="0"/>
                        </a:spcBef>
                        <a:spcAft>
                          <a:spcPts val="0"/>
                        </a:spcAft>
                      </a:pPr>
                      <a:r>
                        <a:rPr lang="en-GB" sz="1000" dirty="0">
                          <a:effectLst/>
                        </a:rPr>
                        <a:t>      type: </a:t>
                      </a:r>
                      <a:r>
                        <a:rPr lang="en-GB" sz="1000" dirty="0" err="1">
                          <a:effectLst/>
                        </a:rPr>
                        <a:t>tosca.policies.nfv.AntiAffinity</a:t>
                      </a:r>
                      <a:endParaRPr lang="en-GB" sz="1000" dirty="0">
                        <a:effectLst/>
                      </a:endParaRPr>
                    </a:p>
                    <a:p>
                      <a:pPr marL="0" marR="0" fontAlgn="auto" hangingPunct="1">
                        <a:spcBef>
                          <a:spcPts val="0"/>
                        </a:spcBef>
                        <a:spcAft>
                          <a:spcPts val="0"/>
                        </a:spcAft>
                      </a:pPr>
                      <a:r>
                        <a:rPr lang="en-GB" sz="1000" dirty="0">
                          <a:effectLst/>
                        </a:rPr>
                        <a:t>      targets: [affinityOrAntiAffinityGroup_1]</a:t>
                      </a:r>
                    </a:p>
                    <a:p>
                      <a:pPr marL="0" marR="0" fontAlgn="auto" hangingPunct="1">
                        <a:spcBef>
                          <a:spcPts val="0"/>
                        </a:spcBef>
                        <a:spcAft>
                          <a:spcPts val="0"/>
                        </a:spcAft>
                      </a:pPr>
                      <a:r>
                        <a:rPr lang="en-GB" sz="1000" dirty="0">
                          <a:effectLst/>
                        </a:rPr>
                        <a:t>      properties:</a:t>
                      </a:r>
                    </a:p>
                    <a:p>
                      <a:pPr marL="0" marR="0" fontAlgn="auto" hangingPunct="1">
                        <a:spcBef>
                          <a:spcPts val="0"/>
                        </a:spcBef>
                        <a:spcAft>
                          <a:spcPts val="0"/>
                        </a:spcAft>
                      </a:pPr>
                      <a:r>
                        <a:rPr lang="en-GB" sz="1000" dirty="0">
                          <a:effectLst/>
                        </a:rPr>
                        <a:t>        scope: NFVI-node</a:t>
                      </a:r>
                    </a:p>
                  </a:txBody>
                  <a:tcPr marL="73025" marR="73025" marT="36830" marB="36830"/>
                </a:tc>
                <a:extLst>
                  <a:ext uri="{0D108BD9-81ED-4DB2-BD59-A6C34878D82A}">
                    <a16:rowId xmlns:a16="http://schemas.microsoft.com/office/drawing/2014/main" val="768400232"/>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6258866"/>
              </p:ext>
            </p:extLst>
          </p:nvPr>
        </p:nvGraphicFramePr>
        <p:xfrm>
          <a:off x="8818300" y="1636278"/>
          <a:ext cx="3056725" cy="2207260"/>
        </p:xfrm>
        <a:graphic>
          <a:graphicData uri="http://schemas.openxmlformats.org/drawingml/2006/table">
            <a:tbl>
              <a:tblPr firstRow="1" firstCol="1" bandRow="1">
                <a:tableStyleId>{0505E3EF-67EA-436B-97B2-0124C06EBD24}</a:tableStyleId>
              </a:tblPr>
              <a:tblGrid>
                <a:gridCol w="3056725">
                  <a:extLst>
                    <a:ext uri="{9D8B030D-6E8A-4147-A177-3AD203B41FA5}">
                      <a16:colId xmlns:a16="http://schemas.microsoft.com/office/drawing/2014/main" val="315817826"/>
                    </a:ext>
                  </a:extLst>
                </a:gridCol>
              </a:tblGrid>
              <a:tr h="0">
                <a:tc>
                  <a:txBody>
                    <a:bodyPr/>
                    <a:lstStyle/>
                    <a:p>
                      <a:pPr marL="0" marR="0" fontAlgn="auto" hangingPunct="1">
                        <a:spcBef>
                          <a:spcPts val="0"/>
                        </a:spcBef>
                        <a:spcAft>
                          <a:spcPts val="0"/>
                        </a:spcAft>
                      </a:pPr>
                      <a:r>
                        <a:rPr lang="en-GB" sz="1000" dirty="0">
                          <a:effectLst/>
                        </a:rPr>
                        <a:t> </a:t>
                      </a:r>
                      <a:r>
                        <a:rPr lang="en-GB" sz="1000" dirty="0" err="1">
                          <a:effectLst/>
                        </a:rPr>
                        <a:t>node_template</a:t>
                      </a:r>
                      <a:r>
                        <a:rPr lang="en-GB" sz="1000" dirty="0">
                          <a:effectLst/>
                        </a:rPr>
                        <a:t>:</a:t>
                      </a:r>
                    </a:p>
                    <a:p>
                      <a:pPr marL="0" marR="0" fontAlgn="auto" hangingPunct="1">
                        <a:spcBef>
                          <a:spcPts val="0"/>
                        </a:spcBef>
                        <a:spcAft>
                          <a:spcPts val="0"/>
                        </a:spcAft>
                      </a:pPr>
                      <a:r>
                        <a:rPr lang="en-GB" sz="1000" dirty="0">
                          <a:effectLst/>
                        </a:rPr>
                        <a:t>   VDU_2:</a:t>
                      </a:r>
                    </a:p>
                    <a:p>
                      <a:pPr marL="0" marR="0" fontAlgn="auto" hangingPunct="1">
                        <a:spcBef>
                          <a:spcPts val="0"/>
                        </a:spcBef>
                        <a:spcAft>
                          <a:spcPts val="0"/>
                        </a:spcAft>
                      </a:pPr>
                      <a:r>
                        <a:rPr lang="en-GB" sz="1000" dirty="0">
                          <a:effectLst/>
                        </a:rPr>
                        <a:t>     Type: </a:t>
                      </a:r>
                      <a:r>
                        <a:rPr lang="en-GB" sz="1000" dirty="0" err="1">
                          <a:effectLst/>
                        </a:rPr>
                        <a:t>tosca.nodes.nfv.Vdu.Compute</a:t>
                      </a:r>
                      <a:endParaRPr lang="en-GB" sz="1000" dirty="0">
                        <a:effectLst/>
                      </a:endParaRPr>
                    </a:p>
                    <a:p>
                      <a:pPr marL="0" marR="0" fontAlgn="auto" hangingPunct="1">
                        <a:spcBef>
                          <a:spcPts val="0"/>
                        </a:spcBef>
                        <a:spcAft>
                          <a:spcPts val="0"/>
                        </a:spcAft>
                      </a:pPr>
                      <a:r>
                        <a:rPr lang="en-GB" sz="1000" dirty="0">
                          <a:effectLst/>
                        </a:rPr>
                        <a:t>groups:</a:t>
                      </a:r>
                    </a:p>
                    <a:p>
                      <a:pPr marL="0" marR="0" fontAlgn="auto" hangingPunct="1">
                        <a:spcBef>
                          <a:spcPts val="0"/>
                        </a:spcBef>
                        <a:spcAft>
                          <a:spcPts val="0"/>
                        </a:spcAft>
                      </a:pPr>
                      <a:r>
                        <a:rPr lang="en-GB" sz="1000" dirty="0">
                          <a:effectLst/>
                        </a:rPr>
                        <a:t>   localGroup_1:   </a:t>
                      </a:r>
                    </a:p>
                    <a:p>
                      <a:pPr marL="0" marR="0" fontAlgn="auto" hangingPunct="1">
                        <a:spcBef>
                          <a:spcPts val="0"/>
                        </a:spcBef>
                        <a:spcAft>
                          <a:spcPts val="0"/>
                        </a:spcAft>
                      </a:pPr>
                      <a:r>
                        <a:rPr lang="en-GB" sz="1000" dirty="0">
                          <a:effectLst/>
                        </a:rPr>
                        <a:t>Type: </a:t>
                      </a:r>
                      <a:r>
                        <a:rPr lang="en-GB" sz="1000" dirty="0" err="1">
                          <a:effectLst/>
                        </a:rPr>
                        <a:t>tosca.groups.nfv.PlacementGroup</a:t>
                      </a:r>
                      <a:endParaRPr lang="en-GB" sz="1000" dirty="0">
                        <a:effectLst/>
                      </a:endParaRPr>
                    </a:p>
                    <a:p>
                      <a:pPr marL="0" marR="0" fontAlgn="auto" hangingPunct="1">
                        <a:spcBef>
                          <a:spcPts val="0"/>
                        </a:spcBef>
                        <a:spcAft>
                          <a:spcPts val="0"/>
                        </a:spcAft>
                      </a:pPr>
                      <a:r>
                        <a:rPr lang="en-GB" sz="1000" dirty="0">
                          <a:effectLst/>
                        </a:rPr>
                        <a:t>     Members: [VDU_2]</a:t>
                      </a:r>
                    </a:p>
                    <a:p>
                      <a:pPr marL="0" marR="0" fontAlgn="auto" hangingPunct="1">
                        <a:spcBef>
                          <a:spcPts val="0"/>
                        </a:spcBef>
                        <a:spcAft>
                          <a:spcPts val="0"/>
                        </a:spcAft>
                      </a:pPr>
                      <a:endParaRPr lang="en-GB" sz="1000" dirty="0">
                        <a:effectLst/>
                      </a:endParaRPr>
                    </a:p>
                    <a:p>
                      <a:pPr marL="0" marR="0" fontAlgn="auto" hangingPunct="1">
                        <a:spcBef>
                          <a:spcPts val="0"/>
                        </a:spcBef>
                        <a:spcAft>
                          <a:spcPts val="0"/>
                        </a:spcAft>
                      </a:pPr>
                      <a:r>
                        <a:rPr lang="en-GB" sz="1000" dirty="0">
                          <a:effectLst/>
                        </a:rPr>
                        <a:t>policies</a:t>
                      </a:r>
                    </a:p>
                    <a:p>
                      <a:pPr marL="0" marR="0" fontAlgn="auto" hangingPunct="1">
                        <a:spcBef>
                          <a:spcPts val="0"/>
                        </a:spcBef>
                        <a:spcAft>
                          <a:spcPts val="0"/>
                        </a:spcAft>
                      </a:pPr>
                      <a:r>
                        <a:rPr lang="en-GB" sz="1000" dirty="0">
                          <a:effectLst/>
                        </a:rPr>
                        <a:t>   policy_antiaffinity_local_VDU_2:</a:t>
                      </a:r>
                    </a:p>
                    <a:p>
                      <a:pPr marL="0" marR="0" fontAlgn="auto" hangingPunct="1">
                        <a:spcBef>
                          <a:spcPts val="0"/>
                        </a:spcBef>
                        <a:spcAft>
                          <a:spcPts val="0"/>
                        </a:spcAft>
                      </a:pPr>
                      <a:r>
                        <a:rPr lang="en-GB" sz="1000" dirty="0">
                          <a:effectLst/>
                        </a:rPr>
                        <a:t>      type: </a:t>
                      </a:r>
                      <a:r>
                        <a:rPr lang="en-GB" sz="1000" dirty="0" err="1">
                          <a:effectLst/>
                        </a:rPr>
                        <a:t>tosca.policies.nfv.AntiAffinity</a:t>
                      </a:r>
                      <a:endParaRPr lang="en-GB" sz="1000" dirty="0">
                        <a:effectLst/>
                      </a:endParaRPr>
                    </a:p>
                    <a:p>
                      <a:pPr marL="0" marR="0" fontAlgn="auto" hangingPunct="1">
                        <a:spcBef>
                          <a:spcPts val="0"/>
                        </a:spcBef>
                        <a:spcAft>
                          <a:spcPts val="0"/>
                        </a:spcAft>
                      </a:pPr>
                      <a:r>
                        <a:rPr lang="en-GB" sz="1000" dirty="0">
                          <a:effectLst/>
                        </a:rPr>
                        <a:t>      targets: [localGroup_1 ]</a:t>
                      </a:r>
                    </a:p>
                    <a:p>
                      <a:pPr marL="0" marR="0" fontAlgn="auto" hangingPunct="1">
                        <a:spcBef>
                          <a:spcPts val="0"/>
                        </a:spcBef>
                        <a:spcAft>
                          <a:spcPts val="0"/>
                        </a:spcAft>
                      </a:pPr>
                      <a:r>
                        <a:rPr lang="en-GB" sz="1000" dirty="0">
                          <a:effectLst/>
                        </a:rPr>
                        <a:t>      properties:</a:t>
                      </a:r>
                    </a:p>
                    <a:p>
                      <a:pPr marL="0" marR="0" fontAlgn="auto" hangingPunct="1">
                        <a:spcBef>
                          <a:spcPts val="0"/>
                        </a:spcBef>
                        <a:spcAft>
                          <a:spcPts val="0"/>
                        </a:spcAft>
                      </a:pPr>
                      <a:r>
                        <a:rPr lang="en-GB" sz="1000" dirty="0">
                          <a:effectLst/>
                        </a:rPr>
                        <a:t>        scope: NFVI-node</a:t>
                      </a:r>
                    </a:p>
                  </a:txBody>
                  <a:tcPr marL="73025" marR="73025" marT="36830" marB="36830"/>
                </a:tc>
                <a:extLst>
                  <a:ext uri="{0D108BD9-81ED-4DB2-BD59-A6C34878D82A}">
                    <a16:rowId xmlns:a16="http://schemas.microsoft.com/office/drawing/2014/main" val="768400232"/>
                  </a:ext>
                </a:extLst>
              </a:tr>
            </a:tbl>
          </a:graphicData>
        </a:graphic>
      </p:graphicFrame>
      <p:cxnSp>
        <p:nvCxnSpPr>
          <p:cNvPr id="7" name="Straight Arrow Connector 6"/>
          <p:cNvCxnSpPr/>
          <p:nvPr/>
        </p:nvCxnSpPr>
        <p:spPr>
          <a:xfrm flipV="1">
            <a:off x="6945082" y="3169920"/>
            <a:ext cx="2007329" cy="151141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945082" y="4802782"/>
            <a:ext cx="2111832" cy="1423847"/>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59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860" y="153725"/>
            <a:ext cx="10367731" cy="896472"/>
          </a:xfrm>
        </p:spPr>
        <p:txBody>
          <a:bodyPr/>
          <a:lstStyle/>
          <a:p>
            <a:r>
              <a:rPr lang="en-US" dirty="0">
                <a:solidFill>
                  <a:schemeClr val="accent3">
                    <a:lumMod val="75000"/>
                  </a:schemeClr>
                </a:solidFill>
                <a:latin typeface="Calibri" pitchFamily="34" charset="0"/>
                <a:ea typeface="+mj-ea"/>
                <a:cs typeface="+mj-cs"/>
              </a:rPr>
              <a:t>Other Capabilities and Main Data Types</a:t>
            </a:r>
          </a:p>
        </p:txBody>
      </p:sp>
      <p:pic>
        <p:nvPicPr>
          <p:cNvPr id="8" name="Picture 2" descr="http://www.realwire.com/writeitfiles/ETSI%20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9385" y="153725"/>
            <a:ext cx="1243250" cy="5128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ext uri="{D42A27DB-BD31-4B8C-83A1-F6EECF244321}">
                <p14:modId xmlns:p14="http://schemas.microsoft.com/office/powerpoint/2010/main" val="2449790840"/>
              </p:ext>
            </p:extLst>
          </p:nvPr>
        </p:nvGraphicFramePr>
        <p:xfrm>
          <a:off x="386861" y="1197670"/>
          <a:ext cx="11489327" cy="5208697"/>
        </p:xfrm>
        <a:graphic>
          <a:graphicData uri="http://schemas.openxmlformats.org/drawingml/2006/table">
            <a:tbl>
              <a:tblPr firstRow="1" firstCol="1" bandRow="1">
                <a:tableStyleId>{1FECB4D8-DB02-4DC6-A0A2-4F2EBAE1DC90}</a:tableStyleId>
              </a:tblPr>
              <a:tblGrid>
                <a:gridCol w="1972822">
                  <a:extLst>
                    <a:ext uri="{9D8B030D-6E8A-4147-A177-3AD203B41FA5}">
                      <a16:colId xmlns:a16="http://schemas.microsoft.com/office/drawing/2014/main" val="20000"/>
                    </a:ext>
                  </a:extLst>
                </a:gridCol>
                <a:gridCol w="3555186">
                  <a:extLst>
                    <a:ext uri="{9D8B030D-6E8A-4147-A177-3AD203B41FA5}">
                      <a16:colId xmlns:a16="http://schemas.microsoft.com/office/drawing/2014/main" val="20001"/>
                    </a:ext>
                  </a:extLst>
                </a:gridCol>
                <a:gridCol w="5961319">
                  <a:extLst>
                    <a:ext uri="{9D8B030D-6E8A-4147-A177-3AD203B41FA5}">
                      <a16:colId xmlns:a16="http://schemas.microsoft.com/office/drawing/2014/main" val="20002"/>
                    </a:ext>
                  </a:extLst>
                </a:gridCol>
              </a:tblGrid>
              <a:tr h="598799">
                <a:tc>
                  <a:txBody>
                    <a:bodyPr/>
                    <a:lstStyle/>
                    <a:p>
                      <a:pPr marL="0" marR="0" hangingPunct="0">
                        <a:spcBef>
                          <a:spcPts val="0"/>
                        </a:spcBef>
                        <a:spcAft>
                          <a:spcPts val="900"/>
                        </a:spcAft>
                      </a:pPr>
                      <a:r>
                        <a:rPr lang="en-GB" sz="1600" dirty="0">
                          <a:effectLst/>
                        </a:rPr>
                        <a:t>ETSI NFV Element</a:t>
                      </a:r>
                      <a:endParaRPr lang="en-US" sz="1600" dirty="0">
                        <a:effectLst/>
                      </a:endParaRPr>
                    </a:p>
                    <a:p>
                      <a:pPr marL="0" marR="0" hangingPunct="0">
                        <a:spcBef>
                          <a:spcPts val="0"/>
                        </a:spcBef>
                        <a:spcAft>
                          <a:spcPts val="900"/>
                        </a:spcAft>
                      </a:pPr>
                      <a:r>
                        <a:rPr lang="en-GB" sz="1600" dirty="0">
                          <a:effectLst/>
                        </a:rPr>
                        <a:t>[ETSI NFV-IFA011]</a:t>
                      </a:r>
                      <a:endParaRPr lang="en-US" sz="1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hangingPunct="0">
                        <a:spcBef>
                          <a:spcPts val="0"/>
                        </a:spcBef>
                        <a:spcAft>
                          <a:spcPts val="900"/>
                        </a:spcAft>
                      </a:pPr>
                      <a:r>
                        <a:rPr lang="en-GB" sz="1600" dirty="0">
                          <a:effectLst/>
                        </a:rPr>
                        <a:t>TOSCA VNFD</a:t>
                      </a:r>
                      <a:endParaRPr lang="en-US" sz="1600" dirty="0">
                        <a:effectLst/>
                      </a:endParaRPr>
                    </a:p>
                    <a:p>
                      <a:pPr marL="0" marR="0" hangingPunct="0">
                        <a:spcBef>
                          <a:spcPts val="0"/>
                        </a:spcBef>
                        <a:spcAft>
                          <a:spcPts val="900"/>
                        </a:spcAft>
                      </a:pPr>
                      <a:r>
                        <a:rPr lang="en-GB" sz="1600" dirty="0">
                          <a:effectLst/>
                        </a:rPr>
                        <a:t>[TOSCA-Simple-Profile-NFV-v1.0]</a:t>
                      </a:r>
                      <a:endParaRPr lang="en-US" sz="1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hangingPunct="0">
                        <a:spcBef>
                          <a:spcPts val="0"/>
                        </a:spcBef>
                        <a:spcAft>
                          <a:spcPts val="900"/>
                        </a:spcAft>
                      </a:pPr>
                      <a:r>
                        <a:rPr lang="en-US" sz="1600" dirty="0">
                          <a:effectLst/>
                        </a:rPr>
                        <a:t>Description</a:t>
                      </a:r>
                      <a:endParaRPr lang="en-US" sz="16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0000"/>
                  </a:ext>
                </a:extLst>
              </a:tr>
              <a:tr h="538160">
                <a:tc>
                  <a:txBody>
                    <a:bodyPr/>
                    <a:lstStyle/>
                    <a:p>
                      <a:pPr marL="0" marR="0" hangingPunct="0">
                        <a:spcBef>
                          <a:spcPts val="0"/>
                        </a:spcBef>
                        <a:spcAft>
                          <a:spcPts val="900"/>
                        </a:spcAft>
                      </a:pPr>
                      <a:r>
                        <a:rPr lang="en-GB" sz="1400" dirty="0">
                          <a:effectLst/>
                        </a:rPr>
                        <a:t>Monitoring</a:t>
                      </a:r>
                      <a:endParaRPr lang="en-US" sz="14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hangingPunct="0">
                        <a:spcBef>
                          <a:spcPts val="0"/>
                        </a:spcBef>
                        <a:spcAft>
                          <a:spcPts val="900"/>
                        </a:spcAft>
                      </a:pPr>
                      <a:r>
                        <a:rPr lang="en-GB" sz="1400" dirty="0">
                          <a:effectLst/>
                        </a:rPr>
                        <a:t>tosca.capabilities.nfv.Metric</a:t>
                      </a:r>
                    </a:p>
                    <a:p>
                      <a:pPr marL="0" marR="0" hangingPunct="0">
                        <a:spcBef>
                          <a:spcPts val="0"/>
                        </a:spcBef>
                        <a:spcAft>
                          <a:spcPts val="900"/>
                        </a:spcAft>
                      </a:pPr>
                      <a:r>
                        <a:rPr lang="en-US" sz="1400" dirty="0">
                          <a:effectLst/>
                        </a:rPr>
                        <a:t>derived_from: tosca.capabilities.Endpoint</a:t>
                      </a:r>
                      <a:endParaRPr lang="en-US" sz="1400" b="0" dirty="0">
                        <a:effectLst/>
                        <a:latin typeface="+mn-lt"/>
                        <a:ea typeface="SimSun" panose="02010600030101010101" pitchFamily="2" charset="-122"/>
                      </a:endParaRPr>
                    </a:p>
                  </a:txBody>
                  <a:tcPr marL="68580" marR="68580" marT="0" marB="0"/>
                </a:tc>
                <a:tc>
                  <a:txBody>
                    <a:bodyPr/>
                    <a:lstStyle/>
                    <a:p>
                      <a:pPr marL="0" marR="0" hangingPunct="0">
                        <a:spcBef>
                          <a:spcPts val="0"/>
                        </a:spcBef>
                        <a:spcAft>
                          <a:spcPts val="900"/>
                        </a:spcAft>
                      </a:pPr>
                      <a:r>
                        <a:rPr lang="en-US" sz="1400" dirty="0">
                          <a:effectLst/>
                        </a:rPr>
                        <a:t>A node type that includes the Metric capability indicates that it can be monitored using an nfv.relationships.Monitor relationship type</a:t>
                      </a:r>
                      <a:endParaRPr lang="en-US" sz="1400" dirty="0">
                        <a:effectLst/>
                        <a:latin typeface="+mn-lt"/>
                        <a:ea typeface="SimSun" panose="02010600030101010101" pitchFamily="2" charset="-122"/>
                      </a:endParaRPr>
                    </a:p>
                  </a:txBody>
                  <a:tcPr marL="68580" marR="68580" marT="0" marB="0"/>
                </a:tc>
                <a:extLst>
                  <a:ext uri="{0D108BD9-81ED-4DB2-BD59-A6C34878D82A}">
                    <a16:rowId xmlns:a16="http://schemas.microsoft.com/office/drawing/2014/main" val="10003"/>
                  </a:ext>
                </a:extLst>
              </a:tr>
              <a:tr h="538160">
                <a:tc rowSpan="3">
                  <a:txBody>
                    <a:bodyPr/>
                    <a:lstStyle/>
                    <a:p>
                      <a:pPr marL="0" marR="0" hangingPunct="0">
                        <a:spcBef>
                          <a:spcPts val="0"/>
                        </a:spcBef>
                        <a:spcAft>
                          <a:spcPts val="900"/>
                        </a:spcAft>
                      </a:pPr>
                      <a:r>
                        <a:rPr lang="en-US" sz="1400" dirty="0">
                          <a:effectLst/>
                          <a:latin typeface="Times New Roman" panose="02020603050405020304" pitchFamily="18" charset="0"/>
                          <a:ea typeface="SimSun" panose="02010600030101010101" pitchFamily="2" charset="-122"/>
                        </a:rPr>
                        <a:t>Capabilities for Connectivity</a:t>
                      </a:r>
                    </a:p>
                  </a:txBody>
                  <a:tcPr marL="68580" marR="68580" marT="0" marB="0"/>
                </a:tc>
                <a:tc>
                  <a:txBody>
                    <a:bodyPr/>
                    <a:lstStyle/>
                    <a:p>
                      <a:pPr marL="0" marR="0" hangingPunct="0">
                        <a:spcBef>
                          <a:spcPts val="0"/>
                        </a:spcBef>
                        <a:spcAft>
                          <a:spcPts val="900"/>
                        </a:spcAft>
                      </a:pPr>
                      <a:r>
                        <a:rPr lang="en-US" sz="1400" dirty="0">
                          <a:effectLst/>
                        </a:rPr>
                        <a:t>tosca.capabilites.nfv.VirtualBindable</a:t>
                      </a:r>
                    </a:p>
                    <a:p>
                      <a:pPr marL="0" marR="0" hangingPunct="0">
                        <a:spcBef>
                          <a:spcPts val="0"/>
                        </a:spcBef>
                        <a:spcAft>
                          <a:spcPts val="900"/>
                        </a:spcAft>
                      </a:pPr>
                      <a:r>
                        <a:rPr lang="en-US" sz="1400" dirty="0">
                          <a:effectLst/>
                        </a:rPr>
                        <a:t>derived_from: tosca.capabilities.Node</a:t>
                      </a:r>
                      <a:endParaRPr lang="en-US" sz="14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lvl="0" indent="0" algn="l" defTabSz="457200" rtl="0" eaLnBrk="1" fontAlgn="auto" latinLnBrk="0" hangingPunct="0">
                        <a:lnSpc>
                          <a:spcPct val="100000"/>
                        </a:lnSpc>
                        <a:spcBef>
                          <a:spcPts val="0"/>
                        </a:spcBef>
                        <a:spcAft>
                          <a:spcPts val="900"/>
                        </a:spcAft>
                        <a:buClrTx/>
                        <a:buSzTx/>
                        <a:buFontTx/>
                        <a:buNone/>
                        <a:tabLst/>
                        <a:defRPr/>
                      </a:pPr>
                      <a:r>
                        <a:rPr lang="en-US" sz="1400" dirty="0">
                          <a:effectLst/>
                        </a:rPr>
                        <a:t>A node type that includes VirtualBindable capability indicates that it can be pointed by tosca.relationships.nfv.VirtualBindsTo (from CPD)</a:t>
                      </a:r>
                      <a:endParaRPr lang="en-US" sz="1400" dirty="0">
                        <a:effectLst/>
                        <a:latin typeface="+mn-lt"/>
                        <a:ea typeface="SimSun" panose="02010600030101010101" pitchFamily="2" charset="-122"/>
                      </a:endParaRPr>
                    </a:p>
                  </a:txBody>
                  <a:tcPr marL="68580" marR="68580" marT="0" marB="0"/>
                </a:tc>
                <a:extLst>
                  <a:ext uri="{0D108BD9-81ED-4DB2-BD59-A6C34878D82A}">
                    <a16:rowId xmlns:a16="http://schemas.microsoft.com/office/drawing/2014/main" val="10004"/>
                  </a:ext>
                </a:extLst>
              </a:tr>
              <a:tr h="636697">
                <a:tc vMerge="1">
                  <a:txBody>
                    <a:bodyPr/>
                    <a:lstStyle/>
                    <a:p>
                      <a:pPr marL="0" marR="0" hangingPunct="0">
                        <a:spcBef>
                          <a:spcPts val="0"/>
                        </a:spcBef>
                        <a:spcAft>
                          <a:spcPts val="900"/>
                        </a:spcAft>
                      </a:pPr>
                      <a:endParaRPr lang="en-US" sz="14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hangingPunct="0">
                        <a:spcBef>
                          <a:spcPts val="0"/>
                        </a:spcBef>
                        <a:spcAft>
                          <a:spcPts val="900"/>
                        </a:spcAft>
                      </a:pPr>
                      <a:r>
                        <a:rPr lang="en-US" sz="1400" kern="1200" dirty="0">
                          <a:effectLst/>
                        </a:rPr>
                        <a:t>tosca.capabilities.nfv.VirtualLinkable</a:t>
                      </a:r>
                    </a:p>
                    <a:p>
                      <a:pPr marL="0" marR="0" hangingPunct="0">
                        <a:spcBef>
                          <a:spcPts val="0"/>
                        </a:spcBef>
                        <a:spcAft>
                          <a:spcPts val="900"/>
                        </a:spcAft>
                      </a:pPr>
                      <a:r>
                        <a:rPr lang="en-US" sz="1400" kern="1200" dirty="0">
                          <a:effectLst/>
                        </a:rPr>
                        <a:t>derived_from: tosca.capabilities.Node</a:t>
                      </a:r>
                      <a:endParaRPr lang="en-US" sz="1400" b="0" kern="1200" dirty="0">
                        <a:solidFill>
                          <a:schemeClr val="dk1"/>
                        </a:solidFill>
                        <a:effectLst/>
                        <a:latin typeface="+mn-lt"/>
                        <a:ea typeface="+mn-ea"/>
                        <a:cs typeface="+mn-cs"/>
                      </a:endParaRPr>
                    </a:p>
                  </a:txBody>
                  <a:tcPr marL="68580" marR="68580" marT="0" marB="0"/>
                </a:tc>
                <a:tc>
                  <a:txBody>
                    <a:bodyPr/>
                    <a:lstStyle/>
                    <a:p>
                      <a:pPr marL="0" marR="0" hangingPunct="0">
                        <a:spcBef>
                          <a:spcPts val="0"/>
                        </a:spcBef>
                        <a:spcAft>
                          <a:spcPts val="900"/>
                        </a:spcAft>
                      </a:pPr>
                      <a:r>
                        <a:rPr lang="en-US" sz="1400" dirty="0">
                          <a:effectLst/>
                        </a:rPr>
                        <a:t>A node type that includes the VirtualLinkable capability indicates that it can be pointed by tosca.relationships.nfv.VirtualLinksTo relationship type (in CPD)</a:t>
                      </a:r>
                      <a:endParaRPr lang="en-US" sz="1400" dirty="0">
                        <a:effectLst/>
                        <a:latin typeface="+mn-lt"/>
                        <a:ea typeface="SimSun" panose="02010600030101010101" pitchFamily="2" charset="-122"/>
                      </a:endParaRPr>
                    </a:p>
                  </a:txBody>
                  <a:tcPr marL="68580" marR="68580" marT="0" marB="0"/>
                </a:tc>
                <a:extLst>
                  <a:ext uri="{0D108BD9-81ED-4DB2-BD59-A6C34878D82A}">
                    <a16:rowId xmlns:a16="http://schemas.microsoft.com/office/drawing/2014/main" val="10005"/>
                  </a:ext>
                </a:extLst>
              </a:tr>
              <a:tr h="636697">
                <a:tc vMerge="1">
                  <a:txBody>
                    <a:bodyPr/>
                    <a:lstStyle/>
                    <a:p>
                      <a:pPr marL="0" marR="0" hangingPunct="0">
                        <a:spcBef>
                          <a:spcPts val="0"/>
                        </a:spcBef>
                        <a:spcAft>
                          <a:spcPts val="900"/>
                        </a:spcAft>
                      </a:pPr>
                      <a:endParaRPr lang="en-US" sz="14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l" defTabSz="457200" rtl="0" eaLnBrk="1" latinLnBrk="0" hangingPunct="0">
                        <a:spcBef>
                          <a:spcPts val="0"/>
                        </a:spcBef>
                        <a:spcAft>
                          <a:spcPts val="900"/>
                        </a:spcAft>
                      </a:pPr>
                      <a:r>
                        <a:rPr lang="en-US" sz="1400" kern="1200" dirty="0">
                          <a:effectLst/>
                        </a:rPr>
                        <a:t>tosca.capabilities.nfv.ExtVirtualLinkable</a:t>
                      </a:r>
                      <a:endParaRPr lang="en-US" sz="1400" b="1" kern="1200" dirty="0">
                        <a:solidFill>
                          <a:schemeClr val="dk1"/>
                        </a:solidFill>
                        <a:effectLst/>
                        <a:latin typeface="+mn-lt"/>
                        <a:ea typeface="+mn-ea"/>
                        <a:cs typeface="+mn-cs"/>
                      </a:endParaRPr>
                    </a:p>
                  </a:txBody>
                  <a:tcPr marL="68580" marR="68580" marT="0" marB="0"/>
                </a:tc>
                <a:tc>
                  <a:txBody>
                    <a:bodyPr/>
                    <a:lstStyle/>
                    <a:p>
                      <a:pPr marL="0" marR="0" hangingPunct="0">
                        <a:spcBef>
                          <a:spcPts val="0"/>
                        </a:spcBef>
                        <a:spcAft>
                          <a:spcPts val="900"/>
                        </a:spcAft>
                      </a:pPr>
                      <a:r>
                        <a:rPr lang="en-US" sz="1400" dirty="0">
                          <a:effectLst/>
                        </a:rPr>
                        <a:t>A node type that includes the ExtVirtualLinkable capability indicates that it can be pointed by tosca.relationships.nfv.ExtVirtualLinksTo relationship type (External CPD)</a:t>
                      </a:r>
                      <a:endParaRPr lang="en-US" sz="1400" dirty="0">
                        <a:effectLst/>
                        <a:latin typeface="+mn-lt"/>
                        <a:ea typeface="SimSun" panose="02010600030101010101" pitchFamily="2" charset="-122"/>
                      </a:endParaRPr>
                    </a:p>
                  </a:txBody>
                  <a:tcPr marL="68580" marR="68580" marT="0" marB="0"/>
                </a:tc>
                <a:extLst>
                  <a:ext uri="{0D108BD9-81ED-4DB2-BD59-A6C34878D82A}">
                    <a16:rowId xmlns:a16="http://schemas.microsoft.com/office/drawing/2014/main" val="10006"/>
                  </a:ext>
                </a:extLst>
              </a:tr>
              <a:tr h="636697">
                <a:tc>
                  <a:txBody>
                    <a:bodyPr/>
                    <a:lstStyle/>
                    <a:p>
                      <a:pPr marL="0" marR="0" hangingPunct="0">
                        <a:spcBef>
                          <a:spcPts val="0"/>
                        </a:spcBef>
                        <a:spcAft>
                          <a:spcPts val="900"/>
                        </a:spcAft>
                      </a:pPr>
                      <a:r>
                        <a:rPr lang="en-GB" sz="1400" kern="1200" dirty="0">
                          <a:effectLst/>
                        </a:rPr>
                        <a:t>VnfcConfigurableProperties</a:t>
                      </a:r>
                      <a:endParaRPr lang="en-US" sz="1400" b="1" kern="1200" dirty="0">
                        <a:solidFill>
                          <a:schemeClr val="dk1"/>
                        </a:solidFill>
                        <a:effectLst/>
                        <a:latin typeface="Times New Roman" panose="02020603050405020304" pitchFamily="18" charset="0"/>
                        <a:ea typeface="SimSun" panose="02010600030101010101" pitchFamily="2" charset="-122"/>
                        <a:cs typeface="+mn-cs"/>
                      </a:endParaRPr>
                    </a:p>
                  </a:txBody>
                  <a:tcPr marL="68580" marR="68580" marT="0" marB="0"/>
                </a:tc>
                <a:tc>
                  <a:txBody>
                    <a:bodyPr/>
                    <a:lstStyle/>
                    <a:p>
                      <a:pPr marL="0" marR="0" hangingPunct="0">
                        <a:spcBef>
                          <a:spcPts val="0"/>
                        </a:spcBef>
                        <a:spcAft>
                          <a:spcPts val="900"/>
                        </a:spcAft>
                      </a:pPr>
                      <a:r>
                        <a:rPr lang="en-GB" sz="1400" kern="1200" dirty="0">
                          <a:effectLst/>
                        </a:rPr>
                        <a:t>tosca.datatypes.nfv.VnfcConfigurableProperties</a:t>
                      </a:r>
                      <a:endParaRPr lang="en-US" sz="1400" b="1" kern="1200" dirty="0">
                        <a:solidFill>
                          <a:schemeClr val="dk1"/>
                        </a:solidFill>
                        <a:effectLst/>
                        <a:latin typeface="Times New Roman" panose="02020603050405020304" pitchFamily="18" charset="0"/>
                        <a:ea typeface="SimSun" panose="02010600030101010101" pitchFamily="2" charset="-122"/>
                        <a:cs typeface="+mn-cs"/>
                      </a:endParaRPr>
                    </a:p>
                  </a:txBody>
                  <a:tcPr marL="68580" marR="68580" marT="0" marB="0"/>
                </a:tc>
                <a:tc>
                  <a:txBody>
                    <a:bodyPr/>
                    <a:lstStyle/>
                    <a:p>
                      <a:pPr marL="0" marR="0" hangingPunct="0">
                        <a:spcBef>
                          <a:spcPts val="0"/>
                        </a:spcBef>
                        <a:spcAft>
                          <a:spcPts val="900"/>
                        </a:spcAft>
                      </a:pPr>
                      <a:r>
                        <a:rPr lang="en-GB" sz="1400" kern="1200" dirty="0">
                          <a:effectLst/>
                        </a:rPr>
                        <a:t>VnfcConfigurableProperties describes VirtualCpuPinning describes additional configurable properties of a VNFC</a:t>
                      </a:r>
                      <a:endParaRPr lang="en-US" sz="14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319521089"/>
                  </a:ext>
                </a:extLst>
              </a:tr>
              <a:tr h="636697">
                <a:tc>
                  <a:txBody>
                    <a:bodyPr/>
                    <a:lstStyle/>
                    <a:p>
                      <a:pPr marL="0" marR="0" hangingPunct="0">
                        <a:spcBef>
                          <a:spcPts val="0"/>
                        </a:spcBef>
                        <a:spcAft>
                          <a:spcPts val="900"/>
                        </a:spcAft>
                      </a:pPr>
                      <a:r>
                        <a:rPr lang="en-GB" sz="1400" kern="1200" dirty="0">
                          <a:effectLst/>
                        </a:rPr>
                        <a:t>VirtualNetworkInterfaceRequirements</a:t>
                      </a:r>
                      <a:endParaRPr lang="en-GB" sz="1400" b="1" kern="1200" dirty="0">
                        <a:solidFill>
                          <a:schemeClr val="dk1"/>
                        </a:solidFill>
                        <a:effectLst/>
                        <a:latin typeface="Times New Roman" panose="02020603050405020304" pitchFamily="18" charset="0"/>
                        <a:ea typeface="SimSun" panose="02010600030101010101" pitchFamily="2" charset="-122"/>
                        <a:cs typeface="+mn-cs"/>
                      </a:endParaRPr>
                    </a:p>
                  </a:txBody>
                  <a:tcPr marL="68580" marR="68580" marT="0" marB="0"/>
                </a:tc>
                <a:tc>
                  <a:txBody>
                    <a:bodyPr/>
                    <a:lstStyle/>
                    <a:p>
                      <a:pPr marL="0" marR="0" hangingPunct="0">
                        <a:spcBef>
                          <a:spcPts val="0"/>
                        </a:spcBef>
                        <a:spcAft>
                          <a:spcPts val="900"/>
                        </a:spcAft>
                      </a:pPr>
                      <a:r>
                        <a:rPr lang="en-GB" sz="1400" kern="1200" dirty="0">
                          <a:effectLst/>
                        </a:rPr>
                        <a:t>tosca.datatypes.nfv.VirtualNetworkInterfaceRequirements</a:t>
                      </a:r>
                      <a:endParaRPr lang="en-GB" sz="1400" b="1" kern="1200" dirty="0">
                        <a:solidFill>
                          <a:schemeClr val="dk1"/>
                        </a:solidFill>
                        <a:effectLst/>
                        <a:latin typeface="Times New Roman" panose="02020603050405020304" pitchFamily="18" charset="0"/>
                        <a:ea typeface="SimSun" panose="02010600030101010101" pitchFamily="2" charset="-122"/>
                        <a:cs typeface="+mn-cs"/>
                      </a:endParaRPr>
                    </a:p>
                  </a:txBody>
                  <a:tcPr marL="68580" marR="68580" marT="0" marB="0"/>
                </a:tc>
                <a:tc>
                  <a:txBody>
                    <a:bodyPr/>
                    <a:lstStyle/>
                    <a:p>
                      <a:pPr marL="0" marR="0" hangingPunct="0">
                        <a:spcBef>
                          <a:spcPts val="0"/>
                        </a:spcBef>
                        <a:spcAft>
                          <a:spcPts val="900"/>
                        </a:spcAft>
                      </a:pPr>
                      <a:r>
                        <a:rPr lang="en-US" sz="1400" kern="1200" dirty="0">
                          <a:effectLst/>
                        </a:rPr>
                        <a:t>Complex data type used to describe requirements on a virtual network interface realizing the CPs instantiated from this CPD such as particular data plane acceleration library, an API to be exposed by a NIC, etc.</a:t>
                      </a:r>
                      <a:endParaRPr lang="en-US" sz="14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2723960663"/>
                  </a:ext>
                </a:extLst>
              </a:tr>
              <a:tr h="636697">
                <a:tc>
                  <a:txBody>
                    <a:bodyPr/>
                    <a:lstStyle/>
                    <a:p>
                      <a:pPr marL="0" marR="0" hangingPunct="0">
                        <a:spcBef>
                          <a:spcPts val="0"/>
                        </a:spcBef>
                        <a:spcAft>
                          <a:spcPts val="900"/>
                        </a:spcAft>
                      </a:pPr>
                      <a:r>
                        <a:rPr lang="en-GB" sz="1400" kern="1200" dirty="0">
                          <a:effectLst/>
                        </a:rPr>
                        <a:t>ConnectivityType</a:t>
                      </a:r>
                      <a:endParaRPr lang="en-US" sz="1400" b="1" kern="1200" dirty="0">
                        <a:solidFill>
                          <a:schemeClr val="dk1"/>
                        </a:solidFill>
                        <a:effectLst/>
                        <a:latin typeface="Times New Roman" panose="02020603050405020304" pitchFamily="18" charset="0"/>
                        <a:ea typeface="SimSun" panose="02010600030101010101" pitchFamily="2" charset="-122"/>
                        <a:cs typeface="+mn-cs"/>
                      </a:endParaRPr>
                    </a:p>
                  </a:txBody>
                  <a:tcPr marL="68580" marR="68580" marT="0" marB="0"/>
                </a:tc>
                <a:tc>
                  <a:txBody>
                    <a:bodyPr/>
                    <a:lstStyle/>
                    <a:p>
                      <a:pPr marL="0" marR="0" hangingPunct="0">
                        <a:spcBef>
                          <a:spcPts val="0"/>
                        </a:spcBef>
                        <a:spcAft>
                          <a:spcPts val="900"/>
                        </a:spcAft>
                      </a:pPr>
                      <a:r>
                        <a:rPr lang="en-GB" sz="1400" kern="1200" dirty="0">
                          <a:effectLst/>
                        </a:rPr>
                        <a:t>tosca.datatypes.nfv.ConnectivityType</a:t>
                      </a:r>
                      <a:endParaRPr lang="en-GB" sz="1400" b="1" kern="1200" dirty="0">
                        <a:solidFill>
                          <a:schemeClr val="dk1"/>
                        </a:solidFill>
                        <a:effectLst/>
                        <a:latin typeface="Times New Roman" panose="02020603050405020304" pitchFamily="18" charset="0"/>
                        <a:ea typeface="SimSun" panose="02010600030101010101" pitchFamily="2" charset="-122"/>
                        <a:cs typeface="+mn-cs"/>
                      </a:endParaRPr>
                    </a:p>
                  </a:txBody>
                  <a:tcPr marL="68580" marR="68580" marT="0" marB="0"/>
                </a:tc>
                <a:tc>
                  <a:txBody>
                    <a:bodyPr/>
                    <a:lstStyle/>
                    <a:p>
                      <a:pPr marL="0" marR="0" indent="0" hangingPunct="0">
                        <a:spcBef>
                          <a:spcPts val="0"/>
                        </a:spcBef>
                        <a:spcAft>
                          <a:spcPts val="900"/>
                        </a:spcAft>
                        <a:buFont typeface="Arial" panose="020B0604020202020204" pitchFamily="34" charset="0"/>
                        <a:buNone/>
                      </a:pPr>
                      <a:r>
                        <a:rPr lang="en-GB" sz="1400" kern="1200" dirty="0">
                          <a:effectLst/>
                        </a:rPr>
                        <a:t>layer_protocol </a:t>
                      </a:r>
                      <a:r>
                        <a:rPr lang="en-US" sz="1400" kern="1200" dirty="0">
                          <a:effectLst/>
                        </a:rPr>
                        <a:t>Identifies the protocol Virtual Link gives access to (Ethernet, mpls, odu2, ipv4, ipv6, pseudo_wire)</a:t>
                      </a:r>
                    </a:p>
                    <a:p>
                      <a:pPr marL="0" marR="0" indent="0" hangingPunct="0">
                        <a:spcBef>
                          <a:spcPts val="0"/>
                        </a:spcBef>
                        <a:spcAft>
                          <a:spcPts val="900"/>
                        </a:spcAft>
                        <a:buFont typeface="Arial" panose="020B0604020202020204" pitchFamily="34" charset="0"/>
                        <a:buNone/>
                      </a:pPr>
                      <a:r>
                        <a:rPr lang="en-US" sz="1400" kern="1200" dirty="0">
                          <a:effectLst/>
                        </a:rPr>
                        <a:t>flow_pattern Identifies the flow pattern of the connectivity (Line, Tree, Mesh)</a:t>
                      </a:r>
                      <a:endParaRPr lang="en-US" sz="140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val="1819229388"/>
                  </a:ext>
                </a:extLst>
              </a:tr>
            </a:tbl>
          </a:graphicData>
        </a:graphic>
      </p:graphicFrame>
    </p:spTree>
    <p:extLst>
      <p:ext uri="{BB962C8B-B14F-4D97-AF65-F5344CB8AC3E}">
        <p14:creationId xmlns:p14="http://schemas.microsoft.com/office/powerpoint/2010/main" val="428030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629" y="122663"/>
            <a:ext cx="11652521" cy="931334"/>
          </a:xfrm>
        </p:spPr>
        <p:txBody>
          <a:bodyPr/>
          <a:lstStyle/>
          <a:p>
            <a:r>
              <a:rPr lang="en-US" dirty="0">
                <a:solidFill>
                  <a:schemeClr val="accent3">
                    <a:lumMod val="75000"/>
                  </a:schemeClr>
                </a:solidFill>
                <a:latin typeface="Calibri" pitchFamily="34" charset="0"/>
                <a:ea typeface="+mj-ea"/>
                <a:cs typeface="+mj-cs"/>
              </a:rPr>
              <a:t>TOSCA VNF-D Node Type </a:t>
            </a:r>
            <a:r>
              <a:rPr lang="en-GB" dirty="0">
                <a:solidFill>
                  <a:schemeClr val="accent3">
                    <a:lumMod val="75000"/>
                  </a:schemeClr>
                </a:solidFill>
                <a:latin typeface="Calibri" pitchFamily="34" charset="0"/>
                <a:ea typeface="+mj-ea"/>
                <a:cs typeface="+mj-cs"/>
              </a:rPr>
              <a:t>tosca.nodes.nfv.VNF -</a:t>
            </a:r>
            <a:br>
              <a:rPr lang="en-GB" dirty="0">
                <a:solidFill>
                  <a:schemeClr val="accent3">
                    <a:lumMod val="75000"/>
                  </a:schemeClr>
                </a:solidFill>
                <a:latin typeface="Calibri" pitchFamily="34" charset="0"/>
                <a:ea typeface="+mj-ea"/>
                <a:cs typeface="+mj-cs"/>
              </a:rPr>
            </a:br>
            <a:r>
              <a:rPr lang="en-GB" sz="2400" dirty="0">
                <a:solidFill>
                  <a:schemeClr val="accent3">
                    <a:lumMod val="75000"/>
                  </a:schemeClr>
                </a:solidFill>
                <a:latin typeface="Calibri" pitchFamily="34" charset="0"/>
                <a:ea typeface="+mj-ea"/>
                <a:cs typeface="+mj-cs"/>
              </a:rPr>
              <a:t>Properties, requirements, capabilities (ETSI NFV-IFA011)</a:t>
            </a:r>
            <a:endParaRPr lang="en-US" sz="2400" dirty="0">
              <a:solidFill>
                <a:schemeClr val="accent3">
                  <a:lumMod val="75000"/>
                </a:schemeClr>
              </a:solidFill>
              <a:latin typeface="Calibri" pitchFamily="34" charset="0"/>
              <a:ea typeface="+mj-ea"/>
              <a:cs typeface="+mj-cs"/>
            </a:endParaRPr>
          </a:p>
        </p:txBody>
      </p:sp>
      <p:graphicFrame>
        <p:nvGraphicFramePr>
          <p:cNvPr id="5" name="Table 4"/>
          <p:cNvGraphicFramePr>
            <a:graphicFrameLocks noGrp="1"/>
          </p:cNvGraphicFramePr>
          <p:nvPr>
            <p:extLst>
              <p:ext uri="{D42A27DB-BD31-4B8C-83A1-F6EECF244321}">
                <p14:modId xmlns:p14="http://schemas.microsoft.com/office/powerpoint/2010/main" val="3043152692"/>
              </p:ext>
            </p:extLst>
          </p:nvPr>
        </p:nvGraphicFramePr>
        <p:xfrm>
          <a:off x="267630" y="1126630"/>
          <a:ext cx="11652520" cy="3901440"/>
        </p:xfrm>
        <a:graphic>
          <a:graphicData uri="http://schemas.openxmlformats.org/drawingml/2006/table">
            <a:tbl>
              <a:tblPr firstRow="1" firstCol="1" bandRow="1" bandCol="1">
                <a:tableStyleId>{F5AB1C69-6EDB-4FF4-983F-18BD219EF322}</a:tableStyleId>
              </a:tblPr>
              <a:tblGrid>
                <a:gridCol w="2375209">
                  <a:extLst>
                    <a:ext uri="{9D8B030D-6E8A-4147-A177-3AD203B41FA5}">
                      <a16:colId xmlns:a16="http://schemas.microsoft.com/office/drawing/2014/main" val="20000"/>
                    </a:ext>
                  </a:extLst>
                </a:gridCol>
                <a:gridCol w="669073">
                  <a:extLst>
                    <a:ext uri="{9D8B030D-6E8A-4147-A177-3AD203B41FA5}">
                      <a16:colId xmlns:a16="http://schemas.microsoft.com/office/drawing/2014/main" val="20001"/>
                    </a:ext>
                  </a:extLst>
                </a:gridCol>
                <a:gridCol w="691376">
                  <a:extLst>
                    <a:ext uri="{9D8B030D-6E8A-4147-A177-3AD203B41FA5}">
                      <a16:colId xmlns:a16="http://schemas.microsoft.com/office/drawing/2014/main" val="20002"/>
                    </a:ext>
                  </a:extLst>
                </a:gridCol>
                <a:gridCol w="724829">
                  <a:extLst>
                    <a:ext uri="{9D8B030D-6E8A-4147-A177-3AD203B41FA5}">
                      <a16:colId xmlns:a16="http://schemas.microsoft.com/office/drawing/2014/main" val="20003"/>
                    </a:ext>
                  </a:extLst>
                </a:gridCol>
                <a:gridCol w="7192033">
                  <a:extLst>
                    <a:ext uri="{9D8B030D-6E8A-4147-A177-3AD203B41FA5}">
                      <a16:colId xmlns:a16="http://schemas.microsoft.com/office/drawing/2014/main" val="20004"/>
                    </a:ext>
                  </a:extLst>
                </a:gridCol>
              </a:tblGrid>
              <a:tr h="0">
                <a:tc>
                  <a:txBody>
                    <a:bodyPr/>
                    <a:lstStyle/>
                    <a:p>
                      <a:pPr marL="0" marR="0" algn="ctr" hangingPunct="0">
                        <a:spcBef>
                          <a:spcPts val="0"/>
                        </a:spcBef>
                        <a:spcAft>
                          <a:spcPts val="0"/>
                        </a:spcAft>
                      </a:pPr>
                      <a:r>
                        <a:rPr lang="en-GB" sz="1400" dirty="0">
                          <a:effectLst/>
                        </a:rPr>
                        <a:t>Name</a:t>
                      </a:r>
                      <a:endParaRPr lang="en-US" sz="1400" b="1"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algn="ctr" hangingPunct="0">
                        <a:spcBef>
                          <a:spcPts val="0"/>
                        </a:spcBef>
                        <a:spcAft>
                          <a:spcPts val="0"/>
                        </a:spcAft>
                      </a:pPr>
                      <a:r>
                        <a:rPr lang="en-GB" sz="1400" dirty="0">
                          <a:effectLst/>
                        </a:rPr>
                        <a:t>Required</a:t>
                      </a:r>
                      <a:endParaRPr lang="en-US" sz="1400" b="1"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algn="ctr" hangingPunct="0">
                        <a:spcBef>
                          <a:spcPts val="0"/>
                        </a:spcBef>
                        <a:spcAft>
                          <a:spcPts val="0"/>
                        </a:spcAft>
                      </a:pPr>
                      <a:r>
                        <a:rPr lang="en-GB" sz="1400" dirty="0">
                          <a:effectLst/>
                        </a:rPr>
                        <a:t>Type</a:t>
                      </a:r>
                      <a:endParaRPr lang="en-US" sz="1400" b="1"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algn="ctr" hangingPunct="0">
                        <a:spcBef>
                          <a:spcPts val="0"/>
                        </a:spcBef>
                        <a:spcAft>
                          <a:spcPts val="0"/>
                        </a:spcAft>
                      </a:pPr>
                      <a:r>
                        <a:rPr lang="en-GB" sz="1400" dirty="0">
                          <a:effectLst/>
                        </a:rPr>
                        <a:t>Constraints</a:t>
                      </a:r>
                      <a:endParaRPr lang="en-US" sz="1400" b="1"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algn="ctr" hangingPunct="0">
                        <a:spcBef>
                          <a:spcPts val="0"/>
                        </a:spcBef>
                        <a:spcAft>
                          <a:spcPts val="0"/>
                        </a:spcAft>
                      </a:pPr>
                      <a:r>
                        <a:rPr lang="en-GB" sz="1400" dirty="0">
                          <a:effectLst/>
                        </a:rPr>
                        <a:t>Description</a:t>
                      </a:r>
                      <a:endParaRPr lang="en-US" sz="1400" b="1"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extLst>
                  <a:ext uri="{0D108BD9-81ED-4DB2-BD59-A6C34878D82A}">
                    <a16:rowId xmlns:a16="http://schemas.microsoft.com/office/drawing/2014/main" val="10000"/>
                  </a:ext>
                </a:extLst>
              </a:tr>
              <a:tr h="0">
                <a:tc>
                  <a:txBody>
                    <a:bodyPr/>
                    <a:lstStyle/>
                    <a:p>
                      <a:pPr marL="0" marR="0" hangingPunct="0">
                        <a:spcBef>
                          <a:spcPts val="0"/>
                        </a:spcBef>
                        <a:spcAft>
                          <a:spcPts val="0"/>
                        </a:spcAft>
                      </a:pPr>
                      <a:r>
                        <a:rPr lang="en-GB" sz="1200" dirty="0" err="1">
                          <a:effectLst/>
                        </a:rPr>
                        <a:t>descriptor_id</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yes</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string</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GUID</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Identifier of this VNFD information element. This attribute shall be globally unique. The format will be defined in the data model specification phase. </a:t>
                      </a:r>
                      <a:endParaRPr lang="en-US" sz="1200" dirty="0">
                        <a:effectLst/>
                      </a:endParaRPr>
                    </a:p>
                    <a:p>
                      <a:pPr marL="0" marR="0" hangingPunct="0">
                        <a:spcBef>
                          <a:spcPts val="0"/>
                        </a:spcBef>
                        <a:spcAft>
                          <a:spcPts val="0"/>
                        </a:spcAft>
                      </a:pPr>
                      <a:r>
                        <a:rPr lang="en-GB" sz="1200" dirty="0">
                          <a:effectLst/>
                        </a:rPr>
                        <a:t>The VNFD Identifier shall be used as the unique identifier of the VNF Package that contains this VNFD. Any modification of the content of the VNFD or the VNF Package shall result in a new VNFD Identifier.</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extLst>
                  <a:ext uri="{0D108BD9-81ED-4DB2-BD59-A6C34878D82A}">
                    <a16:rowId xmlns:a16="http://schemas.microsoft.com/office/drawing/2014/main" val="10001"/>
                  </a:ext>
                </a:extLst>
              </a:tr>
              <a:tr h="0">
                <a:tc>
                  <a:txBody>
                    <a:bodyPr/>
                    <a:lstStyle/>
                    <a:p>
                      <a:pPr marL="0" marR="0" hangingPunct="0">
                        <a:spcBef>
                          <a:spcPts val="0"/>
                        </a:spcBef>
                        <a:spcAft>
                          <a:spcPts val="0"/>
                        </a:spcAft>
                      </a:pPr>
                      <a:r>
                        <a:rPr lang="en-GB" sz="1200">
                          <a:effectLst/>
                        </a:rPr>
                        <a:t>descriptor_version</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yes</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string</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 </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Identifies the version of the VNFD.</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extLst>
                  <a:ext uri="{0D108BD9-81ED-4DB2-BD59-A6C34878D82A}">
                    <a16:rowId xmlns:a16="http://schemas.microsoft.com/office/drawing/2014/main" val="10002"/>
                  </a:ext>
                </a:extLst>
              </a:tr>
              <a:tr h="0">
                <a:tc>
                  <a:txBody>
                    <a:bodyPr/>
                    <a:lstStyle/>
                    <a:p>
                      <a:pPr marL="0" marR="0" hangingPunct="0">
                        <a:spcBef>
                          <a:spcPts val="0"/>
                        </a:spcBef>
                        <a:spcAft>
                          <a:spcPts val="0"/>
                        </a:spcAft>
                      </a:pPr>
                      <a:r>
                        <a:rPr lang="en-GB" sz="1200">
                          <a:effectLst/>
                        </a:rPr>
                        <a:t>provider</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yes</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string</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 </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Provider of the VNF and of the VNFD.</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extLst>
                  <a:ext uri="{0D108BD9-81ED-4DB2-BD59-A6C34878D82A}">
                    <a16:rowId xmlns:a16="http://schemas.microsoft.com/office/drawing/2014/main" val="10003"/>
                  </a:ext>
                </a:extLst>
              </a:tr>
              <a:tr h="0">
                <a:tc>
                  <a:txBody>
                    <a:bodyPr/>
                    <a:lstStyle/>
                    <a:p>
                      <a:pPr marL="0" marR="0" hangingPunct="0">
                        <a:spcBef>
                          <a:spcPts val="0"/>
                        </a:spcBef>
                        <a:spcAft>
                          <a:spcPts val="0"/>
                        </a:spcAft>
                      </a:pPr>
                      <a:r>
                        <a:rPr lang="en-GB" sz="1200">
                          <a:effectLst/>
                        </a:rPr>
                        <a:t>product_name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yes</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string</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 </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Name to identify the VNF Product. Invariant for the VNF Product lifetime.</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extLst>
                  <a:ext uri="{0D108BD9-81ED-4DB2-BD59-A6C34878D82A}">
                    <a16:rowId xmlns:a16="http://schemas.microsoft.com/office/drawing/2014/main" val="10004"/>
                  </a:ext>
                </a:extLst>
              </a:tr>
              <a:tr h="0">
                <a:tc>
                  <a:txBody>
                    <a:bodyPr/>
                    <a:lstStyle/>
                    <a:p>
                      <a:pPr marL="0" marR="0" hangingPunct="0">
                        <a:spcBef>
                          <a:spcPts val="0"/>
                        </a:spcBef>
                        <a:spcAft>
                          <a:spcPts val="0"/>
                        </a:spcAft>
                      </a:pPr>
                      <a:r>
                        <a:rPr lang="en-GB" sz="1200">
                          <a:effectLst/>
                        </a:rPr>
                        <a:t>software_version</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yes</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string</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 </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Software version of the VNF. This is changed when there is any change to the software that is included in the VNF Package.</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extLst>
                  <a:ext uri="{0D108BD9-81ED-4DB2-BD59-A6C34878D82A}">
                    <a16:rowId xmlns:a16="http://schemas.microsoft.com/office/drawing/2014/main" val="10005"/>
                  </a:ext>
                </a:extLst>
              </a:tr>
              <a:tr h="0">
                <a:tc>
                  <a:txBody>
                    <a:bodyPr/>
                    <a:lstStyle/>
                    <a:p>
                      <a:pPr marL="0" marR="0" hangingPunct="0">
                        <a:spcBef>
                          <a:spcPts val="0"/>
                        </a:spcBef>
                        <a:spcAft>
                          <a:spcPts val="0"/>
                        </a:spcAft>
                      </a:pPr>
                      <a:r>
                        <a:rPr lang="en-GB" sz="1200">
                          <a:effectLst/>
                        </a:rPr>
                        <a:t>product_info_name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yes</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string</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 </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Human readable name for the VNF Product. Can change during the VNF Product lifetime.</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extLst>
                  <a:ext uri="{0D108BD9-81ED-4DB2-BD59-A6C34878D82A}">
                    <a16:rowId xmlns:a16="http://schemas.microsoft.com/office/drawing/2014/main" val="10006"/>
                  </a:ext>
                </a:extLst>
              </a:tr>
              <a:tr h="0">
                <a:tc>
                  <a:txBody>
                    <a:bodyPr/>
                    <a:lstStyle/>
                    <a:p>
                      <a:pPr marL="0" marR="0" hangingPunct="0">
                        <a:spcBef>
                          <a:spcPts val="0"/>
                        </a:spcBef>
                        <a:spcAft>
                          <a:spcPts val="0"/>
                        </a:spcAft>
                      </a:pPr>
                      <a:r>
                        <a:rPr lang="en-GB" sz="1200">
                          <a:effectLst/>
                        </a:rPr>
                        <a:t>product_info_description</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no</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string</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 </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Human readable description of the VNF Product. Can change during the VNF Product lifetime.</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extLst>
                  <a:ext uri="{0D108BD9-81ED-4DB2-BD59-A6C34878D82A}">
                    <a16:rowId xmlns:a16="http://schemas.microsoft.com/office/drawing/2014/main" val="10007"/>
                  </a:ext>
                </a:extLst>
              </a:tr>
              <a:tr h="0">
                <a:tc>
                  <a:txBody>
                    <a:bodyPr/>
                    <a:lstStyle/>
                    <a:p>
                      <a:pPr marL="0" marR="0" hangingPunct="0">
                        <a:spcBef>
                          <a:spcPts val="0"/>
                        </a:spcBef>
                        <a:spcAft>
                          <a:spcPts val="0"/>
                        </a:spcAft>
                      </a:pPr>
                      <a:r>
                        <a:rPr lang="en-GB" sz="1200">
                          <a:effectLst/>
                        </a:rPr>
                        <a:t>vnfm_info</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yes</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list</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 </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Identifies VNFM(s) compatible with the VNF described in this version of the VNFD.</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extLst>
                  <a:ext uri="{0D108BD9-81ED-4DB2-BD59-A6C34878D82A}">
                    <a16:rowId xmlns:a16="http://schemas.microsoft.com/office/drawing/2014/main" val="10008"/>
                  </a:ext>
                </a:extLst>
              </a:tr>
              <a:tr h="0">
                <a:tc>
                  <a:txBody>
                    <a:bodyPr/>
                    <a:lstStyle/>
                    <a:p>
                      <a:pPr marL="0" marR="0" hangingPunct="0">
                        <a:spcBef>
                          <a:spcPts val="0"/>
                        </a:spcBef>
                        <a:spcAft>
                          <a:spcPts val="0"/>
                        </a:spcAft>
                      </a:pPr>
                      <a:r>
                        <a:rPr lang="en-GB" sz="1200" dirty="0" err="1">
                          <a:effectLst/>
                        </a:rPr>
                        <a:t>localization_languages</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no</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list</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 </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Information about localization languages of the VNF (includes e.g. strings in the VNFD). </a:t>
                      </a:r>
                      <a:endParaRPr lang="en-US" sz="1200" dirty="0">
                        <a:effectLst/>
                      </a:endParaRPr>
                    </a:p>
                    <a:p>
                      <a:pPr marL="0" marR="0" hangingPunct="0">
                        <a:spcBef>
                          <a:spcPts val="0"/>
                        </a:spcBef>
                        <a:spcAft>
                          <a:spcPts val="0"/>
                        </a:spcAft>
                      </a:pPr>
                      <a:r>
                        <a:rPr lang="en-GB" sz="1200" dirty="0">
                          <a:effectLst/>
                        </a:rPr>
                        <a:t> </a:t>
                      </a:r>
                      <a:endParaRPr lang="en-US" sz="1200" dirty="0">
                        <a:effectLst/>
                      </a:endParaRPr>
                    </a:p>
                    <a:p>
                      <a:pPr marL="0" marR="0" hangingPunct="0">
                        <a:spcBef>
                          <a:spcPts val="0"/>
                        </a:spcBef>
                        <a:spcAft>
                          <a:spcPts val="0"/>
                        </a:spcAft>
                      </a:pPr>
                      <a:r>
                        <a:rPr lang="en-GB" sz="1200" dirty="0">
                          <a:effectLst/>
                        </a:rPr>
                        <a:t>This allows to provide one or more localization languages to support selecting a specific localization language at VNF instantiation time.</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extLst>
                  <a:ext uri="{0D108BD9-81ED-4DB2-BD59-A6C34878D82A}">
                    <a16:rowId xmlns:a16="http://schemas.microsoft.com/office/drawing/2014/main" val="10009"/>
                  </a:ext>
                </a:extLst>
              </a:tr>
              <a:tr h="0">
                <a:tc>
                  <a:txBody>
                    <a:bodyPr/>
                    <a:lstStyle/>
                    <a:p>
                      <a:pPr marL="0" marR="0" hangingPunct="0">
                        <a:spcBef>
                          <a:spcPts val="0"/>
                        </a:spcBef>
                        <a:spcAft>
                          <a:spcPts val="0"/>
                        </a:spcAft>
                      </a:pPr>
                      <a:r>
                        <a:rPr lang="en-GB" sz="1200">
                          <a:effectLst/>
                        </a:rPr>
                        <a:t>default_localization_language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no</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string</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 </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Default localization language that is instantiated if no information about selected localization language is available.</a:t>
                      </a:r>
                      <a:endParaRPr lang="en-US" sz="1200" dirty="0">
                        <a:effectLst/>
                      </a:endParaRPr>
                    </a:p>
                    <a:p>
                      <a:pPr marL="0" marR="0" hangingPunct="0">
                        <a:spcBef>
                          <a:spcPts val="0"/>
                        </a:spcBef>
                        <a:spcAft>
                          <a:spcPts val="0"/>
                        </a:spcAft>
                      </a:pPr>
                      <a:r>
                        <a:rPr lang="en-GB" sz="1200" dirty="0">
                          <a:effectLst/>
                        </a:rPr>
                        <a:t>Shall be present if "</a:t>
                      </a:r>
                      <a:r>
                        <a:rPr lang="en-GB" sz="1200" dirty="0" err="1">
                          <a:effectLst/>
                        </a:rPr>
                        <a:t>localizationLanguage</a:t>
                      </a:r>
                      <a:r>
                        <a:rPr lang="en-GB" sz="1200" dirty="0">
                          <a:effectLst/>
                        </a:rPr>
                        <a:t>" is present and shall be absent otherwise.</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extLst>
                  <a:ext uri="{0D108BD9-81ED-4DB2-BD59-A6C34878D82A}">
                    <a16:rowId xmlns:a16="http://schemas.microsoft.com/office/drawing/2014/main" val="1001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76578325"/>
              </p:ext>
            </p:extLst>
          </p:nvPr>
        </p:nvGraphicFramePr>
        <p:xfrm>
          <a:off x="267629" y="5160578"/>
          <a:ext cx="11652521" cy="365760"/>
        </p:xfrm>
        <a:graphic>
          <a:graphicData uri="http://schemas.openxmlformats.org/drawingml/2006/table">
            <a:tbl>
              <a:tblPr firstRow="1" firstCol="1" bandRow="1" bandCol="1">
                <a:tableStyleId>{F5AB1C69-6EDB-4FF4-983F-18BD219EF322}</a:tableStyleId>
              </a:tblPr>
              <a:tblGrid>
                <a:gridCol w="2450023">
                  <a:extLst>
                    <a:ext uri="{9D8B030D-6E8A-4147-A177-3AD203B41FA5}">
                      <a16:colId xmlns:a16="http://schemas.microsoft.com/office/drawing/2014/main" val="20000"/>
                    </a:ext>
                  </a:extLst>
                </a:gridCol>
                <a:gridCol w="887631">
                  <a:extLst>
                    <a:ext uri="{9D8B030D-6E8A-4147-A177-3AD203B41FA5}">
                      <a16:colId xmlns:a16="http://schemas.microsoft.com/office/drawing/2014/main" val="20001"/>
                    </a:ext>
                  </a:extLst>
                </a:gridCol>
                <a:gridCol w="1568552">
                  <a:extLst>
                    <a:ext uri="{9D8B030D-6E8A-4147-A177-3AD203B41FA5}">
                      <a16:colId xmlns:a16="http://schemas.microsoft.com/office/drawing/2014/main" val="20002"/>
                    </a:ext>
                  </a:extLst>
                </a:gridCol>
                <a:gridCol w="2082976">
                  <a:extLst>
                    <a:ext uri="{9D8B030D-6E8A-4147-A177-3AD203B41FA5}">
                      <a16:colId xmlns:a16="http://schemas.microsoft.com/office/drawing/2014/main" val="20003"/>
                    </a:ext>
                  </a:extLst>
                </a:gridCol>
                <a:gridCol w="4663339">
                  <a:extLst>
                    <a:ext uri="{9D8B030D-6E8A-4147-A177-3AD203B41FA5}">
                      <a16:colId xmlns:a16="http://schemas.microsoft.com/office/drawing/2014/main" val="20004"/>
                    </a:ext>
                  </a:extLst>
                </a:gridCol>
              </a:tblGrid>
              <a:tr h="0">
                <a:tc>
                  <a:txBody>
                    <a:bodyPr/>
                    <a:lstStyle/>
                    <a:p>
                      <a:pPr marL="0" marR="0" algn="ctr" hangingPunct="0">
                        <a:spcBef>
                          <a:spcPts val="0"/>
                        </a:spcBef>
                        <a:spcAft>
                          <a:spcPts val="0"/>
                        </a:spcAft>
                      </a:pPr>
                      <a:r>
                        <a:rPr lang="en-GB" sz="1200" dirty="0">
                          <a:effectLst/>
                        </a:rPr>
                        <a:t>Name</a:t>
                      </a:r>
                      <a:endParaRPr lang="en-US" sz="1200" b="1"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algn="ctr" hangingPunct="0">
                        <a:spcBef>
                          <a:spcPts val="0"/>
                        </a:spcBef>
                        <a:spcAft>
                          <a:spcPts val="0"/>
                        </a:spcAft>
                      </a:pPr>
                      <a:r>
                        <a:rPr lang="en-GB" sz="1200">
                          <a:effectLst/>
                        </a:rPr>
                        <a:t>Required</a:t>
                      </a:r>
                      <a:endParaRPr lang="en-US" sz="1200" b="1">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algn="ctr" hangingPunct="0">
                        <a:spcBef>
                          <a:spcPts val="0"/>
                        </a:spcBef>
                        <a:spcAft>
                          <a:spcPts val="0"/>
                        </a:spcAft>
                      </a:pPr>
                      <a:r>
                        <a:rPr lang="en-GB" sz="1200">
                          <a:effectLst/>
                        </a:rPr>
                        <a:t>Type</a:t>
                      </a:r>
                      <a:endParaRPr lang="en-US" sz="1200" b="1">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algn="ctr" hangingPunct="0">
                        <a:spcBef>
                          <a:spcPts val="0"/>
                        </a:spcBef>
                        <a:spcAft>
                          <a:spcPts val="0"/>
                        </a:spcAft>
                      </a:pPr>
                      <a:r>
                        <a:rPr lang="en-GB" sz="1200" dirty="0">
                          <a:effectLst/>
                        </a:rPr>
                        <a:t>Constraints</a:t>
                      </a:r>
                      <a:endParaRPr lang="en-US" sz="1200" b="1"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algn="ctr" hangingPunct="0">
                        <a:spcBef>
                          <a:spcPts val="0"/>
                        </a:spcBef>
                        <a:spcAft>
                          <a:spcPts val="0"/>
                        </a:spcAft>
                      </a:pPr>
                      <a:r>
                        <a:rPr lang="en-GB" sz="1200" dirty="0">
                          <a:effectLst/>
                        </a:rPr>
                        <a:t>Description</a:t>
                      </a:r>
                      <a:endParaRPr lang="en-US" sz="1200" b="1"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extLst>
                  <a:ext uri="{0D108BD9-81ED-4DB2-BD59-A6C34878D82A}">
                    <a16:rowId xmlns:a16="http://schemas.microsoft.com/office/drawing/2014/main" val="10000"/>
                  </a:ext>
                </a:extLst>
              </a:tr>
              <a:tr h="0">
                <a:tc>
                  <a:txBody>
                    <a:bodyPr/>
                    <a:lstStyle/>
                    <a:p>
                      <a:pPr marL="0" marR="0" hangingPunct="0">
                        <a:spcBef>
                          <a:spcPts val="0"/>
                        </a:spcBef>
                        <a:spcAft>
                          <a:spcPts val="0"/>
                        </a:spcAft>
                      </a:pPr>
                      <a:r>
                        <a:rPr lang="en-GB" sz="1200" dirty="0" err="1">
                          <a:effectLst/>
                        </a:rPr>
                        <a:t>virtual_link</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yes</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tosca.nodes.nfv.VL</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highlight>
                            <a:srgbClr val="FFFF00"/>
                          </a:highlight>
                        </a:rPr>
                        <a:t> </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Describes the requirements for linking to virtual link</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094416301"/>
              </p:ext>
            </p:extLst>
          </p:nvPr>
        </p:nvGraphicFramePr>
        <p:xfrm>
          <a:off x="267629" y="5652348"/>
          <a:ext cx="11652521" cy="1097280"/>
        </p:xfrm>
        <a:graphic>
          <a:graphicData uri="http://schemas.openxmlformats.org/drawingml/2006/table">
            <a:tbl>
              <a:tblPr firstRow="1" firstCol="1" bandRow="1" bandCol="1">
                <a:tableStyleId>{F5AB1C69-6EDB-4FF4-983F-18BD219EF322}</a:tableStyleId>
              </a:tblPr>
              <a:tblGrid>
                <a:gridCol w="2540487">
                  <a:extLst>
                    <a:ext uri="{9D8B030D-6E8A-4147-A177-3AD203B41FA5}">
                      <a16:colId xmlns:a16="http://schemas.microsoft.com/office/drawing/2014/main" val="20000"/>
                    </a:ext>
                  </a:extLst>
                </a:gridCol>
                <a:gridCol w="2552140">
                  <a:extLst>
                    <a:ext uri="{9D8B030D-6E8A-4147-A177-3AD203B41FA5}">
                      <a16:colId xmlns:a16="http://schemas.microsoft.com/office/drawing/2014/main" val="20001"/>
                    </a:ext>
                  </a:extLst>
                </a:gridCol>
                <a:gridCol w="2097650">
                  <a:extLst>
                    <a:ext uri="{9D8B030D-6E8A-4147-A177-3AD203B41FA5}">
                      <a16:colId xmlns:a16="http://schemas.microsoft.com/office/drawing/2014/main" val="20002"/>
                    </a:ext>
                  </a:extLst>
                </a:gridCol>
                <a:gridCol w="4462244">
                  <a:extLst>
                    <a:ext uri="{9D8B030D-6E8A-4147-A177-3AD203B41FA5}">
                      <a16:colId xmlns:a16="http://schemas.microsoft.com/office/drawing/2014/main" val="20003"/>
                    </a:ext>
                  </a:extLst>
                </a:gridCol>
              </a:tblGrid>
              <a:tr h="0">
                <a:tc>
                  <a:txBody>
                    <a:bodyPr/>
                    <a:lstStyle/>
                    <a:p>
                      <a:pPr marL="0" marR="0" algn="ctr" hangingPunct="0">
                        <a:spcBef>
                          <a:spcPts val="0"/>
                        </a:spcBef>
                        <a:spcAft>
                          <a:spcPts val="0"/>
                        </a:spcAft>
                      </a:pPr>
                      <a:r>
                        <a:rPr lang="en-GB" sz="1200" dirty="0">
                          <a:effectLst/>
                        </a:rPr>
                        <a:t>Name</a:t>
                      </a:r>
                      <a:endParaRPr lang="en-US" sz="1200" b="1"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algn="ctr" hangingPunct="0">
                        <a:spcBef>
                          <a:spcPts val="0"/>
                        </a:spcBef>
                        <a:spcAft>
                          <a:spcPts val="0"/>
                        </a:spcAft>
                      </a:pPr>
                      <a:r>
                        <a:rPr lang="en-GB" sz="1200">
                          <a:effectLst/>
                        </a:rPr>
                        <a:t>Type</a:t>
                      </a:r>
                      <a:endParaRPr lang="en-US" sz="1200" b="1">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algn="ctr" hangingPunct="0">
                        <a:spcBef>
                          <a:spcPts val="0"/>
                        </a:spcBef>
                        <a:spcAft>
                          <a:spcPts val="0"/>
                        </a:spcAft>
                      </a:pPr>
                      <a:r>
                        <a:rPr lang="en-GB" sz="1200">
                          <a:effectLst/>
                        </a:rPr>
                        <a:t>Constraints</a:t>
                      </a:r>
                      <a:endParaRPr lang="en-US" sz="1200" b="1">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algn="ctr" hangingPunct="0">
                        <a:spcBef>
                          <a:spcPts val="0"/>
                        </a:spcBef>
                        <a:spcAft>
                          <a:spcPts val="0"/>
                        </a:spcAft>
                      </a:pPr>
                      <a:r>
                        <a:rPr lang="en-GB" sz="1200" dirty="0">
                          <a:effectLst/>
                        </a:rPr>
                        <a:t>Description</a:t>
                      </a:r>
                      <a:endParaRPr lang="en-US" sz="1200" b="1"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extLst>
                  <a:ext uri="{0D108BD9-81ED-4DB2-BD59-A6C34878D82A}">
                    <a16:rowId xmlns:a16="http://schemas.microsoft.com/office/drawing/2014/main" val="10000"/>
                  </a:ext>
                </a:extLst>
              </a:tr>
              <a:tr h="0">
                <a:tc>
                  <a:txBody>
                    <a:bodyPr/>
                    <a:lstStyle/>
                    <a:p>
                      <a:pPr marL="0" marR="0" hangingPunct="0">
                        <a:spcBef>
                          <a:spcPts val="0"/>
                        </a:spcBef>
                        <a:spcAft>
                          <a:spcPts val="0"/>
                        </a:spcAft>
                      </a:pPr>
                      <a:r>
                        <a:rPr lang="en-GB" sz="1200" dirty="0">
                          <a:effectLst/>
                        </a:rPr>
                        <a:t>vnf</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tosca.capabilities.nfv.VNF</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 </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Describes the capabilities of VNF</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extLst>
                  <a:ext uri="{0D108BD9-81ED-4DB2-BD59-A6C34878D82A}">
                    <a16:rowId xmlns:a16="http://schemas.microsoft.com/office/drawing/2014/main" val="10001"/>
                  </a:ext>
                </a:extLst>
              </a:tr>
              <a:tr h="0">
                <a:tc>
                  <a:txBody>
                    <a:bodyPr/>
                    <a:lstStyle/>
                    <a:p>
                      <a:pPr marL="0" marR="0" hangingPunct="0">
                        <a:spcBef>
                          <a:spcPts val="0"/>
                        </a:spcBef>
                        <a:spcAft>
                          <a:spcPts val="0"/>
                        </a:spcAft>
                      </a:pPr>
                      <a:r>
                        <a:rPr lang="en-GB" sz="1200">
                          <a:effectLst/>
                        </a:rPr>
                        <a:t>deployment_flavour</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tosca.capabilities.nfv.VnfDeploymentFlavour</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 </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Describes specific deployment flavour of a VNF with specific requirement for capacity and performance.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extLst>
                  <a:ext uri="{0D108BD9-81ED-4DB2-BD59-A6C34878D82A}">
                    <a16:rowId xmlns:a16="http://schemas.microsoft.com/office/drawing/2014/main" val="10002"/>
                  </a:ext>
                </a:extLst>
              </a:tr>
              <a:tr h="0">
                <a:tc>
                  <a:txBody>
                    <a:bodyPr/>
                    <a:lstStyle/>
                    <a:p>
                      <a:pPr marL="0" marR="0" hangingPunct="0">
                        <a:spcBef>
                          <a:spcPts val="0"/>
                        </a:spcBef>
                        <a:spcAft>
                          <a:spcPts val="0"/>
                        </a:spcAft>
                      </a:pPr>
                      <a:r>
                        <a:rPr lang="en-GB" sz="1200" dirty="0" err="1">
                          <a:effectLst/>
                        </a:rPr>
                        <a:t>monitoring_parameter</a:t>
                      </a:r>
                      <a:endParaRPr lang="en-US" sz="1200" dirty="0">
                        <a:effectLst/>
                      </a:endParaRPr>
                    </a:p>
                  </a:txBody>
                  <a:tcPr marL="17780" marR="68580" marT="0" marB="0"/>
                </a:tc>
                <a:tc>
                  <a:txBody>
                    <a:bodyPr/>
                    <a:lstStyle/>
                    <a:p>
                      <a:pPr marL="0" marR="0" hangingPunct="0">
                        <a:spcBef>
                          <a:spcPts val="0"/>
                        </a:spcBef>
                        <a:spcAft>
                          <a:spcPts val="0"/>
                        </a:spcAft>
                      </a:pPr>
                      <a:r>
                        <a:rPr lang="en-GB" sz="1200">
                          <a:effectLst/>
                        </a:rPr>
                        <a:t>tosca.capabilities.nfv.Metric</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none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Monitoring parameter, which can be tracked for a VNF</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extLst>
                  <a:ext uri="{0D108BD9-81ED-4DB2-BD59-A6C34878D82A}">
                    <a16:rowId xmlns:a16="http://schemas.microsoft.com/office/drawing/2014/main" val="10003"/>
                  </a:ext>
                </a:extLst>
              </a:tr>
              <a:tr h="0">
                <a:tc gridSpan="4">
                  <a:txBody>
                    <a:bodyPr/>
                    <a:lstStyle/>
                    <a:p>
                      <a:pPr marL="540385" marR="0" indent="-540385" hangingPunct="0">
                        <a:spcBef>
                          <a:spcPts val="0"/>
                        </a:spcBef>
                        <a:spcAft>
                          <a:spcPts val="0"/>
                        </a:spcAft>
                      </a:pPr>
                      <a:r>
                        <a:rPr lang="en-GB" sz="1200" dirty="0">
                          <a:effectLst/>
                        </a:rPr>
                        <a:t>NOTE:	</a:t>
                      </a:r>
                      <a:r>
                        <a:rPr lang="en-GB" sz="1200" dirty="0" err="1">
                          <a:effectLst/>
                        </a:rPr>
                        <a:t>Modeled</a:t>
                      </a:r>
                      <a:r>
                        <a:rPr lang="en-GB" sz="1200" dirty="0">
                          <a:effectLst/>
                        </a:rPr>
                        <a:t> as ad hoc capabilities in VNF node template.</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pic>
        <p:nvPicPr>
          <p:cNvPr id="8" name="Picture 2" descr="http://www.realwire.com/writeitfiles/ETSI%20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9385" y="153725"/>
            <a:ext cx="1243250" cy="51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89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87769396"/>
              </p:ext>
            </p:extLst>
          </p:nvPr>
        </p:nvGraphicFramePr>
        <p:xfrm>
          <a:off x="103964" y="1252449"/>
          <a:ext cx="6029325" cy="3444240"/>
        </p:xfrm>
        <a:graphic>
          <a:graphicData uri="http://schemas.openxmlformats.org/drawingml/2006/table">
            <a:tbl>
              <a:tblPr firstRow="1" firstCol="1" bandRow="1">
                <a:tableStyleId>{8799B23B-EC83-4686-B30A-512413B5E67A}</a:tableStyleId>
              </a:tblPr>
              <a:tblGrid>
                <a:gridCol w="6029325">
                  <a:extLst>
                    <a:ext uri="{9D8B030D-6E8A-4147-A177-3AD203B41FA5}">
                      <a16:colId xmlns:a16="http://schemas.microsoft.com/office/drawing/2014/main" val="20000"/>
                    </a:ext>
                  </a:extLst>
                </a:gridCol>
              </a:tblGrid>
              <a:tr h="0">
                <a:tc>
                  <a:txBody>
                    <a:bodyPr/>
                    <a:lstStyle/>
                    <a:p>
                      <a:pPr marL="0" marR="0" algn="l" defTabSz="457200" rtl="0" eaLnBrk="1" latinLnBrk="0" hangingPunct="0">
                        <a:spcBef>
                          <a:spcPts val="0"/>
                        </a:spcBef>
                        <a:spcAft>
                          <a:spcPts val="0"/>
                        </a:spcAft>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100" kern="1200" dirty="0">
                          <a:effectLst/>
                        </a:rPr>
                        <a:t>tosca.nodes.nfv.ECP:</a:t>
                      </a:r>
                      <a:endParaRPr lang="en-US" sz="1100" kern="1200" dirty="0">
                        <a:effectLst/>
                      </a:endParaRPr>
                    </a:p>
                    <a:p>
                      <a:pPr marL="0" marR="0" algn="l" defTabSz="457200" rtl="0" eaLnBrk="1" latinLnBrk="0" hangingPunct="0">
                        <a:spcBef>
                          <a:spcPts val="0"/>
                        </a:spcBef>
                        <a:spcAft>
                          <a:spcPts val="0"/>
                        </a:spcAft>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100" kern="1200" dirty="0">
                          <a:effectLst/>
                        </a:rPr>
                        <a:t>  derived_from: tosca.nodes.nfv.Cpd</a:t>
                      </a:r>
                      <a:endParaRPr lang="en-US" sz="1100" kern="1200" dirty="0">
                        <a:effectLst/>
                      </a:endParaRPr>
                    </a:p>
                    <a:p>
                      <a:pPr marL="0" marR="0" algn="l" defTabSz="457200" rtl="0" eaLnBrk="1" latinLnBrk="0" hangingPunct="0">
                        <a:spcBef>
                          <a:spcPts val="0"/>
                        </a:spcBef>
                        <a:spcAft>
                          <a:spcPts val="0"/>
                        </a:spcAft>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100" kern="1200" dirty="0">
                          <a:effectLst/>
                        </a:rPr>
                        <a:t>  properties:</a:t>
                      </a:r>
                      <a:endParaRPr lang="en-US" sz="1100" kern="1200" dirty="0">
                        <a:effectLst/>
                      </a:endParaRPr>
                    </a:p>
                    <a:p>
                      <a:pPr marL="0" marR="0" algn="l" defTabSz="457200" rtl="0" eaLnBrk="1" latinLnBrk="0" hangingPunct="0">
                        <a:spcBef>
                          <a:spcPts val="0"/>
                        </a:spcBef>
                        <a:spcAft>
                          <a:spcPts val="0"/>
                        </a:spcAft>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100" kern="1200" dirty="0">
                          <a:effectLst/>
                        </a:rPr>
                        <a:t>    </a:t>
                      </a:r>
                      <a:r>
                        <a:rPr lang="en-GB" sz="1100" kern="1200" dirty="0" err="1">
                          <a:effectLst/>
                        </a:rPr>
                        <a:t>virtual_network_interface_requirements</a:t>
                      </a:r>
                      <a:r>
                        <a:rPr lang="en-GB" sz="1100" kern="1200" dirty="0">
                          <a:effectLst/>
                        </a:rPr>
                        <a:t>:</a:t>
                      </a:r>
                      <a:endParaRPr lang="en-US" sz="1100" kern="1200" dirty="0">
                        <a:effectLst/>
                      </a:endParaRPr>
                    </a:p>
                    <a:p>
                      <a:pPr marL="0" marR="0" algn="l" defTabSz="457200" rtl="0" eaLnBrk="1" latinLnBrk="0" hangingPunct="0">
                        <a:spcBef>
                          <a:spcPts val="0"/>
                        </a:spcBef>
                        <a:spcAft>
                          <a:spcPts val="0"/>
                        </a:spcAft>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100" kern="1200" dirty="0">
                          <a:effectLst/>
                        </a:rPr>
                        <a:t>      type: list</a:t>
                      </a:r>
                      <a:endParaRPr lang="en-US" sz="1100" kern="1200" dirty="0">
                        <a:effectLst/>
                      </a:endParaRPr>
                    </a:p>
                    <a:p>
                      <a:pPr marL="0" marR="0" algn="l" defTabSz="457200" rtl="0" eaLnBrk="1" latinLnBrk="0" hangingPunct="0">
                        <a:spcBef>
                          <a:spcPts val="0"/>
                        </a:spcBef>
                        <a:spcAft>
                          <a:spcPts val="0"/>
                        </a:spcAft>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100" kern="1200" dirty="0">
                          <a:effectLst/>
                        </a:rPr>
                        <a:t>      entry_schema:</a:t>
                      </a:r>
                      <a:endParaRPr lang="en-US" sz="1100" kern="1200" dirty="0">
                        <a:effectLst/>
                      </a:endParaRPr>
                    </a:p>
                    <a:p>
                      <a:pPr marL="0" marR="0" algn="l" defTabSz="457200" rtl="0" eaLnBrk="1" latinLnBrk="0" hangingPunct="0">
                        <a:spcBef>
                          <a:spcPts val="0"/>
                        </a:spcBef>
                        <a:spcAft>
                          <a:spcPts val="0"/>
                        </a:spcAft>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100" kern="1200" dirty="0">
                          <a:effectLst/>
                        </a:rPr>
                        <a:t>        type: tosca.datatypes.nfv.VirtualNetworkInterfaceRequirements</a:t>
                      </a:r>
                      <a:endParaRPr lang="en-US" sz="1100" kern="1200" dirty="0">
                        <a:effectLst/>
                      </a:endParaRPr>
                    </a:p>
                    <a:p>
                      <a:pPr marL="0" marR="0" algn="l" defTabSz="457200" rtl="0" eaLnBrk="1" latinLnBrk="0" hangingPunct="0">
                        <a:spcBef>
                          <a:spcPts val="0"/>
                        </a:spcBef>
                        <a:spcAft>
                          <a:spcPts val="0"/>
                        </a:spcAft>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100" kern="1200" dirty="0">
                          <a:effectLst/>
                        </a:rPr>
                        <a:t>      required: false</a:t>
                      </a:r>
                      <a:endParaRPr lang="en-US" sz="1100" kern="1200" dirty="0">
                        <a:effectLst/>
                      </a:endParaRPr>
                    </a:p>
                    <a:p>
                      <a:pPr marL="0" marR="0" algn="l" defTabSz="457200" rtl="0" eaLnBrk="1" latinLnBrk="0" hangingPunct="0">
                        <a:spcBef>
                          <a:spcPts val="0"/>
                        </a:spcBef>
                        <a:spcAft>
                          <a:spcPts val="0"/>
                        </a:spcAft>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100" kern="1200" dirty="0">
                          <a:effectLst/>
                        </a:rPr>
                        <a:t>  requirements:</a:t>
                      </a:r>
                      <a:endParaRPr lang="en-US" sz="1100" kern="1200" dirty="0">
                        <a:effectLst/>
                      </a:endParaRPr>
                    </a:p>
                    <a:p>
                      <a:pPr marL="0" marR="0" algn="l" defTabSz="457200" rtl="0" eaLnBrk="1" latinLnBrk="0" hangingPunct="0">
                        <a:spcBef>
                          <a:spcPts val="0"/>
                        </a:spcBef>
                        <a:spcAft>
                          <a:spcPts val="0"/>
                        </a:spcAft>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100" kern="1200" dirty="0">
                          <a:effectLst/>
                        </a:rPr>
                        <a:t>    - </a:t>
                      </a:r>
                      <a:r>
                        <a:rPr lang="en-GB" sz="1100" kern="1200" dirty="0" err="1">
                          <a:effectLst/>
                        </a:rPr>
                        <a:t>external_virtual_link</a:t>
                      </a:r>
                      <a:r>
                        <a:rPr lang="en-GB" sz="1100" kern="1200" dirty="0">
                          <a:effectLst/>
                        </a:rPr>
                        <a:t>:</a:t>
                      </a:r>
                      <a:endParaRPr lang="en-US" sz="1100" kern="1200" dirty="0">
                        <a:effectLst/>
                      </a:endParaRPr>
                    </a:p>
                    <a:p>
                      <a:pPr marL="0" marR="0" algn="l" defTabSz="457200" rtl="0" eaLnBrk="1" latinLnBrk="0" hangingPunct="0">
                        <a:spcBef>
                          <a:spcPts val="0"/>
                        </a:spcBef>
                        <a:spcAft>
                          <a:spcPts val="0"/>
                        </a:spcAft>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100" kern="1200" dirty="0">
                          <a:effectLst/>
                        </a:rPr>
                        <a:t>        capability: </a:t>
                      </a:r>
                      <a:r>
                        <a:rPr lang="en-GB" sz="1100" kern="1200" dirty="0" err="1">
                          <a:effectLst/>
                        </a:rPr>
                        <a:t>tosca.capabilities.nfv.VirtualLinkable</a:t>
                      </a:r>
                      <a:endParaRPr lang="en-US" sz="1100" kern="1200" dirty="0">
                        <a:effectLst/>
                      </a:endParaRPr>
                    </a:p>
                    <a:p>
                      <a:pPr marL="0" marR="0" algn="l" defTabSz="457200" rtl="0" eaLnBrk="1" latinLnBrk="0" hangingPunct="0">
                        <a:spcBef>
                          <a:spcPts val="0"/>
                        </a:spcBef>
                        <a:spcAft>
                          <a:spcPts val="0"/>
                        </a:spcAft>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100" kern="1200" dirty="0">
                          <a:effectLst/>
                        </a:rPr>
                        <a:t>        relationship: tosca.relationships.nfv.VirtualLinksTo</a:t>
                      </a:r>
                      <a:endParaRPr lang="en-US" sz="1100" kern="1200" dirty="0">
                        <a:effectLst/>
                      </a:endParaRPr>
                    </a:p>
                    <a:p>
                      <a:pPr marL="0" marR="0" algn="l" defTabSz="457200" rtl="0" eaLnBrk="1" latinLnBrk="0" hangingPunct="0">
                        <a:spcBef>
                          <a:spcPts val="0"/>
                        </a:spcBef>
                        <a:spcAft>
                          <a:spcPts val="0"/>
                        </a:spcAft>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100" kern="1200" dirty="0">
                          <a:effectLst/>
                        </a:rPr>
                        <a:t>        node: </a:t>
                      </a:r>
                      <a:r>
                        <a:rPr lang="en-GB" sz="1100" kern="1200" dirty="0" err="1">
                          <a:effectLst/>
                        </a:rPr>
                        <a:t>tosca.nodes.nfv.VL</a:t>
                      </a:r>
                      <a:endParaRPr lang="en-US" sz="1100" kern="1200" dirty="0">
                        <a:effectLst/>
                      </a:endParaRPr>
                    </a:p>
                    <a:p>
                      <a:pPr marL="0" marR="0" algn="l" defTabSz="457200" rtl="0" eaLnBrk="1" latinLnBrk="0" hangingPunct="0">
                        <a:spcBef>
                          <a:spcPts val="0"/>
                        </a:spcBef>
                        <a:spcAft>
                          <a:spcPts val="0"/>
                        </a:spcAft>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100" kern="1200" dirty="0">
                          <a:effectLst/>
                        </a:rPr>
                        <a:t>   </a:t>
                      </a:r>
                      <a:endParaRPr lang="en-US" sz="1100" kern="1200" dirty="0">
                        <a:effectLst/>
                      </a:endParaRPr>
                    </a:p>
                    <a:p>
                      <a:pPr marL="0" marR="0" algn="l" defTabSz="457200" rtl="0" eaLnBrk="1" latinLnBrk="0" hangingPunct="0">
                        <a:spcBef>
                          <a:spcPts val="0"/>
                        </a:spcBef>
                        <a:spcAft>
                          <a:spcPts val="0"/>
                        </a:spcAft>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100" kern="1200" dirty="0">
                          <a:effectLst/>
                        </a:rPr>
                        <a:t>    - </a:t>
                      </a:r>
                      <a:r>
                        <a:rPr lang="en-GB" sz="1100" kern="1200" dirty="0" err="1">
                          <a:effectLst/>
                        </a:rPr>
                        <a:t>internal_virtual_link</a:t>
                      </a:r>
                      <a:r>
                        <a:rPr lang="en-GB" sz="1100" kern="1200" dirty="0">
                          <a:effectLst/>
                        </a:rPr>
                        <a:t>: #name in ETSI NFV IFA011 v0.7.3 </a:t>
                      </a:r>
                      <a:r>
                        <a:rPr lang="en-GB" sz="1100" kern="1200" dirty="0" err="1">
                          <a:effectLst/>
                        </a:rPr>
                        <a:t>intVirtualLinkDesc</a:t>
                      </a:r>
                      <a:endParaRPr lang="en-US" sz="1100" kern="1200" dirty="0">
                        <a:effectLst/>
                      </a:endParaRPr>
                    </a:p>
                    <a:p>
                      <a:pPr marL="0" marR="0" algn="l" defTabSz="457200" rtl="0" eaLnBrk="1" latinLnBrk="0" hangingPunct="0">
                        <a:spcBef>
                          <a:spcPts val="0"/>
                        </a:spcBef>
                        <a:spcAft>
                          <a:spcPts val="0"/>
                        </a:spcAft>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100" kern="1200" dirty="0">
                          <a:effectLst/>
                        </a:rPr>
                        <a:t>        capability: </a:t>
                      </a:r>
                      <a:r>
                        <a:rPr lang="en-GB" sz="1100" kern="1200" dirty="0" err="1">
                          <a:effectLst/>
                        </a:rPr>
                        <a:t>tosca.capabilities.nfv.VirtualLinkable</a:t>
                      </a:r>
                      <a:endParaRPr lang="en-US" sz="1100" kern="1200" dirty="0">
                        <a:effectLst/>
                      </a:endParaRPr>
                    </a:p>
                    <a:p>
                      <a:pPr marL="0" marR="0" algn="l" defTabSz="457200" rtl="0" eaLnBrk="1" latinLnBrk="0" hangingPunct="0">
                        <a:spcBef>
                          <a:spcPts val="0"/>
                        </a:spcBef>
                        <a:spcAft>
                          <a:spcPts val="0"/>
                        </a:spcAft>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100" kern="1200" dirty="0">
                          <a:effectLst/>
                        </a:rPr>
                        <a:t>        relationship: tosca.relationships.nfv.VirtualLinksTo</a:t>
                      </a:r>
                      <a:endParaRPr lang="en-US" sz="1100" kern="1200" dirty="0">
                        <a:effectLst/>
                      </a:endParaRPr>
                    </a:p>
                    <a:p>
                      <a:pPr marL="0" marR="0" algn="l" defTabSz="457200" rtl="0" eaLnBrk="1" latinLnBrk="0" hangingPunct="0">
                        <a:spcBef>
                          <a:spcPts val="0"/>
                        </a:spcBef>
                        <a:spcAft>
                          <a:spcPts val="0"/>
                        </a:spcAft>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100" kern="1200" dirty="0">
                          <a:effectLst/>
                        </a:rPr>
                        <a:t>        node: </a:t>
                      </a:r>
                      <a:r>
                        <a:rPr lang="en-GB" sz="1100" kern="1200" dirty="0" err="1">
                          <a:effectLst/>
                        </a:rPr>
                        <a:t>tosca.nodes.nfv.VL</a:t>
                      </a:r>
                      <a:endParaRPr lang="en-US" sz="1100" kern="1200" dirty="0">
                        <a:effectLst/>
                      </a:endParaRPr>
                    </a:p>
                    <a:p>
                      <a:pPr marL="0" marR="0" algn="l" defTabSz="457200" rtl="0" eaLnBrk="1" latinLnBrk="0" hangingPunct="0">
                        <a:spcBef>
                          <a:spcPts val="0"/>
                        </a:spcBef>
                        <a:spcAft>
                          <a:spcPts val="0"/>
                        </a:spcAft>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100" kern="1200" dirty="0">
                          <a:effectLst/>
                        </a:rPr>
                        <a:t>        occurrences: [ 0, 1 ] # 0 if re-exposing a VduCpd</a:t>
                      </a:r>
                      <a:endParaRPr lang="en-US" sz="1100" kern="1200" dirty="0">
                        <a:effectLst/>
                      </a:endParaRPr>
                    </a:p>
                    <a:p>
                      <a:pPr marL="0" marR="0" indent="2286000" algn="l" defTabSz="457200" rtl="0" eaLnBrk="1" latinLnBrk="0" hangingPunct="0">
                        <a:spcBef>
                          <a:spcPts val="0"/>
                        </a:spcBef>
                        <a:spcAft>
                          <a:spcPts val="0"/>
                        </a:spcAft>
                        <a:tabLst>
                          <a:tab pos="243840" algn="l"/>
                          <a:tab pos="487680" algn="l"/>
                          <a:tab pos="731520" algn="l"/>
                          <a:tab pos="975360" algn="l"/>
                          <a:tab pos="1219200" algn="l"/>
                          <a:tab pos="1463040" algn="l"/>
                          <a:tab pos="1706880" algn="l"/>
                          <a:tab pos="1950720" algn="l"/>
                          <a:tab pos="2194560" algn="l"/>
                          <a:tab pos="2438400" algn="l"/>
                          <a:tab pos="2682240" algn="l"/>
                          <a:tab pos="2926080" algn="l"/>
                          <a:tab pos="3169920" algn="l"/>
                          <a:tab pos="3413760" algn="l"/>
                          <a:tab pos="3657600" algn="l"/>
                          <a:tab pos="3901440" algn="l"/>
                          <a:tab pos="4145280" algn="l"/>
                          <a:tab pos="4389120" algn="l"/>
                          <a:tab pos="4632960" algn="l"/>
                          <a:tab pos="4876800" algn="l"/>
                          <a:tab pos="5120640" algn="l"/>
                          <a:tab pos="5364480" algn="l"/>
                          <a:tab pos="5608320" algn="l"/>
                          <a:tab pos="5852160" algn="l"/>
                        </a:tabLst>
                      </a:pPr>
                      <a:r>
                        <a:rPr lang="en-GB" sz="1100" kern="1200" dirty="0">
                          <a:effectLst/>
                        </a:rPr>
                        <a:t># 1 if connecting to an internal VL</a:t>
                      </a:r>
                      <a:endParaRPr lang="en-US" sz="1100" b="1" kern="1200" dirty="0">
                        <a:solidFill>
                          <a:srgbClr val="C00000"/>
                        </a:solidFill>
                        <a:effectLst/>
                        <a:latin typeface="+mn-lt"/>
                        <a:ea typeface="+mn-ea"/>
                        <a:cs typeface="+mn-cs"/>
                      </a:endParaRPr>
                    </a:p>
                  </a:txBody>
                  <a:tcPr marL="17780" marR="73025" marT="36830" marB="54610">
                    <a:solidFill>
                      <a:schemeClr val="bg2">
                        <a:lumMod val="20000"/>
                        <a:lumOff val="80000"/>
                      </a:schemeClr>
                    </a:solid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a:xfrm>
            <a:off x="267629" y="122663"/>
            <a:ext cx="11652521" cy="931334"/>
          </a:xfrm>
        </p:spPr>
        <p:txBody>
          <a:bodyPr/>
          <a:lstStyle/>
          <a:p>
            <a:r>
              <a:rPr lang="en-US" dirty="0">
                <a:solidFill>
                  <a:schemeClr val="accent3">
                    <a:lumMod val="75000"/>
                  </a:schemeClr>
                </a:solidFill>
                <a:latin typeface="Calibri" pitchFamily="34" charset="0"/>
                <a:ea typeface="+mj-ea"/>
                <a:cs typeface="+mj-cs"/>
              </a:rPr>
              <a:t>TOSCA ECP Node Type </a:t>
            </a:r>
            <a:r>
              <a:rPr lang="en-GB" dirty="0">
                <a:solidFill>
                  <a:schemeClr val="accent3">
                    <a:lumMod val="75000"/>
                  </a:schemeClr>
                </a:solidFill>
                <a:latin typeface="Calibri" pitchFamily="34" charset="0"/>
                <a:ea typeface="+mj-ea"/>
                <a:cs typeface="+mj-cs"/>
              </a:rPr>
              <a:t>tosca.nodes.nfv.ECP -</a:t>
            </a:r>
            <a:br>
              <a:rPr lang="en-GB" dirty="0">
                <a:solidFill>
                  <a:schemeClr val="accent3">
                    <a:lumMod val="75000"/>
                  </a:schemeClr>
                </a:solidFill>
                <a:latin typeface="Calibri" pitchFamily="34" charset="0"/>
                <a:ea typeface="+mj-ea"/>
                <a:cs typeface="+mj-cs"/>
              </a:rPr>
            </a:br>
            <a:r>
              <a:rPr lang="en-GB" sz="2400" dirty="0">
                <a:solidFill>
                  <a:schemeClr val="accent3">
                    <a:lumMod val="75000"/>
                  </a:schemeClr>
                </a:solidFill>
                <a:latin typeface="Calibri" pitchFamily="34" charset="0"/>
                <a:ea typeface="+mj-ea"/>
                <a:cs typeface="+mj-cs"/>
              </a:rPr>
              <a:t>Properties, requirements</a:t>
            </a:r>
            <a:endParaRPr lang="en-US" sz="2400" dirty="0">
              <a:solidFill>
                <a:schemeClr val="accent3">
                  <a:lumMod val="75000"/>
                </a:schemeClr>
              </a:solidFill>
              <a:latin typeface="Calibri" pitchFamily="34" charset="0"/>
              <a:ea typeface="+mj-ea"/>
              <a:cs typeface="+mj-cs"/>
            </a:endParaRPr>
          </a:p>
        </p:txBody>
      </p:sp>
      <p:graphicFrame>
        <p:nvGraphicFramePr>
          <p:cNvPr id="3" name="Table 2"/>
          <p:cNvGraphicFramePr>
            <a:graphicFrameLocks noGrp="1"/>
          </p:cNvGraphicFramePr>
          <p:nvPr>
            <p:extLst>
              <p:ext uri="{D42A27DB-BD31-4B8C-83A1-F6EECF244321}">
                <p14:modId xmlns:p14="http://schemas.microsoft.com/office/powerpoint/2010/main" val="2732417842"/>
              </p:ext>
            </p:extLst>
          </p:nvPr>
        </p:nvGraphicFramePr>
        <p:xfrm>
          <a:off x="4081345" y="2547846"/>
          <a:ext cx="7761246" cy="731520"/>
        </p:xfrm>
        <a:graphic>
          <a:graphicData uri="http://schemas.openxmlformats.org/drawingml/2006/table">
            <a:tbl>
              <a:tblPr firstRow="1" firstCol="1" bandRow="1" bandCol="1">
                <a:tableStyleId>{F5AB1C69-6EDB-4FF4-983F-18BD219EF322}</a:tableStyleId>
              </a:tblPr>
              <a:tblGrid>
                <a:gridCol w="2049149">
                  <a:extLst>
                    <a:ext uri="{9D8B030D-6E8A-4147-A177-3AD203B41FA5}">
                      <a16:colId xmlns:a16="http://schemas.microsoft.com/office/drawing/2014/main" val="20000"/>
                    </a:ext>
                  </a:extLst>
                </a:gridCol>
                <a:gridCol w="839018">
                  <a:extLst>
                    <a:ext uri="{9D8B030D-6E8A-4147-A177-3AD203B41FA5}">
                      <a16:colId xmlns:a16="http://schemas.microsoft.com/office/drawing/2014/main" val="20001"/>
                    </a:ext>
                  </a:extLst>
                </a:gridCol>
                <a:gridCol w="1550020">
                  <a:extLst>
                    <a:ext uri="{9D8B030D-6E8A-4147-A177-3AD203B41FA5}">
                      <a16:colId xmlns:a16="http://schemas.microsoft.com/office/drawing/2014/main" val="20002"/>
                    </a:ext>
                  </a:extLst>
                </a:gridCol>
                <a:gridCol w="3323059">
                  <a:extLst>
                    <a:ext uri="{9D8B030D-6E8A-4147-A177-3AD203B41FA5}">
                      <a16:colId xmlns:a16="http://schemas.microsoft.com/office/drawing/2014/main" val="20003"/>
                    </a:ext>
                  </a:extLst>
                </a:gridCol>
              </a:tblGrid>
              <a:tr h="0">
                <a:tc>
                  <a:txBody>
                    <a:bodyPr/>
                    <a:lstStyle/>
                    <a:p>
                      <a:pPr marL="0" marR="0" algn="ctr" hangingPunct="0">
                        <a:spcBef>
                          <a:spcPts val="0"/>
                        </a:spcBef>
                        <a:spcAft>
                          <a:spcPts val="0"/>
                        </a:spcAft>
                      </a:pPr>
                      <a:r>
                        <a:rPr lang="en-GB" sz="1200" dirty="0">
                          <a:effectLst/>
                        </a:rPr>
                        <a:t>Name</a:t>
                      </a:r>
                      <a:endParaRPr lang="en-US" sz="1200" b="1"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algn="ctr" hangingPunct="0">
                        <a:spcBef>
                          <a:spcPts val="0"/>
                        </a:spcBef>
                        <a:spcAft>
                          <a:spcPts val="0"/>
                        </a:spcAft>
                      </a:pPr>
                      <a:r>
                        <a:rPr lang="en-GB" sz="1200">
                          <a:effectLst/>
                        </a:rPr>
                        <a:t>Required</a:t>
                      </a:r>
                      <a:endParaRPr lang="en-US" sz="1200" b="1">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algn="ctr" hangingPunct="0">
                        <a:spcBef>
                          <a:spcPts val="0"/>
                        </a:spcBef>
                        <a:spcAft>
                          <a:spcPts val="0"/>
                        </a:spcAft>
                      </a:pPr>
                      <a:r>
                        <a:rPr lang="en-GB" sz="1200">
                          <a:effectLst/>
                        </a:rPr>
                        <a:t>Type</a:t>
                      </a:r>
                      <a:endParaRPr lang="en-US" sz="1200" b="1">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algn="ctr" hangingPunct="0">
                        <a:spcBef>
                          <a:spcPts val="0"/>
                        </a:spcBef>
                        <a:spcAft>
                          <a:spcPts val="0"/>
                        </a:spcAft>
                      </a:pPr>
                      <a:r>
                        <a:rPr lang="en-GB" sz="1200" dirty="0">
                          <a:effectLst/>
                        </a:rPr>
                        <a:t>Description</a:t>
                      </a:r>
                      <a:endParaRPr lang="en-US" sz="1200" b="1"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extLst>
                  <a:ext uri="{0D108BD9-81ED-4DB2-BD59-A6C34878D82A}">
                    <a16:rowId xmlns:a16="http://schemas.microsoft.com/office/drawing/2014/main" val="10000"/>
                  </a:ext>
                </a:extLst>
              </a:tr>
              <a:tr h="0">
                <a:tc>
                  <a:txBody>
                    <a:bodyPr/>
                    <a:lstStyle/>
                    <a:p>
                      <a:pPr marL="0" marR="0" hangingPunct="0">
                        <a:spcBef>
                          <a:spcPts val="0"/>
                        </a:spcBef>
                        <a:spcAft>
                          <a:spcPts val="0"/>
                        </a:spcAft>
                      </a:pPr>
                      <a:r>
                        <a:rPr lang="en-GB" sz="1200" dirty="0" err="1">
                          <a:effectLst/>
                        </a:rPr>
                        <a:t>virtual_network_interface_requirements</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no</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tosca.datatypes.nfv.VirtualNetworkInterfaceRequirements</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The actual virtual NIC requirements that is been assigned when instantiating the connection point.</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extLst>
                  <a:ext uri="{0D108BD9-81ED-4DB2-BD59-A6C34878D82A}">
                    <a16:rowId xmlns:a16="http://schemas.microsoft.com/office/drawing/2014/main" val="10001"/>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796618208"/>
              </p:ext>
            </p:extLst>
          </p:nvPr>
        </p:nvGraphicFramePr>
        <p:xfrm>
          <a:off x="4081345" y="4761919"/>
          <a:ext cx="7973115" cy="1645920"/>
        </p:xfrm>
        <a:graphic>
          <a:graphicData uri="http://schemas.openxmlformats.org/drawingml/2006/table">
            <a:tbl>
              <a:tblPr firstRow="1" firstCol="1" bandRow="1" bandCol="1">
                <a:tableStyleId>{F5AB1C69-6EDB-4FF4-983F-18BD219EF322}</a:tableStyleId>
              </a:tblPr>
              <a:tblGrid>
                <a:gridCol w="1824491">
                  <a:extLst>
                    <a:ext uri="{9D8B030D-6E8A-4147-A177-3AD203B41FA5}">
                      <a16:colId xmlns:a16="http://schemas.microsoft.com/office/drawing/2014/main" val="20000"/>
                    </a:ext>
                  </a:extLst>
                </a:gridCol>
                <a:gridCol w="762593">
                  <a:extLst>
                    <a:ext uri="{9D8B030D-6E8A-4147-A177-3AD203B41FA5}">
                      <a16:colId xmlns:a16="http://schemas.microsoft.com/office/drawing/2014/main" val="20001"/>
                    </a:ext>
                  </a:extLst>
                </a:gridCol>
                <a:gridCol w="1836980">
                  <a:extLst>
                    <a:ext uri="{9D8B030D-6E8A-4147-A177-3AD203B41FA5}">
                      <a16:colId xmlns:a16="http://schemas.microsoft.com/office/drawing/2014/main" val="20002"/>
                    </a:ext>
                  </a:extLst>
                </a:gridCol>
                <a:gridCol w="3549051">
                  <a:extLst>
                    <a:ext uri="{9D8B030D-6E8A-4147-A177-3AD203B41FA5}">
                      <a16:colId xmlns:a16="http://schemas.microsoft.com/office/drawing/2014/main" val="20003"/>
                    </a:ext>
                  </a:extLst>
                </a:gridCol>
              </a:tblGrid>
              <a:tr h="0">
                <a:tc>
                  <a:txBody>
                    <a:bodyPr/>
                    <a:lstStyle/>
                    <a:p>
                      <a:pPr marL="0" marR="0" algn="ctr" hangingPunct="0">
                        <a:spcBef>
                          <a:spcPts val="0"/>
                        </a:spcBef>
                        <a:spcAft>
                          <a:spcPts val="0"/>
                        </a:spcAft>
                      </a:pPr>
                      <a:r>
                        <a:rPr lang="en-GB" sz="1200" dirty="0">
                          <a:effectLst/>
                        </a:rPr>
                        <a:t>Name</a:t>
                      </a:r>
                      <a:endParaRPr lang="en-US" sz="1200" b="1"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algn="ctr" hangingPunct="0">
                        <a:spcBef>
                          <a:spcPts val="0"/>
                        </a:spcBef>
                        <a:spcAft>
                          <a:spcPts val="0"/>
                        </a:spcAft>
                      </a:pPr>
                      <a:r>
                        <a:rPr lang="en-GB" sz="1200">
                          <a:effectLst/>
                        </a:rPr>
                        <a:t>Required</a:t>
                      </a:r>
                      <a:endParaRPr lang="en-US" sz="1200" b="1">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algn="ctr" hangingPunct="0">
                        <a:spcBef>
                          <a:spcPts val="0"/>
                        </a:spcBef>
                        <a:spcAft>
                          <a:spcPts val="0"/>
                        </a:spcAft>
                      </a:pPr>
                      <a:r>
                        <a:rPr lang="en-GB" sz="1200">
                          <a:effectLst/>
                        </a:rPr>
                        <a:t>Type</a:t>
                      </a:r>
                      <a:endParaRPr lang="en-US" sz="1200" b="1">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algn="ctr" hangingPunct="0">
                        <a:spcBef>
                          <a:spcPts val="0"/>
                        </a:spcBef>
                        <a:spcAft>
                          <a:spcPts val="0"/>
                        </a:spcAft>
                      </a:pPr>
                      <a:r>
                        <a:rPr lang="en-GB" sz="1200" dirty="0">
                          <a:effectLst/>
                        </a:rPr>
                        <a:t>Description</a:t>
                      </a:r>
                      <a:endParaRPr lang="en-US" sz="1200" b="1"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extLst>
                  <a:ext uri="{0D108BD9-81ED-4DB2-BD59-A6C34878D82A}">
                    <a16:rowId xmlns:a16="http://schemas.microsoft.com/office/drawing/2014/main" val="10000"/>
                  </a:ext>
                </a:extLst>
              </a:tr>
              <a:tr h="0">
                <a:tc>
                  <a:txBody>
                    <a:bodyPr/>
                    <a:lstStyle/>
                    <a:p>
                      <a:pPr marL="0" marR="0" hangingPunct="0">
                        <a:spcBef>
                          <a:spcPts val="0"/>
                        </a:spcBef>
                        <a:spcAft>
                          <a:spcPts val="0"/>
                        </a:spcAft>
                      </a:pPr>
                      <a:r>
                        <a:rPr lang="en-GB" sz="1200" dirty="0" err="1">
                          <a:effectLst/>
                        </a:rPr>
                        <a:t>external_virtual_link</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no</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tosca.capabilities.nfv.VirtualLinkable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Describes the requirements for linking to virtual link</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extLst>
                  <a:ext uri="{0D108BD9-81ED-4DB2-BD59-A6C34878D82A}">
                    <a16:rowId xmlns:a16="http://schemas.microsoft.com/office/drawing/2014/main" val="10001"/>
                  </a:ext>
                </a:extLst>
              </a:tr>
              <a:tr h="0">
                <a:tc>
                  <a:txBody>
                    <a:bodyPr/>
                    <a:lstStyle/>
                    <a:p>
                      <a:pPr marL="0" marR="0" hangingPunct="0">
                        <a:spcBef>
                          <a:spcPts val="0"/>
                        </a:spcBef>
                        <a:spcAft>
                          <a:spcPts val="0"/>
                        </a:spcAft>
                      </a:pPr>
                      <a:r>
                        <a:rPr lang="en-GB" sz="1200" dirty="0" err="1">
                          <a:effectLst/>
                        </a:rPr>
                        <a:t>internal_virtual_link</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no</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a:effectLst/>
                        </a:rPr>
                        <a:t>tosca.capabilities.nfv.VirtualLinkable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tc>
                  <a:txBody>
                    <a:bodyPr/>
                    <a:lstStyle/>
                    <a:p>
                      <a:pPr marL="0" marR="0" hangingPunct="0">
                        <a:spcBef>
                          <a:spcPts val="0"/>
                        </a:spcBef>
                        <a:spcAft>
                          <a:spcPts val="0"/>
                        </a:spcAft>
                      </a:pPr>
                      <a:r>
                        <a:rPr lang="en-GB" sz="1200" dirty="0">
                          <a:effectLst/>
                        </a:rPr>
                        <a:t>Described the requirements for internal virtual link. This requirement is present when the VNF external connection point has a connection to an internal VL. This requirement is not present when the external connection is substituted by an </a:t>
                      </a:r>
                      <a:r>
                        <a:rPr lang="en-GB" sz="1200" dirty="0" err="1">
                          <a:effectLst/>
                        </a:rPr>
                        <a:t>Vdu</a:t>
                      </a:r>
                      <a:r>
                        <a:rPr lang="en-GB" sz="1200" dirty="0">
                          <a:effectLst/>
                        </a:rPr>
                        <a:t> connection point.</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17780" marR="68580" marT="0" marB="0"/>
                </a:tc>
                <a:extLst>
                  <a:ext uri="{0D108BD9-81ED-4DB2-BD59-A6C34878D82A}">
                    <a16:rowId xmlns:a16="http://schemas.microsoft.com/office/drawing/2014/main" val="10002"/>
                  </a:ext>
                </a:extLst>
              </a:tr>
            </a:tbl>
          </a:graphicData>
        </a:graphic>
      </p:graphicFrame>
      <p:pic>
        <p:nvPicPr>
          <p:cNvPr id="6" name="Picture 2" descr="http://www.realwire.com/writeitfiles/ETSI%20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9385" y="153725"/>
            <a:ext cx="1243250" cy="51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68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979267461"/>
              </p:ext>
            </p:extLst>
          </p:nvPr>
        </p:nvGraphicFramePr>
        <p:xfrm>
          <a:off x="161790" y="947060"/>
          <a:ext cx="4709352" cy="6065218"/>
        </p:xfrm>
        <a:graphic>
          <a:graphicData uri="http://schemas.openxmlformats.org/drawingml/2006/table">
            <a:tbl>
              <a:tblPr firstRow="1" firstCol="1" bandRow="1">
                <a:tableStyleId>{0505E3EF-67EA-436B-97B2-0124C06EBD24}</a:tableStyleId>
              </a:tblPr>
              <a:tblGrid>
                <a:gridCol w="4709352">
                  <a:extLst>
                    <a:ext uri="{9D8B030D-6E8A-4147-A177-3AD203B41FA5}">
                      <a16:colId xmlns:a16="http://schemas.microsoft.com/office/drawing/2014/main" val="20000"/>
                    </a:ext>
                  </a:extLst>
                </a:gridCol>
              </a:tblGrid>
              <a:tr h="4713287">
                <a:tc>
                  <a:txBody>
                    <a:bodyPr/>
                    <a:lstStyle/>
                    <a:p>
                      <a:pPr marL="0" marR="0">
                        <a:spcBef>
                          <a:spcPts val="400"/>
                        </a:spcBef>
                        <a:spcAft>
                          <a:spcPts val="400"/>
                        </a:spcAft>
                      </a:pPr>
                      <a:r>
                        <a:rPr lang="en-US" sz="1000" dirty="0">
                          <a:effectLst/>
                        </a:rPr>
                        <a:t>tosca.nodes.nfv.VnfVirtualLinkDesc:</a:t>
                      </a:r>
                    </a:p>
                    <a:p>
                      <a:pPr marL="0" marR="0">
                        <a:spcBef>
                          <a:spcPts val="400"/>
                        </a:spcBef>
                        <a:spcAft>
                          <a:spcPts val="400"/>
                        </a:spcAft>
                      </a:pPr>
                      <a:r>
                        <a:rPr lang="en-US" sz="1000" dirty="0">
                          <a:effectLst/>
                        </a:rPr>
                        <a:t>  derived_from: tosca.nodes.Root</a:t>
                      </a:r>
                    </a:p>
                    <a:p>
                      <a:pPr marL="0" marR="0">
                        <a:spcBef>
                          <a:spcPts val="400"/>
                        </a:spcBef>
                        <a:spcAft>
                          <a:spcPts val="400"/>
                        </a:spcAft>
                      </a:pPr>
                      <a:r>
                        <a:rPr lang="en-US" sz="1000" dirty="0">
                          <a:effectLst/>
                        </a:rPr>
                        <a:t>  properties:</a:t>
                      </a:r>
                    </a:p>
                    <a:p>
                      <a:pPr marL="0" marR="0">
                        <a:spcBef>
                          <a:spcPts val="400"/>
                        </a:spcBef>
                        <a:spcAft>
                          <a:spcPts val="400"/>
                        </a:spcAft>
                      </a:pPr>
                      <a:r>
                        <a:rPr lang="en-US" sz="1000" dirty="0">
                          <a:effectLst/>
                        </a:rPr>
                        <a:t>    </a:t>
                      </a:r>
                      <a:r>
                        <a:rPr lang="en-US" sz="1000" dirty="0" err="1">
                          <a:effectLst/>
                        </a:rPr>
                        <a:t>connectivity_type</a:t>
                      </a:r>
                      <a:r>
                        <a:rPr lang="en-US" sz="1000" dirty="0">
                          <a:effectLst/>
                        </a:rPr>
                        <a:t>:</a:t>
                      </a:r>
                    </a:p>
                    <a:p>
                      <a:pPr marL="0" marR="0">
                        <a:spcBef>
                          <a:spcPts val="400"/>
                        </a:spcBef>
                        <a:spcAft>
                          <a:spcPts val="400"/>
                        </a:spcAft>
                      </a:pPr>
                      <a:r>
                        <a:rPr lang="en-US" sz="1000" dirty="0">
                          <a:effectLst/>
                        </a:rPr>
                        <a:t>      type: tosca.datatypes.nfv.ConnectivityType</a:t>
                      </a:r>
                    </a:p>
                    <a:p>
                      <a:pPr marL="0" marR="0">
                        <a:spcBef>
                          <a:spcPts val="400"/>
                        </a:spcBef>
                        <a:spcAft>
                          <a:spcPts val="400"/>
                        </a:spcAft>
                      </a:pPr>
                      <a:r>
                        <a:rPr lang="en-US" sz="1000" dirty="0">
                          <a:effectLst/>
                        </a:rPr>
                        <a:t>      required: true</a:t>
                      </a:r>
                    </a:p>
                    <a:p>
                      <a:pPr marL="0" marR="0">
                        <a:spcBef>
                          <a:spcPts val="400"/>
                        </a:spcBef>
                        <a:spcAft>
                          <a:spcPts val="400"/>
                        </a:spcAft>
                      </a:pPr>
                      <a:r>
                        <a:rPr lang="en-US" sz="1000" dirty="0">
                          <a:effectLst/>
                        </a:rPr>
                        <a:t>    description:</a:t>
                      </a:r>
                    </a:p>
                    <a:p>
                      <a:pPr marL="0" marR="0">
                        <a:spcBef>
                          <a:spcPts val="400"/>
                        </a:spcBef>
                        <a:spcAft>
                          <a:spcPts val="400"/>
                        </a:spcAft>
                      </a:pPr>
                      <a:r>
                        <a:rPr lang="en-US" sz="1000" dirty="0">
                          <a:effectLst/>
                        </a:rPr>
                        <a:t>      type: string</a:t>
                      </a:r>
                    </a:p>
                    <a:p>
                      <a:pPr marL="0" marR="0">
                        <a:spcBef>
                          <a:spcPts val="400"/>
                        </a:spcBef>
                        <a:spcAft>
                          <a:spcPts val="400"/>
                        </a:spcAft>
                      </a:pPr>
                      <a:r>
                        <a:rPr lang="en-US" sz="1000" dirty="0">
                          <a:effectLst/>
                        </a:rPr>
                        <a:t>      required: false</a:t>
                      </a:r>
                    </a:p>
                    <a:p>
                      <a:pPr marL="0" marR="0">
                        <a:spcBef>
                          <a:spcPts val="400"/>
                        </a:spcBef>
                        <a:spcAft>
                          <a:spcPts val="400"/>
                        </a:spcAft>
                      </a:pPr>
                      <a:r>
                        <a:rPr lang="en-US" sz="1000" dirty="0">
                          <a:effectLst/>
                        </a:rPr>
                        <a:t>    </a:t>
                      </a:r>
                      <a:r>
                        <a:rPr lang="en-US" sz="1000" dirty="0" err="1">
                          <a:effectLst/>
                        </a:rPr>
                        <a:t>test_access</a:t>
                      </a:r>
                      <a:r>
                        <a:rPr lang="en-US" sz="1000" dirty="0">
                          <a:effectLst/>
                        </a:rPr>
                        <a:t>:</a:t>
                      </a:r>
                    </a:p>
                    <a:p>
                      <a:pPr marL="0" marR="0">
                        <a:spcBef>
                          <a:spcPts val="400"/>
                        </a:spcBef>
                        <a:spcAft>
                          <a:spcPts val="400"/>
                        </a:spcAft>
                      </a:pPr>
                      <a:r>
                        <a:rPr lang="en-US" sz="1000" dirty="0">
                          <a:effectLst/>
                        </a:rPr>
                        <a:t>      type: list</a:t>
                      </a:r>
                    </a:p>
                    <a:p>
                      <a:pPr marL="0" marR="0">
                        <a:spcBef>
                          <a:spcPts val="400"/>
                        </a:spcBef>
                        <a:spcAft>
                          <a:spcPts val="400"/>
                        </a:spcAft>
                      </a:pPr>
                      <a:r>
                        <a:rPr lang="en-US" sz="1000" dirty="0">
                          <a:effectLst/>
                        </a:rPr>
                        <a:t>      entry_schema:</a:t>
                      </a:r>
                    </a:p>
                    <a:p>
                      <a:pPr marL="0" marR="0">
                        <a:spcBef>
                          <a:spcPts val="400"/>
                        </a:spcBef>
                        <a:spcAft>
                          <a:spcPts val="400"/>
                        </a:spcAft>
                      </a:pPr>
                      <a:r>
                        <a:rPr lang="en-US" sz="1000" dirty="0">
                          <a:effectLst/>
                        </a:rPr>
                        <a:t>        type: string</a:t>
                      </a:r>
                    </a:p>
                    <a:p>
                      <a:pPr marL="0" marR="0">
                        <a:spcBef>
                          <a:spcPts val="400"/>
                        </a:spcBef>
                        <a:spcAft>
                          <a:spcPts val="400"/>
                        </a:spcAft>
                      </a:pPr>
                      <a:r>
                        <a:rPr lang="en-US" sz="1000" dirty="0">
                          <a:effectLst/>
                        </a:rPr>
                        <a:t>      required: false</a:t>
                      </a:r>
                    </a:p>
                    <a:p>
                      <a:pPr marL="0" marR="0">
                        <a:spcBef>
                          <a:spcPts val="400"/>
                        </a:spcBef>
                        <a:spcAft>
                          <a:spcPts val="400"/>
                        </a:spcAft>
                      </a:pPr>
                      <a:r>
                        <a:rPr lang="en-US" sz="1000" dirty="0">
                          <a:effectLst/>
                        </a:rPr>
                        <a:t>    </a:t>
                      </a:r>
                      <a:r>
                        <a:rPr lang="en-US" sz="1000" dirty="0" err="1">
                          <a:effectLst/>
                        </a:rPr>
                        <a:t>vl_flavours</a:t>
                      </a:r>
                      <a:r>
                        <a:rPr lang="en-US" sz="1000" dirty="0">
                          <a:effectLst/>
                        </a:rPr>
                        <a:t>:</a:t>
                      </a:r>
                    </a:p>
                    <a:p>
                      <a:pPr marL="0" marR="0">
                        <a:spcBef>
                          <a:spcPts val="400"/>
                        </a:spcBef>
                        <a:spcAft>
                          <a:spcPts val="400"/>
                        </a:spcAft>
                      </a:pPr>
                      <a:r>
                        <a:rPr lang="en-US" sz="1000" dirty="0">
                          <a:effectLst/>
                        </a:rPr>
                        <a:t>      type: map</a:t>
                      </a:r>
                    </a:p>
                    <a:p>
                      <a:pPr marL="0" marR="0">
                        <a:spcBef>
                          <a:spcPts val="400"/>
                        </a:spcBef>
                        <a:spcAft>
                          <a:spcPts val="400"/>
                        </a:spcAft>
                      </a:pPr>
                      <a:r>
                        <a:rPr lang="en-US" sz="1000" dirty="0">
                          <a:effectLst/>
                        </a:rPr>
                        <a:t>      entry_schema:</a:t>
                      </a:r>
                    </a:p>
                    <a:p>
                      <a:pPr marL="0" marR="0">
                        <a:spcBef>
                          <a:spcPts val="400"/>
                        </a:spcBef>
                        <a:spcAft>
                          <a:spcPts val="400"/>
                        </a:spcAft>
                      </a:pPr>
                      <a:r>
                        <a:rPr lang="en-US" sz="1000" dirty="0">
                          <a:effectLst/>
                        </a:rPr>
                        <a:t>        type: </a:t>
                      </a:r>
                      <a:r>
                        <a:rPr lang="en-US" sz="1000" dirty="0" err="1">
                          <a:effectLst/>
                        </a:rPr>
                        <a:t>tosca.datatypes.nfv.VlFlavour</a:t>
                      </a:r>
                      <a:endParaRPr lang="en-US" sz="1000" dirty="0">
                        <a:effectLst/>
                      </a:endParaRPr>
                    </a:p>
                    <a:p>
                      <a:pPr marL="0" marR="0">
                        <a:spcBef>
                          <a:spcPts val="400"/>
                        </a:spcBef>
                        <a:spcAft>
                          <a:spcPts val="400"/>
                        </a:spcAft>
                      </a:pPr>
                      <a:r>
                        <a:rPr lang="en-US" sz="1000" dirty="0">
                          <a:effectLst/>
                        </a:rPr>
                        <a:t>      required: true</a:t>
                      </a:r>
                    </a:p>
                    <a:p>
                      <a:pPr marL="0" marR="0">
                        <a:spcBef>
                          <a:spcPts val="400"/>
                        </a:spcBef>
                        <a:spcAft>
                          <a:spcPts val="400"/>
                        </a:spcAft>
                      </a:pPr>
                      <a:r>
                        <a:rPr lang="en-US" sz="1000" dirty="0">
                          <a:effectLst/>
                        </a:rPr>
                        <a:t>  capabilities:</a:t>
                      </a:r>
                    </a:p>
                    <a:p>
                      <a:pPr marL="0" marR="0">
                        <a:spcBef>
                          <a:spcPts val="400"/>
                        </a:spcBef>
                        <a:spcAft>
                          <a:spcPts val="400"/>
                        </a:spcAft>
                      </a:pPr>
                      <a:r>
                        <a:rPr lang="en-US" sz="1000" dirty="0">
                          <a:effectLst/>
                        </a:rPr>
                        <a:t>    #</a:t>
                      </a:r>
                      <a:r>
                        <a:rPr lang="en-US" sz="1000" dirty="0" err="1">
                          <a:effectLst/>
                        </a:rPr>
                        <a:t>monitoring_parameters</a:t>
                      </a:r>
                      <a:r>
                        <a:rPr lang="en-US" sz="1000" dirty="0">
                          <a:effectLst/>
                        </a:rPr>
                        <a:t>:</a:t>
                      </a:r>
                    </a:p>
                    <a:p>
                      <a:pPr marL="0" marR="0">
                        <a:spcBef>
                          <a:spcPts val="400"/>
                        </a:spcBef>
                        <a:spcAft>
                          <a:spcPts val="400"/>
                        </a:spcAft>
                      </a:pPr>
                      <a:r>
                        <a:rPr lang="en-US" sz="1000" dirty="0">
                          <a:effectLst/>
                        </a:rPr>
                        <a:t>      # modeled as ad hoc (named) capabilities in node template</a:t>
                      </a:r>
                    </a:p>
                    <a:p>
                      <a:pPr marL="0" marR="0">
                        <a:spcBef>
                          <a:spcPts val="400"/>
                        </a:spcBef>
                        <a:spcAft>
                          <a:spcPts val="400"/>
                        </a:spcAft>
                      </a:pPr>
                      <a:r>
                        <a:rPr lang="en-US" sz="1000" dirty="0">
                          <a:effectLst/>
                        </a:rPr>
                        <a:t>    </a:t>
                      </a:r>
                      <a:r>
                        <a:rPr lang="en-US" sz="1000" dirty="0" err="1">
                          <a:effectLst/>
                        </a:rPr>
                        <a:t>virtual_linkable</a:t>
                      </a:r>
                      <a:r>
                        <a:rPr lang="en-US" sz="1000" dirty="0">
                          <a:effectLst/>
                        </a:rPr>
                        <a:t>:</a:t>
                      </a:r>
                    </a:p>
                    <a:p>
                      <a:pPr marL="0" marR="0">
                        <a:spcBef>
                          <a:spcPts val="400"/>
                        </a:spcBef>
                        <a:spcAft>
                          <a:spcPts val="400"/>
                        </a:spcAft>
                      </a:pPr>
                      <a:r>
                        <a:rPr lang="en-US" sz="1000" dirty="0">
                          <a:effectLst/>
                        </a:rPr>
                        <a:t>      type: tosca.capabilities.nfv.VirtualLinkable</a:t>
                      </a:r>
                      <a:endParaRPr lang="en-US" sz="1000" dirty="0">
                        <a:solidFill>
                          <a:srgbClr val="C00000"/>
                        </a:solidFill>
                        <a:effectLst/>
                        <a:latin typeface="Arial" panose="020B0604020202020204" pitchFamily="34" charset="0"/>
                        <a:ea typeface="SimSun" panose="02010600030101010101" pitchFamily="2" charset="-122"/>
                        <a:cs typeface="Times New Roman" panose="02020603050405020304" pitchFamily="18" charset="0"/>
                      </a:endParaRPr>
                    </a:p>
                  </a:txBody>
                  <a:tcPr marL="56556" marR="56556" marT="28524" marB="42294"/>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a:xfrm>
            <a:off x="267629" y="25949"/>
            <a:ext cx="11924372" cy="931334"/>
          </a:xfrm>
        </p:spPr>
        <p:txBody>
          <a:bodyPr/>
          <a:lstStyle/>
          <a:p>
            <a:r>
              <a:rPr lang="en-US" dirty="0">
                <a:solidFill>
                  <a:schemeClr val="accent3">
                    <a:lumMod val="75000"/>
                  </a:schemeClr>
                </a:solidFill>
                <a:latin typeface="Calibri" pitchFamily="34" charset="0"/>
                <a:ea typeface="+mj-ea"/>
                <a:cs typeface="+mj-cs"/>
              </a:rPr>
              <a:t>Virtual Link Node Type </a:t>
            </a:r>
            <a:r>
              <a:rPr lang="en-GB" dirty="0">
                <a:solidFill>
                  <a:schemeClr val="accent3">
                    <a:lumMod val="75000"/>
                  </a:schemeClr>
                </a:solidFill>
                <a:latin typeface="Calibri" pitchFamily="34" charset="0"/>
                <a:ea typeface="+mj-ea"/>
                <a:cs typeface="+mj-cs"/>
              </a:rPr>
              <a:t>tosca.nodes.nfv.VnfVirtualLinkDesc - </a:t>
            </a:r>
            <a:br>
              <a:rPr lang="en-GB" dirty="0">
                <a:solidFill>
                  <a:schemeClr val="accent3">
                    <a:lumMod val="75000"/>
                  </a:schemeClr>
                </a:solidFill>
                <a:latin typeface="Calibri" pitchFamily="34" charset="0"/>
                <a:ea typeface="+mj-ea"/>
                <a:cs typeface="+mj-cs"/>
              </a:rPr>
            </a:br>
            <a:r>
              <a:rPr lang="en-GB" sz="2400" dirty="0">
                <a:solidFill>
                  <a:schemeClr val="accent3">
                    <a:lumMod val="75000"/>
                  </a:schemeClr>
                </a:solidFill>
                <a:latin typeface="Calibri" pitchFamily="34" charset="0"/>
                <a:ea typeface="+mj-ea"/>
                <a:cs typeface="+mj-cs"/>
              </a:rPr>
              <a:t>Properties, Capabilities</a:t>
            </a:r>
            <a:endParaRPr lang="en-US" sz="2400" dirty="0">
              <a:solidFill>
                <a:schemeClr val="accent3">
                  <a:lumMod val="75000"/>
                </a:schemeClr>
              </a:solidFill>
              <a:latin typeface="Calibri" pitchFamily="34" charset="0"/>
              <a:ea typeface="+mj-ea"/>
              <a:cs typeface="+mj-cs"/>
            </a:endParaRPr>
          </a:p>
        </p:txBody>
      </p:sp>
      <p:graphicFrame>
        <p:nvGraphicFramePr>
          <p:cNvPr id="6" name="Table 5"/>
          <p:cNvGraphicFramePr>
            <a:graphicFrameLocks noGrp="1"/>
          </p:cNvGraphicFramePr>
          <p:nvPr>
            <p:extLst>
              <p:ext uri="{D42A27DB-BD31-4B8C-83A1-F6EECF244321}">
                <p14:modId xmlns:p14="http://schemas.microsoft.com/office/powerpoint/2010/main" val="31025329"/>
              </p:ext>
            </p:extLst>
          </p:nvPr>
        </p:nvGraphicFramePr>
        <p:xfrm>
          <a:off x="3049935" y="2258501"/>
          <a:ext cx="8976892" cy="2379980"/>
        </p:xfrm>
        <a:graphic>
          <a:graphicData uri="http://schemas.openxmlformats.org/drawingml/2006/table">
            <a:tbl>
              <a:tblPr firstRow="1" firstCol="1" bandRow="1" bandCol="1">
                <a:tableStyleId>{F5AB1C69-6EDB-4FF4-983F-18BD219EF322}</a:tableStyleId>
              </a:tblPr>
              <a:tblGrid>
                <a:gridCol w="1905493">
                  <a:extLst>
                    <a:ext uri="{9D8B030D-6E8A-4147-A177-3AD203B41FA5}">
                      <a16:colId xmlns:a16="http://schemas.microsoft.com/office/drawing/2014/main" val="20000"/>
                    </a:ext>
                  </a:extLst>
                </a:gridCol>
                <a:gridCol w="1200050">
                  <a:extLst>
                    <a:ext uri="{9D8B030D-6E8A-4147-A177-3AD203B41FA5}">
                      <a16:colId xmlns:a16="http://schemas.microsoft.com/office/drawing/2014/main" val="20001"/>
                    </a:ext>
                  </a:extLst>
                </a:gridCol>
                <a:gridCol w="2191555">
                  <a:extLst>
                    <a:ext uri="{9D8B030D-6E8A-4147-A177-3AD203B41FA5}">
                      <a16:colId xmlns:a16="http://schemas.microsoft.com/office/drawing/2014/main" val="20002"/>
                    </a:ext>
                  </a:extLst>
                </a:gridCol>
                <a:gridCol w="3679794">
                  <a:extLst>
                    <a:ext uri="{9D8B030D-6E8A-4147-A177-3AD203B41FA5}">
                      <a16:colId xmlns:a16="http://schemas.microsoft.com/office/drawing/2014/main" val="20003"/>
                    </a:ext>
                  </a:extLst>
                </a:gridCol>
              </a:tblGrid>
              <a:tr h="0">
                <a:tc>
                  <a:txBody>
                    <a:bodyPr/>
                    <a:lstStyle/>
                    <a:p>
                      <a:pPr marL="0" marR="0">
                        <a:spcBef>
                          <a:spcPts val="0"/>
                        </a:spcBef>
                        <a:spcAft>
                          <a:spcPts val="0"/>
                        </a:spcAft>
                      </a:pPr>
                      <a:r>
                        <a:rPr lang="en-US" sz="1200" kern="100" dirty="0">
                          <a:effectLst/>
                        </a:rPr>
                        <a:t>Name</a:t>
                      </a:r>
                      <a:endParaRPr lang="en-US" sz="1200" b="1" kern="100" dirty="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kern="100">
                          <a:effectLst/>
                        </a:rPr>
                        <a:t>Required</a:t>
                      </a:r>
                      <a:endParaRPr lang="en-US" sz="1200" b="1" kern="10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kern="100" dirty="0">
                          <a:effectLst/>
                        </a:rPr>
                        <a:t>Type</a:t>
                      </a:r>
                      <a:endParaRPr lang="en-US" sz="1200" b="1" kern="100" dirty="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kern="100" dirty="0">
                          <a:effectLst/>
                        </a:rPr>
                        <a:t>Description</a:t>
                      </a:r>
                      <a:endParaRPr lang="en-US" sz="1200" b="1" kern="100" dirty="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extLst>
                  <a:ext uri="{0D108BD9-81ED-4DB2-BD59-A6C34878D82A}">
                    <a16:rowId xmlns:a16="http://schemas.microsoft.com/office/drawing/2014/main" val="10000"/>
                  </a:ext>
                </a:extLst>
              </a:tr>
              <a:tr h="191770">
                <a:tc>
                  <a:txBody>
                    <a:bodyPr/>
                    <a:lstStyle/>
                    <a:p>
                      <a:pPr marL="0" marR="0">
                        <a:spcBef>
                          <a:spcPts val="0"/>
                        </a:spcBef>
                        <a:spcAft>
                          <a:spcPts val="0"/>
                        </a:spcAft>
                      </a:pPr>
                      <a:r>
                        <a:rPr lang="en-US" sz="1200" dirty="0" err="1">
                          <a:effectLst/>
                        </a:rPr>
                        <a:t>connectivity_type</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yes</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ConnectivityType</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specifies the protocol exposed by the VL and the flow pattern supported by the VL</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1"/>
                  </a:ext>
                </a:extLst>
              </a:tr>
              <a:tr h="191770">
                <a:tc>
                  <a:txBody>
                    <a:bodyPr/>
                    <a:lstStyle/>
                    <a:p>
                      <a:pPr marL="0" marR="0">
                        <a:spcBef>
                          <a:spcPts val="0"/>
                        </a:spcBef>
                        <a:spcAft>
                          <a:spcPts val="0"/>
                        </a:spcAft>
                      </a:pPr>
                      <a:r>
                        <a:rPr lang="en-US" sz="1200">
                          <a:effectLst/>
                        </a:rPr>
                        <a:t>description</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no</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string</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provides human-readable information on the purpose of the VL (e.g. control plane traffic)</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2"/>
                  </a:ext>
                </a:extLst>
              </a:tr>
              <a:tr h="191770">
                <a:tc>
                  <a:txBody>
                    <a:bodyPr/>
                    <a:lstStyle/>
                    <a:p>
                      <a:pPr marL="0" marR="0">
                        <a:spcBef>
                          <a:spcPts val="0"/>
                        </a:spcBef>
                        <a:spcAft>
                          <a:spcPts val="0"/>
                        </a:spcAft>
                      </a:pPr>
                      <a:r>
                        <a:rPr lang="en-US" sz="1200" dirty="0" err="1">
                          <a:effectLst/>
                        </a:rPr>
                        <a:t>test_access</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no</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dirty="0">
                          <a:effectLst/>
                        </a:rPr>
                        <a:t>string</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Test access facilities available on the VL (e.g. none, passive, monitoring, or active (intrusive) loopbacks at endpoints</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3"/>
                  </a:ext>
                </a:extLst>
              </a:tr>
              <a:tr h="191770">
                <a:tc>
                  <a:txBody>
                    <a:bodyPr/>
                    <a:lstStyle/>
                    <a:p>
                      <a:pPr marL="0" marR="0">
                        <a:spcBef>
                          <a:spcPts val="0"/>
                        </a:spcBef>
                        <a:spcAft>
                          <a:spcPts val="0"/>
                        </a:spcAft>
                      </a:pPr>
                      <a:r>
                        <a:rPr lang="en-US" sz="1200">
                          <a:effectLst/>
                        </a:rPr>
                        <a:t>vl_flavours</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yes</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dirty="0">
                          <a:effectLst/>
                        </a:rPr>
                        <a:t>Map of </a:t>
                      </a:r>
                      <a:r>
                        <a:rPr lang="en-US" sz="1200" dirty="0" err="1">
                          <a:effectLst/>
                        </a:rPr>
                        <a:t>tosca.datatypes.nfv.VlFlavour</a:t>
                      </a:r>
                      <a:endParaRPr lang="en-US" sz="1200" dirty="0">
                        <a:effectLst/>
                      </a:endParaRPr>
                    </a:p>
                    <a:p>
                      <a:pPr marL="0" marR="0">
                        <a:spcBef>
                          <a:spcPts val="0"/>
                        </a:spcBef>
                        <a:spcAft>
                          <a:spcPts val="0"/>
                        </a:spcAft>
                      </a:pPr>
                      <a:r>
                        <a:rPr lang="en-US" sz="1200" dirty="0">
                          <a:effectLst/>
                          <a:highlight>
                            <a:srgbClr val="FFFF00"/>
                          </a:highlight>
                        </a:rPr>
                        <a:t>Editor’s note: TBD</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dirty="0">
                          <a:effectLst/>
                        </a:rPr>
                        <a:t>Describe a specific flavour of the VL with specific bitrate requirements.</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40573423"/>
              </p:ext>
            </p:extLst>
          </p:nvPr>
        </p:nvGraphicFramePr>
        <p:xfrm>
          <a:off x="3510965" y="4884305"/>
          <a:ext cx="8483927" cy="1318260"/>
        </p:xfrm>
        <a:graphic>
          <a:graphicData uri="http://schemas.openxmlformats.org/drawingml/2006/table">
            <a:tbl>
              <a:tblPr firstRow="1" firstCol="1" bandRow="1" bandCol="1">
                <a:tableStyleId>{F5AB1C69-6EDB-4FF4-983F-18BD219EF322}</a:tableStyleId>
              </a:tblPr>
              <a:tblGrid>
                <a:gridCol w="2782649">
                  <a:extLst>
                    <a:ext uri="{9D8B030D-6E8A-4147-A177-3AD203B41FA5}">
                      <a16:colId xmlns:a16="http://schemas.microsoft.com/office/drawing/2014/main" val="20000"/>
                    </a:ext>
                  </a:extLst>
                </a:gridCol>
                <a:gridCol w="3448751">
                  <a:extLst>
                    <a:ext uri="{9D8B030D-6E8A-4147-A177-3AD203B41FA5}">
                      <a16:colId xmlns:a16="http://schemas.microsoft.com/office/drawing/2014/main" val="20001"/>
                    </a:ext>
                  </a:extLst>
                </a:gridCol>
                <a:gridCol w="2252527">
                  <a:extLst>
                    <a:ext uri="{9D8B030D-6E8A-4147-A177-3AD203B41FA5}">
                      <a16:colId xmlns:a16="http://schemas.microsoft.com/office/drawing/2014/main" val="20002"/>
                    </a:ext>
                  </a:extLst>
                </a:gridCol>
              </a:tblGrid>
              <a:tr h="0">
                <a:tc>
                  <a:txBody>
                    <a:bodyPr/>
                    <a:lstStyle/>
                    <a:p>
                      <a:pPr marL="0" marR="0">
                        <a:spcBef>
                          <a:spcPts val="400"/>
                        </a:spcBef>
                        <a:spcAft>
                          <a:spcPts val="0"/>
                        </a:spcAft>
                      </a:pPr>
                      <a:r>
                        <a:rPr lang="en-US" sz="1200" kern="100" dirty="0">
                          <a:effectLst/>
                        </a:rPr>
                        <a:t>Name</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400"/>
                        </a:spcBef>
                        <a:spcAft>
                          <a:spcPts val="0"/>
                        </a:spcAft>
                      </a:pPr>
                      <a:r>
                        <a:rPr lang="en-US" sz="1200" kern="100">
                          <a:effectLst/>
                        </a:rPr>
                        <a:t>Type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400"/>
                        </a:spcBef>
                        <a:spcAft>
                          <a:spcPts val="0"/>
                        </a:spcAft>
                      </a:pPr>
                      <a:r>
                        <a:rPr lang="en-US" sz="1200" kern="100" dirty="0">
                          <a:effectLst/>
                        </a:rPr>
                        <a:t>Description</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0"/>
                  </a:ext>
                </a:extLst>
              </a:tr>
              <a:tr h="0">
                <a:tc>
                  <a:txBody>
                    <a:bodyPr/>
                    <a:lstStyle/>
                    <a:p>
                      <a:pPr marL="0" marR="0">
                        <a:spcBef>
                          <a:spcPts val="400"/>
                        </a:spcBef>
                        <a:spcAft>
                          <a:spcPts val="0"/>
                        </a:spcAft>
                      </a:pPr>
                      <a:r>
                        <a:rPr lang="de-DE" sz="1200">
                          <a:effectLst/>
                        </a:rPr>
                        <a:t>virtual_linkable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400"/>
                        </a:spcBef>
                        <a:spcAft>
                          <a:spcPts val="0"/>
                        </a:spcAft>
                      </a:pPr>
                      <a:r>
                        <a:rPr lang="en-US" sz="1200" dirty="0">
                          <a:effectLst/>
                        </a:rPr>
                        <a:t>tosca.capabilities.nfv.VirtualLinkable</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400"/>
                        </a:spcBef>
                        <a:spcAft>
                          <a:spcPts val="0"/>
                        </a:spcAft>
                      </a:pPr>
                      <a:r>
                        <a:rPr lang="en-US" sz="1200">
                          <a:effectLst/>
                        </a:rPr>
                        <a:t>Defines ability of VirtualLinkable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1"/>
                  </a:ext>
                </a:extLst>
              </a:tr>
              <a:tr h="0">
                <a:tc>
                  <a:txBody>
                    <a:bodyPr/>
                    <a:lstStyle/>
                    <a:p>
                      <a:pPr marL="0" marR="0">
                        <a:spcBef>
                          <a:spcPts val="400"/>
                        </a:spcBef>
                        <a:spcAft>
                          <a:spcPts val="0"/>
                        </a:spcAft>
                      </a:pPr>
                      <a:r>
                        <a:rPr lang="de-DE" sz="1200" dirty="0">
                          <a:effectLst/>
                        </a:rPr>
                        <a:t>monitoring_parameter</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400"/>
                        </a:spcBef>
                        <a:spcAft>
                          <a:spcPts val="0"/>
                        </a:spcAft>
                      </a:pPr>
                      <a:r>
                        <a:rPr lang="en-US" sz="1200">
                          <a:effectLst/>
                        </a:rPr>
                        <a:t>tosca.capabilities.nfv.Metric</a:t>
                      </a:r>
                    </a:p>
                    <a:p>
                      <a:pPr marL="0" marR="0">
                        <a:spcBef>
                          <a:spcPts val="400"/>
                        </a:spcBef>
                        <a:spcAft>
                          <a:spcPts val="0"/>
                        </a:spcAft>
                      </a:pPr>
                      <a:r>
                        <a:rPr lang="en-US" sz="1200">
                          <a:effectLst/>
                        </a:rPr>
                        <a:t>Editor’s note: TBD</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400"/>
                        </a:spcBef>
                        <a:spcAft>
                          <a:spcPts val="0"/>
                        </a:spcAft>
                      </a:pPr>
                      <a:r>
                        <a:rPr lang="en-US" sz="1200" dirty="0">
                          <a:effectLst/>
                        </a:rPr>
                        <a:t>Monitoring parameter, which can be tracked for virtualized resource on VL level</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2"/>
                  </a:ext>
                </a:extLst>
              </a:tr>
            </a:tbl>
          </a:graphicData>
        </a:graphic>
      </p:graphicFrame>
      <p:pic>
        <p:nvPicPr>
          <p:cNvPr id="9" name="Picture 2" descr="http://www.realwire.com/writeitfiles/ETSI%20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9385" y="153725"/>
            <a:ext cx="1243250" cy="512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0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851D-4831-48B7-9E35-D951F617E2ED}"/>
              </a:ext>
            </a:extLst>
          </p:cNvPr>
          <p:cNvSpPr>
            <a:spLocks noGrp="1"/>
          </p:cNvSpPr>
          <p:nvPr>
            <p:ph type="title"/>
          </p:nvPr>
        </p:nvSpPr>
        <p:spPr/>
        <p:txBody>
          <a:bodyPr/>
          <a:lstStyle/>
          <a:p>
            <a:r>
              <a:rPr lang="en-US" dirty="0"/>
              <a:t>SOL001 Status</a:t>
            </a:r>
          </a:p>
        </p:txBody>
      </p:sp>
      <p:sp>
        <p:nvSpPr>
          <p:cNvPr id="3" name="Content Placeholder 2">
            <a:extLst>
              <a:ext uri="{FF2B5EF4-FFF2-40B4-BE49-F238E27FC236}">
                <a16:creationId xmlns:a16="http://schemas.microsoft.com/office/drawing/2014/main" id="{AEE951C6-CC3E-4BFB-88C7-AC92F9EAF881}"/>
              </a:ext>
            </a:extLst>
          </p:cNvPr>
          <p:cNvSpPr>
            <a:spLocks noGrp="1"/>
          </p:cNvSpPr>
          <p:nvPr>
            <p:ph idx="1"/>
          </p:nvPr>
        </p:nvSpPr>
        <p:spPr>
          <a:xfrm>
            <a:off x="1981200" y="1600201"/>
            <a:ext cx="8229600" cy="3657600"/>
          </a:xfrm>
        </p:spPr>
        <p:txBody>
          <a:bodyPr/>
          <a:lstStyle/>
          <a:p>
            <a:r>
              <a:rPr lang="en-US" dirty="0"/>
              <a:t>VNFD specification ongoing in ETSI NFV SOL WG (SOL001)</a:t>
            </a:r>
          </a:p>
          <a:p>
            <a:r>
              <a:rPr lang="en-US" dirty="0"/>
              <a:t>Work in progress: </a:t>
            </a:r>
          </a:p>
          <a:p>
            <a:pPr lvl="1"/>
            <a:r>
              <a:rPr lang="en-US" dirty="0" err="1"/>
              <a:t>deploymentFlavour</a:t>
            </a:r>
            <a:r>
              <a:rPr lang="en-US" dirty="0"/>
              <a:t>: </a:t>
            </a:r>
            <a:r>
              <a:rPr lang="en-US" dirty="0" err="1"/>
              <a:t>instantiationLevel</a:t>
            </a:r>
            <a:r>
              <a:rPr lang="en-US" dirty="0"/>
              <a:t>, </a:t>
            </a:r>
            <a:r>
              <a:rPr lang="en-US" dirty="0" err="1"/>
              <a:t>ScaleInfo</a:t>
            </a:r>
            <a:endParaRPr lang="en-US" dirty="0"/>
          </a:p>
          <a:p>
            <a:pPr lvl="1"/>
            <a:r>
              <a:rPr lang="en-US" dirty="0" err="1"/>
              <a:t>elementGroup</a:t>
            </a:r>
            <a:endParaRPr lang="en-US" dirty="0"/>
          </a:p>
          <a:p>
            <a:pPr lvl="1"/>
            <a:r>
              <a:rPr lang="en-US" dirty="0" err="1"/>
              <a:t>vnfIndicator</a:t>
            </a:r>
            <a:r>
              <a:rPr lang="en-US" dirty="0"/>
              <a:t> and monitoring</a:t>
            </a:r>
          </a:p>
          <a:p>
            <a:pPr lvl="1"/>
            <a:r>
              <a:rPr lang="en-US" dirty="0" err="1"/>
              <a:t>autoScale</a:t>
            </a:r>
            <a:endParaRPr lang="en-US" dirty="0"/>
          </a:p>
          <a:p>
            <a:pPr lvl="1"/>
            <a:r>
              <a:rPr lang="en-US" dirty="0"/>
              <a:t>Network Service Descriptor (NSD)</a:t>
            </a:r>
          </a:p>
          <a:p>
            <a:pPr lvl="1"/>
            <a:endParaRPr lang="en-US" dirty="0"/>
          </a:p>
          <a:p>
            <a:pPr lvl="1"/>
            <a:endParaRPr lang="en-US" dirty="0"/>
          </a:p>
          <a:p>
            <a:pPr lvl="1"/>
            <a:r>
              <a:rPr lang="en-GB" dirty="0"/>
              <a:t>Stable Draft milestone for the VNFD part of SOL001 = </a:t>
            </a:r>
            <a:r>
              <a:rPr lang="en-GB" b="1" dirty="0"/>
              <a:t>2018.05.17</a:t>
            </a:r>
            <a:endParaRPr lang="en-US" dirty="0"/>
          </a:p>
          <a:p>
            <a:r>
              <a:rPr lang="en-US" dirty="0"/>
              <a:t>Way forward: join forces in standardization (ETSI NFV &amp; OASIS TOSCA) and open source (ONAP)</a:t>
            </a:r>
          </a:p>
        </p:txBody>
      </p:sp>
      <p:sp>
        <p:nvSpPr>
          <p:cNvPr id="4" name="Slide Number Placeholder 3">
            <a:extLst>
              <a:ext uri="{FF2B5EF4-FFF2-40B4-BE49-F238E27FC236}">
                <a16:creationId xmlns:a16="http://schemas.microsoft.com/office/drawing/2014/main" id="{7FCABDB3-7EF5-4992-9768-ACB7E2E462D8}"/>
              </a:ext>
            </a:extLst>
          </p:cNvPr>
          <p:cNvSpPr>
            <a:spLocks noGrp="1"/>
          </p:cNvSpPr>
          <p:nvPr>
            <p:ph type="sldNum" sz="quarter" idx="11"/>
          </p:nvPr>
        </p:nvSpPr>
        <p:spPr/>
        <p:txBody>
          <a:bodyPr/>
          <a:lstStyle/>
          <a:p>
            <a:pPr fontAlgn="base">
              <a:spcBef>
                <a:spcPct val="0"/>
              </a:spcBef>
              <a:spcAft>
                <a:spcPct val="0"/>
              </a:spcAft>
              <a:defRPr/>
            </a:pPr>
            <a:fld id="{7994D5C2-550C-463D-8943-2F919CB44A39}" type="slidenum">
              <a:rPr lang="en-GB">
                <a:latin typeface="Arial" panose="020B0604020202020204" pitchFamily="34" charset="0"/>
                <a:cs typeface="Arial" panose="020B0604020202020204" pitchFamily="34" charset="0"/>
              </a:rPr>
              <a:pPr fontAlgn="base">
                <a:spcBef>
                  <a:spcPct val="0"/>
                </a:spcBef>
                <a:spcAft>
                  <a:spcPct val="0"/>
                </a:spcAft>
                <a:defRPr/>
              </a:pPr>
              <a:t>49</a:t>
            </a:fld>
            <a:endParaRPr lang="en-GB">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0AE98F31-AB9F-48F7-AFEA-3F0C02B0B8B8}"/>
              </a:ext>
            </a:extLst>
          </p:cNvPr>
          <p:cNvSpPr>
            <a:spLocks noGrp="1"/>
          </p:cNvSpPr>
          <p:nvPr>
            <p:ph type="ftr" sz="quarter" idx="10"/>
          </p:nvPr>
        </p:nvSpPr>
        <p:spPr/>
        <p:txBody>
          <a:bodyPr/>
          <a:lstStyle/>
          <a:p>
            <a:pPr fontAlgn="base">
              <a:spcBef>
                <a:spcPct val="0"/>
              </a:spcBef>
              <a:spcAft>
                <a:spcPct val="0"/>
              </a:spcAft>
              <a:defRPr/>
            </a:pPr>
            <a:r>
              <a:rPr lang="en-US"/>
              <a:t>© ETSI 2016. All rights reserved</a:t>
            </a:r>
            <a:endParaRPr lang="en-US" dirty="0"/>
          </a:p>
        </p:txBody>
      </p:sp>
      <p:graphicFrame>
        <p:nvGraphicFramePr>
          <p:cNvPr id="7" name="Table 6">
            <a:extLst>
              <a:ext uri="{FF2B5EF4-FFF2-40B4-BE49-F238E27FC236}">
                <a16:creationId xmlns:a16="http://schemas.microsoft.com/office/drawing/2014/main" id="{12FF8FEC-1FD3-4061-881E-AC5BEF72A2BE}"/>
              </a:ext>
            </a:extLst>
          </p:cNvPr>
          <p:cNvGraphicFramePr>
            <a:graphicFrameLocks noGrp="1"/>
          </p:cNvGraphicFramePr>
          <p:nvPr>
            <p:extLst/>
          </p:nvPr>
        </p:nvGraphicFramePr>
        <p:xfrm>
          <a:off x="1809750" y="4361477"/>
          <a:ext cx="8716860" cy="704088"/>
        </p:xfrm>
        <a:graphic>
          <a:graphicData uri="http://schemas.openxmlformats.org/drawingml/2006/table">
            <a:tbl>
              <a:tblPr firstRow="1" firstCol="1" bandRow="1">
                <a:tableStyleId>{3C2FFA5D-87B4-456A-9821-1D502468CF0F}</a:tableStyleId>
              </a:tblPr>
              <a:tblGrid>
                <a:gridCol w="3802944">
                  <a:extLst>
                    <a:ext uri="{9D8B030D-6E8A-4147-A177-3AD203B41FA5}">
                      <a16:colId xmlns:a16="http://schemas.microsoft.com/office/drawing/2014/main" val="3077038217"/>
                    </a:ext>
                  </a:extLst>
                </a:gridCol>
                <a:gridCol w="1237095">
                  <a:extLst>
                    <a:ext uri="{9D8B030D-6E8A-4147-A177-3AD203B41FA5}">
                      <a16:colId xmlns:a16="http://schemas.microsoft.com/office/drawing/2014/main" val="993056572"/>
                    </a:ext>
                  </a:extLst>
                </a:gridCol>
                <a:gridCol w="1324276">
                  <a:extLst>
                    <a:ext uri="{9D8B030D-6E8A-4147-A177-3AD203B41FA5}">
                      <a16:colId xmlns:a16="http://schemas.microsoft.com/office/drawing/2014/main" val="1492592734"/>
                    </a:ext>
                  </a:extLst>
                </a:gridCol>
                <a:gridCol w="1126521">
                  <a:extLst>
                    <a:ext uri="{9D8B030D-6E8A-4147-A177-3AD203B41FA5}">
                      <a16:colId xmlns:a16="http://schemas.microsoft.com/office/drawing/2014/main" val="3980205341"/>
                    </a:ext>
                  </a:extLst>
                </a:gridCol>
                <a:gridCol w="1226024">
                  <a:extLst>
                    <a:ext uri="{9D8B030D-6E8A-4147-A177-3AD203B41FA5}">
                      <a16:colId xmlns:a16="http://schemas.microsoft.com/office/drawing/2014/main" val="587516239"/>
                    </a:ext>
                  </a:extLst>
                </a:gridCol>
              </a:tblGrid>
              <a:tr h="0">
                <a:tc>
                  <a:txBody>
                    <a:bodyPr/>
                    <a:lstStyle/>
                    <a:p>
                      <a:pPr algn="ctr"/>
                      <a:r>
                        <a:rPr lang="en-GB" sz="1400" dirty="0">
                          <a:solidFill>
                            <a:schemeClr val="tx1"/>
                          </a:solidFill>
                          <a:effectLst/>
                          <a:latin typeface="+mn-lt"/>
                        </a:rPr>
                        <a:t>Work plan schedule</a:t>
                      </a:r>
                      <a:endParaRPr lang="en-US" sz="1400" dirty="0">
                        <a:solidFill>
                          <a:schemeClr val="tx1"/>
                        </a:solidFill>
                        <a:effectLst/>
                        <a:latin typeface="+mn-lt"/>
                      </a:endParaRPr>
                    </a:p>
                  </a:txBody>
                  <a:tcPr marL="68580" marR="68580" marT="0" marB="0"/>
                </a:tc>
                <a:tc>
                  <a:txBody>
                    <a:bodyPr/>
                    <a:lstStyle/>
                    <a:p>
                      <a:pPr algn="ctr"/>
                      <a:r>
                        <a:rPr lang="en-GB" sz="1400" dirty="0">
                          <a:effectLst/>
                        </a:rPr>
                        <a:t>Stable Draft</a:t>
                      </a:r>
                      <a:endParaRPr lang="en-US" sz="1400" dirty="0">
                        <a:solidFill>
                          <a:schemeClr val="tx1"/>
                        </a:solidFill>
                        <a:effectLst/>
                        <a:latin typeface="Calibri" panose="020F0502020204030204" pitchFamily="34" charset="0"/>
                      </a:endParaRPr>
                    </a:p>
                  </a:txBody>
                  <a:tcPr marL="68580" marR="68580" marT="0" marB="0"/>
                </a:tc>
                <a:tc>
                  <a:txBody>
                    <a:bodyPr/>
                    <a:lstStyle/>
                    <a:p>
                      <a:pPr algn="ctr"/>
                      <a:r>
                        <a:rPr lang="en-GB" sz="1400" dirty="0">
                          <a:effectLst/>
                        </a:rPr>
                        <a:t>Final Draft</a:t>
                      </a:r>
                      <a:endParaRPr lang="en-US" sz="1400" dirty="0">
                        <a:solidFill>
                          <a:schemeClr val="tx1"/>
                        </a:solidFill>
                        <a:effectLst/>
                        <a:latin typeface="Calibri" panose="020F0502020204030204" pitchFamily="34" charset="0"/>
                      </a:endParaRPr>
                    </a:p>
                  </a:txBody>
                  <a:tcPr marL="68580" marR="68580" marT="0" marB="0"/>
                </a:tc>
                <a:tc>
                  <a:txBody>
                    <a:bodyPr/>
                    <a:lstStyle/>
                    <a:p>
                      <a:pPr algn="ctr"/>
                      <a:r>
                        <a:rPr lang="en-GB" sz="1400" dirty="0">
                          <a:effectLst/>
                        </a:rPr>
                        <a:t>WG App</a:t>
                      </a:r>
                      <a:endParaRPr lang="en-US" sz="1400" dirty="0">
                        <a:solidFill>
                          <a:schemeClr val="tx1"/>
                        </a:solidFill>
                        <a:effectLst/>
                        <a:latin typeface="Calibri" panose="020F0502020204030204" pitchFamily="34" charset="0"/>
                      </a:endParaRPr>
                    </a:p>
                  </a:txBody>
                  <a:tcPr marL="68580" marR="68580" marT="0" marB="0"/>
                </a:tc>
                <a:tc>
                  <a:txBody>
                    <a:bodyPr/>
                    <a:lstStyle/>
                    <a:p>
                      <a:pPr algn="ctr"/>
                      <a:r>
                        <a:rPr lang="en-GB" sz="1400" dirty="0">
                          <a:effectLst/>
                        </a:rPr>
                        <a:t>TB App</a:t>
                      </a:r>
                      <a:endParaRPr lang="en-US" sz="1400" dirty="0">
                        <a:solidFill>
                          <a:schemeClr val="tx1"/>
                        </a:solidFill>
                        <a:effectLst/>
                        <a:latin typeface="Calibri" panose="020F0502020204030204" pitchFamily="34" charset="0"/>
                      </a:endParaRPr>
                    </a:p>
                  </a:txBody>
                  <a:tcPr marL="68580" marR="68580" marT="0" marB="0"/>
                </a:tc>
                <a:extLst>
                  <a:ext uri="{0D108BD9-81ED-4DB2-BD59-A6C34878D82A}">
                    <a16:rowId xmlns:a16="http://schemas.microsoft.com/office/drawing/2014/main" val="485075123"/>
                  </a:ext>
                </a:extLst>
              </a:tr>
              <a:tr h="0">
                <a:tc>
                  <a:txBody>
                    <a:bodyPr/>
                    <a:lstStyle/>
                    <a:p>
                      <a:pPr algn="ctr" hangingPunct="0">
                        <a:lnSpc>
                          <a:spcPct val="115000"/>
                        </a:lnSpc>
                        <a:spcAft>
                          <a:spcPts val="0"/>
                        </a:spcAft>
                      </a:pPr>
                      <a:r>
                        <a:rPr lang="en-GB" sz="1400" u="none" dirty="0">
                          <a:effectLst/>
                        </a:rPr>
                        <a:t>SOL001  "TOSCA-based NFV descriptors spec"</a:t>
                      </a:r>
                      <a:endParaRPr lang="en-US" sz="1400" u="none" dirty="0">
                        <a:effectLst/>
                      </a:endParaRPr>
                    </a:p>
                  </a:txBody>
                  <a:tcPr marL="68580" marR="68580" marT="0" marB="0"/>
                </a:tc>
                <a:tc>
                  <a:txBody>
                    <a:bodyPr/>
                    <a:lstStyle/>
                    <a:p>
                      <a:pPr algn="ctr" hangingPunct="0">
                        <a:lnSpc>
                          <a:spcPct val="115000"/>
                        </a:lnSpc>
                        <a:spcAft>
                          <a:spcPts val="0"/>
                        </a:spcAft>
                      </a:pPr>
                      <a:r>
                        <a:rPr lang="en-GB" sz="1400" dirty="0">
                          <a:effectLst/>
                        </a:rPr>
                        <a:t>2018.07.01</a:t>
                      </a:r>
                      <a:endParaRPr lang="en-US" sz="14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lnSpc>
                          <a:spcPct val="115000"/>
                        </a:lnSpc>
                        <a:spcAft>
                          <a:spcPts val="0"/>
                        </a:spcAft>
                      </a:pPr>
                      <a:r>
                        <a:rPr lang="en-GB" sz="1400" dirty="0">
                          <a:effectLst/>
                        </a:rPr>
                        <a:t>2018.08.26</a:t>
                      </a:r>
                      <a:endParaRPr lang="en-US" sz="14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lnSpc>
                          <a:spcPct val="115000"/>
                        </a:lnSpc>
                        <a:spcAft>
                          <a:spcPts val="0"/>
                        </a:spcAft>
                      </a:pPr>
                      <a:r>
                        <a:rPr lang="en-GB" sz="1400" dirty="0">
                          <a:effectLst/>
                        </a:rPr>
                        <a:t>2018.08.31</a:t>
                      </a:r>
                      <a:endParaRPr lang="en-US" sz="14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ctr" hangingPunct="0">
                        <a:lnSpc>
                          <a:spcPct val="115000"/>
                        </a:lnSpc>
                        <a:spcAft>
                          <a:spcPts val="0"/>
                        </a:spcAft>
                      </a:pPr>
                      <a:r>
                        <a:rPr lang="en-GB" sz="1400" dirty="0">
                          <a:effectLst/>
                        </a:rPr>
                        <a:t>2018.09.30</a:t>
                      </a:r>
                      <a:endParaRPr lang="en-US" sz="14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01660918"/>
                  </a:ext>
                </a:extLst>
              </a:tr>
            </a:tbl>
          </a:graphicData>
        </a:graphic>
      </p:graphicFrame>
    </p:spTree>
    <p:extLst>
      <p:ext uri="{BB962C8B-B14F-4D97-AF65-F5344CB8AC3E}">
        <p14:creationId xmlns:p14="http://schemas.microsoft.com/office/powerpoint/2010/main" val="268907522"/>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6809" y="2579728"/>
            <a:ext cx="6076987" cy="923330"/>
          </a:xfrm>
        </p:spPr>
        <p:txBody>
          <a:bodyPr/>
          <a:lstStyle/>
          <a:p>
            <a:r>
              <a:rPr lang="en-US" dirty="0">
                <a:solidFill>
                  <a:schemeClr val="accent1"/>
                </a:solidFill>
              </a:rPr>
              <a:t>TOSCA YAML Version 1.1 </a:t>
            </a:r>
            <a:br>
              <a:rPr lang="en-US" dirty="0">
                <a:solidFill>
                  <a:schemeClr val="accent1"/>
                </a:solidFill>
              </a:rPr>
            </a:br>
            <a:r>
              <a:rPr lang="en-US" sz="2800" dirty="0">
                <a:solidFill>
                  <a:schemeClr val="accent1"/>
                </a:solidFill>
              </a:rPr>
              <a:t>– Cloud Application Orchestration</a:t>
            </a:r>
          </a:p>
        </p:txBody>
      </p:sp>
      <p:pic>
        <p:nvPicPr>
          <p:cNvPr id="5" name="Picture 2" descr="ASIS-Roun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9269" y="2402410"/>
            <a:ext cx="1820108" cy="558167"/>
          </a:xfrm>
          <a:prstGeom prst="rect">
            <a:avLst/>
          </a:prstGeom>
          <a:noFill/>
          <a:ln>
            <a:noFill/>
          </a:ln>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3796" y="2960577"/>
            <a:ext cx="2352937" cy="696345"/>
          </a:xfrm>
          <a:prstGeom prst="rect">
            <a:avLst/>
          </a:prstGeom>
        </p:spPr>
      </p:pic>
    </p:spTree>
    <p:extLst>
      <p:ext uri="{BB962C8B-B14F-4D97-AF65-F5344CB8AC3E}">
        <p14:creationId xmlns:p14="http://schemas.microsoft.com/office/powerpoint/2010/main" val="427199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598" y="1977050"/>
            <a:ext cx="7512909" cy="2308324"/>
          </a:xfrm>
        </p:spPr>
        <p:txBody>
          <a:bodyPr/>
          <a:lstStyle/>
          <a:p>
            <a:r>
              <a:rPr lang="en-US" dirty="0"/>
              <a:t>Backup</a:t>
            </a:r>
            <a:br>
              <a:rPr lang="en-US" dirty="0"/>
            </a:br>
            <a:br>
              <a:rPr lang="en-US" dirty="0"/>
            </a:br>
            <a:br>
              <a:rPr lang="en-US" dirty="0"/>
            </a:br>
            <a:br>
              <a:rPr lang="en-US" dirty="0"/>
            </a:br>
            <a:endParaRPr lang="en-US" sz="2800" dirty="0"/>
          </a:p>
        </p:txBody>
      </p:sp>
    </p:spTree>
    <p:extLst>
      <p:ext uri="{BB962C8B-B14F-4D97-AF65-F5344CB8AC3E}">
        <p14:creationId xmlns:p14="http://schemas.microsoft.com/office/powerpoint/2010/main" val="78686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629" y="122663"/>
            <a:ext cx="11924372" cy="931334"/>
          </a:xfrm>
        </p:spPr>
        <p:txBody>
          <a:bodyPr/>
          <a:lstStyle/>
          <a:p>
            <a:r>
              <a:rPr lang="en-US" sz="3200" dirty="0">
                <a:solidFill>
                  <a:schemeClr val="accent1"/>
                </a:solidFill>
              </a:rPr>
              <a:t>CPD Node Type </a:t>
            </a:r>
            <a:r>
              <a:rPr lang="en-GB" sz="3200" dirty="0"/>
              <a:t>tosca.nodes.nfv.Cpd </a:t>
            </a:r>
            <a:br>
              <a:rPr lang="en-GB" dirty="0"/>
            </a:br>
            <a:r>
              <a:rPr lang="en-GB" dirty="0"/>
              <a:t>Properties</a:t>
            </a:r>
            <a:endParaRPr lang="en-US" dirty="0">
              <a:solidFill>
                <a:srgbClr val="FF0000"/>
              </a:solidFill>
            </a:endParaRPr>
          </a:p>
        </p:txBody>
      </p:sp>
      <p:graphicFrame>
        <p:nvGraphicFramePr>
          <p:cNvPr id="7" name="Table 6"/>
          <p:cNvGraphicFramePr>
            <a:graphicFrameLocks noGrp="1"/>
          </p:cNvGraphicFramePr>
          <p:nvPr>
            <p:extLst/>
          </p:nvPr>
        </p:nvGraphicFramePr>
        <p:xfrm>
          <a:off x="148068" y="1145050"/>
          <a:ext cx="5138255" cy="5629707"/>
        </p:xfrm>
        <a:graphic>
          <a:graphicData uri="http://schemas.openxmlformats.org/drawingml/2006/table">
            <a:tbl>
              <a:tblPr firstRow="1" firstCol="1" bandRow="1">
                <a:tableStyleId>{5C22544A-7EE6-4342-B048-85BDC9FD1C3A}</a:tableStyleId>
              </a:tblPr>
              <a:tblGrid>
                <a:gridCol w="5138255">
                  <a:extLst>
                    <a:ext uri="{9D8B030D-6E8A-4147-A177-3AD203B41FA5}">
                      <a16:colId xmlns:a16="http://schemas.microsoft.com/office/drawing/2014/main" val="20000"/>
                    </a:ext>
                  </a:extLst>
                </a:gridCol>
              </a:tblGrid>
              <a:tr h="4713287">
                <a:tc>
                  <a:txBody>
                    <a:bodyPr/>
                    <a:lstStyle/>
                    <a:p>
                      <a:pPr marL="0" marR="0">
                        <a:spcBef>
                          <a:spcPts val="400"/>
                        </a:spcBef>
                        <a:spcAft>
                          <a:spcPts val="400"/>
                        </a:spcAft>
                      </a:pPr>
                      <a:r>
                        <a:rPr lang="en-US" sz="1100" dirty="0">
                          <a:solidFill>
                            <a:srgbClr val="C00000"/>
                          </a:solidFill>
                          <a:effectLst/>
                        </a:rPr>
                        <a:t>tosca.nodes.nfv.Cpd:</a:t>
                      </a:r>
                    </a:p>
                    <a:p>
                      <a:pPr marL="0" marR="0">
                        <a:spcBef>
                          <a:spcPts val="400"/>
                        </a:spcBef>
                        <a:spcAft>
                          <a:spcPts val="400"/>
                        </a:spcAft>
                      </a:pPr>
                      <a:r>
                        <a:rPr lang="en-US" sz="1100" dirty="0">
                          <a:solidFill>
                            <a:srgbClr val="C00000"/>
                          </a:solidFill>
                          <a:effectLst/>
                        </a:rPr>
                        <a:t>  derived_from: tosca.nodes.Root </a:t>
                      </a:r>
                    </a:p>
                    <a:p>
                      <a:pPr marL="0" marR="0">
                        <a:spcBef>
                          <a:spcPts val="400"/>
                        </a:spcBef>
                        <a:spcAft>
                          <a:spcPts val="400"/>
                        </a:spcAft>
                      </a:pPr>
                      <a:r>
                        <a:rPr lang="en-US" sz="1100" dirty="0">
                          <a:solidFill>
                            <a:srgbClr val="C00000"/>
                          </a:solidFill>
                          <a:effectLst/>
                        </a:rPr>
                        <a:t>  properties:</a:t>
                      </a:r>
                    </a:p>
                    <a:p>
                      <a:pPr marL="0" marR="0" indent="276225">
                        <a:spcBef>
                          <a:spcPts val="400"/>
                        </a:spcBef>
                        <a:spcAft>
                          <a:spcPts val="400"/>
                        </a:spcAft>
                      </a:pPr>
                      <a:r>
                        <a:rPr lang="en-US" sz="1100" dirty="0" err="1">
                          <a:solidFill>
                            <a:srgbClr val="C00000"/>
                          </a:solidFill>
                          <a:effectLst/>
                        </a:rPr>
                        <a:t>layer_protocol</a:t>
                      </a:r>
                      <a:r>
                        <a:rPr lang="en-US" sz="1100" dirty="0">
                          <a:solidFill>
                            <a:srgbClr val="C00000"/>
                          </a:solidFill>
                          <a:effectLst/>
                        </a:rPr>
                        <a:t>:</a:t>
                      </a:r>
                    </a:p>
                    <a:p>
                      <a:pPr marL="0" marR="0" indent="276225">
                        <a:spcBef>
                          <a:spcPts val="400"/>
                        </a:spcBef>
                        <a:spcAft>
                          <a:spcPts val="400"/>
                        </a:spcAft>
                      </a:pPr>
                      <a:r>
                        <a:rPr lang="en-US" sz="1100" dirty="0">
                          <a:solidFill>
                            <a:srgbClr val="C00000"/>
                          </a:solidFill>
                          <a:effectLst/>
                        </a:rPr>
                        <a:t>  </a:t>
                      </a:r>
                      <a:r>
                        <a:rPr lang="en-US" sz="1100" dirty="0" err="1">
                          <a:solidFill>
                            <a:srgbClr val="C00000"/>
                          </a:solidFill>
                          <a:effectLst/>
                        </a:rPr>
                        <a:t>type:string</a:t>
                      </a:r>
                      <a:endParaRPr lang="en-US" sz="1100" dirty="0">
                        <a:solidFill>
                          <a:srgbClr val="C00000"/>
                        </a:solidFill>
                        <a:effectLst/>
                      </a:endParaRPr>
                    </a:p>
                    <a:p>
                      <a:pPr marL="0" marR="0" indent="444500">
                        <a:spcBef>
                          <a:spcPts val="400"/>
                        </a:spcBef>
                        <a:spcAft>
                          <a:spcPts val="400"/>
                        </a:spcAft>
                      </a:pPr>
                      <a:r>
                        <a:rPr lang="en-US" sz="1100" dirty="0">
                          <a:solidFill>
                            <a:srgbClr val="C00000"/>
                          </a:solidFill>
                          <a:effectLst/>
                        </a:rPr>
                        <a:t>constraints:</a:t>
                      </a:r>
                    </a:p>
                    <a:p>
                      <a:pPr marL="0" marR="0" indent="444500">
                        <a:spcBef>
                          <a:spcPts val="400"/>
                        </a:spcBef>
                        <a:spcAft>
                          <a:spcPts val="400"/>
                        </a:spcAft>
                      </a:pPr>
                      <a:r>
                        <a:rPr lang="en-US" sz="1100" dirty="0">
                          <a:solidFill>
                            <a:srgbClr val="C00000"/>
                          </a:solidFill>
                          <a:effectLst/>
                        </a:rPr>
                        <a:t>  - </a:t>
                      </a:r>
                      <a:r>
                        <a:rPr lang="en-US" sz="1100" dirty="0" err="1">
                          <a:solidFill>
                            <a:srgbClr val="C00000"/>
                          </a:solidFill>
                          <a:effectLst/>
                        </a:rPr>
                        <a:t>valid_values</a:t>
                      </a:r>
                      <a:r>
                        <a:rPr lang="en-US" sz="1100" dirty="0">
                          <a:solidFill>
                            <a:srgbClr val="C00000"/>
                          </a:solidFill>
                          <a:effectLst/>
                        </a:rPr>
                        <a:t>: [</a:t>
                      </a:r>
                      <a:r>
                        <a:rPr lang="en-US" sz="1100" dirty="0" err="1">
                          <a:solidFill>
                            <a:srgbClr val="C00000"/>
                          </a:solidFill>
                          <a:effectLst/>
                        </a:rPr>
                        <a:t>ethernet</a:t>
                      </a:r>
                      <a:r>
                        <a:rPr lang="en-US" sz="1100" dirty="0">
                          <a:solidFill>
                            <a:srgbClr val="C00000"/>
                          </a:solidFill>
                          <a:effectLst/>
                        </a:rPr>
                        <a:t>, mpls, odu2, ipv4, ipv6, pseudo_wire ]</a:t>
                      </a:r>
                    </a:p>
                    <a:p>
                      <a:pPr marL="0" marR="0" indent="444500">
                        <a:spcBef>
                          <a:spcPts val="400"/>
                        </a:spcBef>
                        <a:spcAft>
                          <a:spcPts val="400"/>
                        </a:spcAft>
                      </a:pPr>
                      <a:r>
                        <a:rPr lang="en-US" sz="1100" dirty="0" err="1">
                          <a:solidFill>
                            <a:srgbClr val="C00000"/>
                          </a:solidFill>
                          <a:effectLst/>
                        </a:rPr>
                        <a:t>required:true</a:t>
                      </a:r>
                      <a:endParaRPr lang="en-US" sz="1100" dirty="0">
                        <a:solidFill>
                          <a:srgbClr val="C00000"/>
                        </a:solidFill>
                        <a:effectLst/>
                      </a:endParaRPr>
                    </a:p>
                    <a:p>
                      <a:pPr marL="0" marR="0" indent="276225">
                        <a:spcBef>
                          <a:spcPts val="400"/>
                        </a:spcBef>
                        <a:spcAft>
                          <a:spcPts val="400"/>
                        </a:spcAft>
                      </a:pPr>
                      <a:r>
                        <a:rPr lang="en-US" sz="1100" dirty="0">
                          <a:solidFill>
                            <a:srgbClr val="C00000"/>
                          </a:solidFill>
                          <a:effectLst/>
                        </a:rPr>
                        <a:t>role: #Name in ETSI NFV IFA011 v0.7.3 </a:t>
                      </a:r>
                      <a:r>
                        <a:rPr lang="en-US" sz="1100" dirty="0" err="1">
                          <a:solidFill>
                            <a:srgbClr val="C00000"/>
                          </a:solidFill>
                          <a:effectLst/>
                        </a:rPr>
                        <a:t>cpRole</a:t>
                      </a:r>
                      <a:endParaRPr lang="en-US" sz="1100" dirty="0">
                        <a:solidFill>
                          <a:srgbClr val="C00000"/>
                        </a:solidFill>
                        <a:effectLst/>
                      </a:endParaRPr>
                    </a:p>
                    <a:p>
                      <a:pPr marL="0" marR="0" indent="276225">
                        <a:spcBef>
                          <a:spcPts val="400"/>
                        </a:spcBef>
                        <a:spcAft>
                          <a:spcPts val="400"/>
                        </a:spcAft>
                      </a:pPr>
                      <a:r>
                        <a:rPr lang="en-US" sz="1100" dirty="0">
                          <a:solidFill>
                            <a:srgbClr val="C00000"/>
                          </a:solidFill>
                          <a:effectLst/>
                        </a:rPr>
                        <a:t>  </a:t>
                      </a:r>
                      <a:r>
                        <a:rPr lang="en-US" sz="1100" dirty="0" err="1">
                          <a:solidFill>
                            <a:srgbClr val="C00000"/>
                          </a:solidFill>
                          <a:effectLst/>
                        </a:rPr>
                        <a:t>type:string</a:t>
                      </a:r>
                      <a:endParaRPr lang="en-US" sz="1100" dirty="0">
                        <a:solidFill>
                          <a:srgbClr val="C00000"/>
                        </a:solidFill>
                        <a:effectLst/>
                      </a:endParaRPr>
                    </a:p>
                    <a:p>
                      <a:pPr marL="0" marR="0">
                        <a:spcBef>
                          <a:spcPts val="400"/>
                        </a:spcBef>
                        <a:spcAft>
                          <a:spcPts val="400"/>
                        </a:spcAft>
                      </a:pPr>
                      <a:r>
                        <a:rPr lang="en-US" sz="1100" dirty="0">
                          <a:solidFill>
                            <a:srgbClr val="C00000"/>
                          </a:solidFill>
                          <a:effectLst/>
                        </a:rPr>
                        <a:t>      constraints:</a:t>
                      </a:r>
                    </a:p>
                    <a:p>
                      <a:pPr marL="0" marR="0">
                        <a:spcBef>
                          <a:spcPts val="400"/>
                        </a:spcBef>
                        <a:spcAft>
                          <a:spcPts val="400"/>
                        </a:spcAft>
                      </a:pPr>
                      <a:r>
                        <a:rPr lang="en-US" sz="1100" dirty="0">
                          <a:solidFill>
                            <a:srgbClr val="C00000"/>
                          </a:solidFill>
                          <a:effectLst/>
                        </a:rPr>
                        <a:t>        - </a:t>
                      </a:r>
                      <a:r>
                        <a:rPr lang="en-US" sz="1100" dirty="0" err="1">
                          <a:solidFill>
                            <a:srgbClr val="C00000"/>
                          </a:solidFill>
                          <a:effectLst/>
                        </a:rPr>
                        <a:t>valid_values</a:t>
                      </a:r>
                      <a:r>
                        <a:rPr lang="en-US" sz="1100" dirty="0">
                          <a:solidFill>
                            <a:srgbClr val="C00000"/>
                          </a:solidFill>
                          <a:effectLst/>
                        </a:rPr>
                        <a:t>: [ root, leaf ]</a:t>
                      </a:r>
                    </a:p>
                    <a:p>
                      <a:pPr marL="0" marR="0" indent="444500">
                        <a:spcBef>
                          <a:spcPts val="400"/>
                        </a:spcBef>
                        <a:spcAft>
                          <a:spcPts val="400"/>
                        </a:spcAft>
                      </a:pPr>
                      <a:r>
                        <a:rPr lang="en-US" sz="1100" dirty="0" err="1">
                          <a:solidFill>
                            <a:srgbClr val="C00000"/>
                          </a:solidFill>
                          <a:effectLst/>
                        </a:rPr>
                        <a:t>required:flase</a:t>
                      </a:r>
                      <a:endParaRPr lang="en-US" sz="1100" dirty="0">
                        <a:solidFill>
                          <a:srgbClr val="C00000"/>
                        </a:solidFill>
                        <a:effectLst/>
                      </a:endParaRPr>
                    </a:p>
                    <a:p>
                      <a:pPr marL="0" marR="0" indent="276225">
                        <a:spcBef>
                          <a:spcPts val="400"/>
                        </a:spcBef>
                        <a:spcAft>
                          <a:spcPts val="400"/>
                        </a:spcAft>
                      </a:pPr>
                      <a:r>
                        <a:rPr lang="en-US" sz="1100" dirty="0">
                          <a:solidFill>
                            <a:srgbClr val="C00000"/>
                          </a:solidFill>
                          <a:effectLst/>
                        </a:rPr>
                        <a:t>description:</a:t>
                      </a:r>
                    </a:p>
                    <a:p>
                      <a:pPr marL="0" marR="0" indent="444500">
                        <a:spcBef>
                          <a:spcPts val="400"/>
                        </a:spcBef>
                        <a:spcAft>
                          <a:spcPts val="400"/>
                        </a:spcAft>
                      </a:pPr>
                      <a:r>
                        <a:rPr lang="en-US" sz="1100" dirty="0">
                          <a:solidFill>
                            <a:srgbClr val="C00000"/>
                          </a:solidFill>
                          <a:effectLst/>
                        </a:rPr>
                        <a:t>type: string</a:t>
                      </a:r>
                    </a:p>
                    <a:p>
                      <a:pPr marL="0" marR="0" indent="444500">
                        <a:spcBef>
                          <a:spcPts val="400"/>
                        </a:spcBef>
                        <a:spcAft>
                          <a:spcPts val="400"/>
                        </a:spcAft>
                      </a:pPr>
                      <a:r>
                        <a:rPr lang="en-US" sz="1100" dirty="0">
                          <a:solidFill>
                            <a:srgbClr val="C00000"/>
                          </a:solidFill>
                          <a:effectLst/>
                        </a:rPr>
                        <a:t>required: false</a:t>
                      </a:r>
                    </a:p>
                    <a:p>
                      <a:pPr marL="0" marR="0" indent="254000">
                        <a:spcBef>
                          <a:spcPts val="400"/>
                        </a:spcBef>
                        <a:spcAft>
                          <a:spcPts val="400"/>
                        </a:spcAft>
                      </a:pPr>
                      <a:r>
                        <a:rPr lang="en-US" sz="1100" dirty="0" err="1">
                          <a:solidFill>
                            <a:srgbClr val="C00000"/>
                          </a:solidFill>
                          <a:effectLst/>
                        </a:rPr>
                        <a:t>address_data</a:t>
                      </a:r>
                      <a:r>
                        <a:rPr lang="en-US" sz="1100" dirty="0">
                          <a:solidFill>
                            <a:srgbClr val="C00000"/>
                          </a:solidFill>
                          <a:effectLst/>
                        </a:rPr>
                        <a:t>:</a:t>
                      </a:r>
                    </a:p>
                    <a:p>
                      <a:pPr marL="0" marR="0" indent="444500">
                        <a:spcBef>
                          <a:spcPts val="400"/>
                        </a:spcBef>
                        <a:spcAft>
                          <a:spcPts val="400"/>
                        </a:spcAft>
                      </a:pPr>
                      <a:r>
                        <a:rPr lang="en-US" sz="1100" dirty="0">
                          <a:solidFill>
                            <a:srgbClr val="C00000"/>
                          </a:solidFill>
                          <a:effectLst/>
                        </a:rPr>
                        <a:t>type: list</a:t>
                      </a:r>
                    </a:p>
                    <a:p>
                      <a:pPr marL="0" marR="0" indent="444500">
                        <a:spcBef>
                          <a:spcPts val="400"/>
                        </a:spcBef>
                        <a:spcAft>
                          <a:spcPts val="400"/>
                        </a:spcAft>
                      </a:pPr>
                      <a:r>
                        <a:rPr lang="en-US" sz="1100" dirty="0">
                          <a:solidFill>
                            <a:srgbClr val="C00000"/>
                          </a:solidFill>
                          <a:effectLst/>
                        </a:rPr>
                        <a:t>entry_schema:</a:t>
                      </a:r>
                    </a:p>
                    <a:p>
                      <a:pPr marL="0" marR="0" indent="444500">
                        <a:spcBef>
                          <a:spcPts val="400"/>
                        </a:spcBef>
                        <a:spcAft>
                          <a:spcPts val="400"/>
                        </a:spcAft>
                      </a:pPr>
                      <a:r>
                        <a:rPr lang="en-US" sz="1100" dirty="0">
                          <a:solidFill>
                            <a:srgbClr val="C00000"/>
                          </a:solidFill>
                          <a:effectLst/>
                        </a:rPr>
                        <a:t>  type: </a:t>
                      </a:r>
                      <a:r>
                        <a:rPr lang="en-US" sz="1100" dirty="0" err="1">
                          <a:solidFill>
                            <a:srgbClr val="C00000"/>
                          </a:solidFill>
                          <a:effectLst/>
                        </a:rPr>
                        <a:t>tosca.datatype.nfv.AddressData</a:t>
                      </a:r>
                      <a:endParaRPr lang="en-US" sz="1100" dirty="0">
                        <a:solidFill>
                          <a:srgbClr val="C00000"/>
                        </a:solidFill>
                        <a:effectLst/>
                      </a:endParaRPr>
                    </a:p>
                    <a:p>
                      <a:pPr marL="0" marR="0" indent="444500">
                        <a:spcBef>
                          <a:spcPts val="400"/>
                        </a:spcBef>
                        <a:spcAft>
                          <a:spcPts val="400"/>
                        </a:spcAft>
                      </a:pPr>
                      <a:r>
                        <a:rPr lang="en-US" sz="1100" dirty="0" err="1">
                          <a:solidFill>
                            <a:srgbClr val="C00000"/>
                          </a:solidFill>
                          <a:effectLst/>
                        </a:rPr>
                        <a:t>required:false</a:t>
                      </a:r>
                      <a:endParaRPr lang="en-US" sz="1100" dirty="0">
                        <a:solidFill>
                          <a:srgbClr val="C00000"/>
                        </a:solidFill>
                        <a:effectLst/>
                      </a:endParaRPr>
                    </a:p>
                  </a:txBody>
                  <a:tcPr marL="61706" marR="61706" marT="31121" marB="46146">
                    <a:solidFill>
                      <a:schemeClr val="bg1">
                        <a:lumMod val="95000"/>
                      </a:schemeClr>
                    </a:solidFill>
                  </a:tcPr>
                </a:tc>
                <a:extLst>
                  <a:ext uri="{0D108BD9-81ED-4DB2-BD59-A6C34878D82A}">
                    <a16:rowId xmlns:a16="http://schemas.microsoft.com/office/drawing/2014/main" val="10000"/>
                  </a:ext>
                </a:extLst>
              </a:tr>
            </a:tbl>
          </a:graphicData>
        </a:graphic>
      </p:graphicFrame>
      <p:graphicFrame>
        <p:nvGraphicFramePr>
          <p:cNvPr id="3" name="Table 2"/>
          <p:cNvGraphicFramePr>
            <a:graphicFrameLocks noGrp="1"/>
          </p:cNvGraphicFramePr>
          <p:nvPr>
            <p:extLst/>
          </p:nvPr>
        </p:nvGraphicFramePr>
        <p:xfrm>
          <a:off x="3836019" y="3034079"/>
          <a:ext cx="8263050" cy="3660140"/>
        </p:xfrm>
        <a:graphic>
          <a:graphicData uri="http://schemas.openxmlformats.org/drawingml/2006/table">
            <a:tbl>
              <a:tblPr firstRow="1" firstCol="1" bandRow="1" bandCol="1">
                <a:tableStyleId>{5C22544A-7EE6-4342-B048-85BDC9FD1C3A}</a:tableStyleId>
              </a:tblPr>
              <a:tblGrid>
                <a:gridCol w="1818663">
                  <a:extLst>
                    <a:ext uri="{9D8B030D-6E8A-4147-A177-3AD203B41FA5}">
                      <a16:colId xmlns:a16="http://schemas.microsoft.com/office/drawing/2014/main" val="20000"/>
                    </a:ext>
                  </a:extLst>
                </a:gridCol>
                <a:gridCol w="780839">
                  <a:extLst>
                    <a:ext uri="{9D8B030D-6E8A-4147-A177-3AD203B41FA5}">
                      <a16:colId xmlns:a16="http://schemas.microsoft.com/office/drawing/2014/main" val="20001"/>
                    </a:ext>
                  </a:extLst>
                </a:gridCol>
                <a:gridCol w="929099">
                  <a:extLst>
                    <a:ext uri="{9D8B030D-6E8A-4147-A177-3AD203B41FA5}">
                      <a16:colId xmlns:a16="http://schemas.microsoft.com/office/drawing/2014/main" val="20002"/>
                    </a:ext>
                  </a:extLst>
                </a:gridCol>
                <a:gridCol w="1126780">
                  <a:extLst>
                    <a:ext uri="{9D8B030D-6E8A-4147-A177-3AD203B41FA5}">
                      <a16:colId xmlns:a16="http://schemas.microsoft.com/office/drawing/2014/main" val="20003"/>
                    </a:ext>
                  </a:extLst>
                </a:gridCol>
                <a:gridCol w="3607669">
                  <a:extLst>
                    <a:ext uri="{9D8B030D-6E8A-4147-A177-3AD203B41FA5}">
                      <a16:colId xmlns:a16="http://schemas.microsoft.com/office/drawing/2014/main" val="20004"/>
                    </a:ext>
                  </a:extLst>
                </a:gridCol>
              </a:tblGrid>
              <a:tr h="0">
                <a:tc>
                  <a:txBody>
                    <a:bodyPr/>
                    <a:lstStyle/>
                    <a:p>
                      <a:pPr marL="0" marR="0">
                        <a:spcBef>
                          <a:spcPts val="0"/>
                        </a:spcBef>
                        <a:spcAft>
                          <a:spcPts val="0"/>
                        </a:spcAft>
                      </a:pPr>
                      <a:r>
                        <a:rPr lang="en-US" sz="1200" kern="100" dirty="0">
                          <a:effectLst/>
                        </a:rPr>
                        <a:t>Name</a:t>
                      </a:r>
                      <a:endParaRPr lang="en-US" sz="1200" b="1" kern="100" dirty="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kern="100">
                          <a:effectLst/>
                        </a:rPr>
                        <a:t>Required</a:t>
                      </a:r>
                      <a:endParaRPr lang="en-US" sz="1200" b="1" kern="10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kern="100">
                          <a:effectLst/>
                        </a:rPr>
                        <a:t>Type</a:t>
                      </a:r>
                      <a:endParaRPr lang="en-US" sz="1200" b="1" kern="10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kern="100">
                          <a:effectLst/>
                        </a:rPr>
                        <a:t>Constraints</a:t>
                      </a:r>
                      <a:endParaRPr lang="en-US" sz="1200" b="1" kern="10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kern="100">
                          <a:effectLst/>
                        </a:rPr>
                        <a:t>Description</a:t>
                      </a:r>
                      <a:endParaRPr lang="en-US" sz="1200" b="1" kern="100">
                        <a:solidFill>
                          <a:srgbClr val="000000"/>
                        </a:solidFill>
                        <a:effectLst/>
                        <a:latin typeface="Calibri" panose="020F0502020204030204" pitchFamily="34" charset="0"/>
                        <a:ea typeface="HG Mincho Light J"/>
                        <a:cs typeface="Times New Roman" panose="02020603050405020304" pitchFamily="18" charset="0"/>
                      </a:endParaRPr>
                    </a:p>
                  </a:txBody>
                  <a:tcPr marL="73025" marR="73025" marT="36830" marB="36830"/>
                </a:tc>
                <a:extLst>
                  <a:ext uri="{0D108BD9-81ED-4DB2-BD59-A6C34878D82A}">
                    <a16:rowId xmlns:a16="http://schemas.microsoft.com/office/drawing/2014/main" val="10000"/>
                  </a:ext>
                </a:extLst>
              </a:tr>
              <a:tr h="0">
                <a:tc>
                  <a:txBody>
                    <a:bodyPr/>
                    <a:lstStyle/>
                    <a:p>
                      <a:pPr marL="0" marR="0">
                        <a:spcBef>
                          <a:spcPts val="0"/>
                        </a:spcBef>
                        <a:spcAft>
                          <a:spcPts val="0"/>
                        </a:spcAft>
                      </a:pPr>
                      <a:r>
                        <a:rPr lang="en-US" sz="1200" dirty="0" err="1">
                          <a:effectLst/>
                        </a:rPr>
                        <a:t>layer_protocol</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yes</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string</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dirty="0">
                          <a:effectLst/>
                        </a:rPr>
                        <a:t>Valid values: Ethernet, mpls, odu2, ipv4, ipv6, pseudo-wire</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dirty="0">
                          <a:effectLst/>
                        </a:rPr>
                        <a:t>Identifies which protocol the connection point uses for connectivity purposes</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1"/>
                  </a:ext>
                </a:extLst>
              </a:tr>
              <a:tr h="0">
                <a:tc>
                  <a:txBody>
                    <a:bodyPr/>
                    <a:lstStyle/>
                    <a:p>
                      <a:pPr marL="0" marR="0">
                        <a:spcBef>
                          <a:spcPts val="0"/>
                        </a:spcBef>
                        <a:spcAft>
                          <a:spcPts val="0"/>
                        </a:spcAft>
                      </a:pPr>
                      <a:r>
                        <a:rPr lang="en-US" sz="1200" dirty="0">
                          <a:effectLst/>
                        </a:rPr>
                        <a:t>role</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dirty="0">
                          <a:effectLst/>
                        </a:rPr>
                        <a:t>no</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 </a:t>
                      </a:r>
                    </a:p>
                    <a:p>
                      <a:pPr marL="0" marR="0">
                        <a:spcBef>
                          <a:spcPts val="0"/>
                        </a:spcBef>
                        <a:spcAft>
                          <a:spcPts val="0"/>
                        </a:spcAft>
                      </a:pPr>
                      <a:r>
                        <a:rPr lang="en-US" sz="1200">
                          <a:effectLst/>
                        </a:rPr>
                        <a:t>string</a:t>
                      </a:r>
                    </a:p>
                    <a:p>
                      <a:pPr marL="0" marR="0">
                        <a:spcBef>
                          <a:spcPts val="0"/>
                        </a:spcBef>
                        <a:spcAft>
                          <a:spcPts val="0"/>
                        </a:spcAft>
                      </a:pPr>
                      <a:r>
                        <a:rPr lang="en-US" sz="1200">
                          <a:effectLst/>
                        </a:rPr>
                        <a:t> </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dirty="0">
                          <a:effectLst/>
                        </a:rPr>
                        <a:t> </a:t>
                      </a:r>
                    </a:p>
                    <a:p>
                      <a:pPr marL="0" marR="0">
                        <a:spcBef>
                          <a:spcPts val="0"/>
                        </a:spcBef>
                        <a:spcAft>
                          <a:spcPts val="0"/>
                        </a:spcAft>
                      </a:pPr>
                      <a:r>
                        <a:rPr lang="en-US" sz="1200" dirty="0">
                          <a:effectLst/>
                        </a:rPr>
                        <a:t>valid values: [ root, leaf ]</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Identifies the role of the port in the context of the traffic flow patterns in the VNF or parent NS.</a:t>
                      </a:r>
                    </a:p>
                    <a:p>
                      <a:pPr marL="0" marR="0">
                        <a:spcBef>
                          <a:spcPts val="0"/>
                        </a:spcBef>
                        <a:spcAft>
                          <a:spcPts val="0"/>
                        </a:spcAft>
                      </a:pPr>
                      <a:r>
                        <a:rPr lang="en-US" sz="1200">
                          <a:effectLst/>
                        </a:rPr>
                        <a:t>For example a VNF with a tree flow pattern within the VNF will have legal cpRoles of ROOT and LEAF</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2"/>
                  </a:ext>
                </a:extLst>
              </a:tr>
              <a:tr h="0">
                <a:tc>
                  <a:txBody>
                    <a:bodyPr/>
                    <a:lstStyle/>
                    <a:p>
                      <a:pPr marL="0" marR="0">
                        <a:spcBef>
                          <a:spcPts val="0"/>
                        </a:spcBef>
                        <a:spcAft>
                          <a:spcPts val="0"/>
                        </a:spcAft>
                      </a:pPr>
                      <a:r>
                        <a:rPr lang="en-US" sz="1200">
                          <a:effectLst/>
                        </a:rPr>
                        <a:t>description</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no</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string</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 </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Provides human-readable information on the purpose of the connection point (e.g. connection point for control plane traffic).</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3"/>
                  </a:ext>
                </a:extLst>
              </a:tr>
              <a:tr h="0">
                <a:tc>
                  <a:txBody>
                    <a:bodyPr/>
                    <a:lstStyle/>
                    <a:p>
                      <a:pPr marL="0" marR="0">
                        <a:spcBef>
                          <a:spcPts val="0"/>
                        </a:spcBef>
                        <a:spcAft>
                          <a:spcPts val="0"/>
                        </a:spcAft>
                      </a:pPr>
                      <a:r>
                        <a:rPr lang="en-US" sz="1200">
                          <a:effectLst/>
                        </a:rPr>
                        <a:t>address_data</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no</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highlight>
                            <a:srgbClr val="FFFF00"/>
                          </a:highlight>
                        </a:rPr>
                        <a:t>AddressData []</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a:effectLst/>
                        </a:rPr>
                        <a:t> </a:t>
                      </a:r>
                      <a:endParaRPr lang="en-US" sz="120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tc>
                  <a:txBody>
                    <a:bodyPr/>
                    <a:lstStyle/>
                    <a:p>
                      <a:pPr marL="0" marR="0">
                        <a:spcBef>
                          <a:spcPts val="0"/>
                        </a:spcBef>
                        <a:spcAft>
                          <a:spcPts val="0"/>
                        </a:spcAft>
                      </a:pPr>
                      <a:r>
                        <a:rPr lang="en-US" sz="1200" dirty="0">
                          <a:effectLst/>
                        </a:rPr>
                        <a:t>Provides information on the addresses to be assigned to the connection point(s) instantiated from this Connection Point Descriptor.</a:t>
                      </a:r>
                      <a:endParaRPr lang="en-US" sz="1200" dirty="0">
                        <a:effectLst/>
                        <a:latin typeface="Calibri" panose="020F0502020204030204" pitchFamily="34" charset="0"/>
                        <a:ea typeface="SimSun" panose="02010600030101010101" pitchFamily="2" charset="-122"/>
                        <a:cs typeface="Times New Roman" panose="02020603050405020304" pitchFamily="18" charset="0"/>
                      </a:endParaRPr>
                    </a:p>
                  </a:txBody>
                  <a:tcPr marL="73025" marR="73025" marT="36830" marB="3683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7964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Oval 208"/>
          <p:cNvSpPr/>
          <p:nvPr/>
        </p:nvSpPr>
        <p:spPr>
          <a:xfrm>
            <a:off x="6350" y="633846"/>
            <a:ext cx="8344402" cy="6224155"/>
          </a:xfrm>
          <a:prstGeom prst="ellipse">
            <a:avLst/>
          </a:prstGeom>
          <a:solidFill>
            <a:schemeClr val="accent3">
              <a:lumMod val="20000"/>
              <a:lumOff val="80000"/>
              <a:alpha val="3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117" name="Oval 116"/>
          <p:cNvSpPr/>
          <p:nvPr/>
        </p:nvSpPr>
        <p:spPr>
          <a:xfrm>
            <a:off x="6438323" y="712096"/>
            <a:ext cx="5703310" cy="5271013"/>
          </a:xfrm>
          <a:prstGeom prst="ellipse">
            <a:avLst/>
          </a:prstGeom>
          <a:solidFill>
            <a:srgbClr val="F2F991">
              <a:alpha val="3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Title 1"/>
          <p:cNvSpPr>
            <a:spLocks noGrp="1"/>
          </p:cNvSpPr>
          <p:nvPr>
            <p:ph type="title"/>
          </p:nvPr>
        </p:nvSpPr>
        <p:spPr>
          <a:xfrm>
            <a:off x="547976" y="62776"/>
            <a:ext cx="11418310" cy="781050"/>
          </a:xfrm>
        </p:spPr>
        <p:txBody>
          <a:bodyPr/>
          <a:lstStyle/>
          <a:p>
            <a:r>
              <a:rPr lang="en-US" dirty="0"/>
              <a:t>VNF Package Model Requirements</a:t>
            </a:r>
          </a:p>
        </p:txBody>
      </p:sp>
      <p:sp>
        <p:nvSpPr>
          <p:cNvPr id="7" name="Rounded Rectangle 6"/>
          <p:cNvSpPr/>
          <p:nvPr/>
        </p:nvSpPr>
        <p:spPr>
          <a:xfrm>
            <a:off x="719863" y="1381987"/>
            <a:ext cx="1887679" cy="280555"/>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Vendor ID</a:t>
            </a:r>
          </a:p>
        </p:txBody>
      </p:sp>
      <p:sp>
        <p:nvSpPr>
          <p:cNvPr id="8" name="Rounded Rectangle 7"/>
          <p:cNvSpPr/>
          <p:nvPr/>
        </p:nvSpPr>
        <p:spPr>
          <a:xfrm>
            <a:off x="723324" y="1034217"/>
            <a:ext cx="1887679" cy="280555"/>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Prod. Name</a:t>
            </a:r>
          </a:p>
        </p:txBody>
      </p:sp>
      <p:sp>
        <p:nvSpPr>
          <p:cNvPr id="9" name="Rounded Rectangle 8"/>
          <p:cNvSpPr/>
          <p:nvPr/>
        </p:nvSpPr>
        <p:spPr>
          <a:xfrm>
            <a:off x="716398" y="1721425"/>
            <a:ext cx="1887679" cy="280555"/>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Version</a:t>
            </a:r>
          </a:p>
        </p:txBody>
      </p:sp>
      <p:sp>
        <p:nvSpPr>
          <p:cNvPr id="11" name="Rounded Rectangle 10"/>
          <p:cNvSpPr/>
          <p:nvPr/>
        </p:nvSpPr>
        <p:spPr>
          <a:xfrm>
            <a:off x="709468" y="2067789"/>
            <a:ext cx="1887679" cy="280555"/>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Change Log</a:t>
            </a:r>
          </a:p>
        </p:txBody>
      </p:sp>
      <p:sp>
        <p:nvSpPr>
          <p:cNvPr id="12" name="Rounded Rectangle 11"/>
          <p:cNvSpPr/>
          <p:nvPr/>
        </p:nvSpPr>
        <p:spPr>
          <a:xfrm>
            <a:off x="716394" y="2417618"/>
            <a:ext cx="1887679" cy="280555"/>
          </a:xfrm>
          <a:prstGeom prst="round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License – terms and conditions</a:t>
            </a:r>
          </a:p>
        </p:txBody>
      </p:sp>
      <p:sp>
        <p:nvSpPr>
          <p:cNvPr id="13" name="Oval 12"/>
          <p:cNvSpPr/>
          <p:nvPr/>
        </p:nvSpPr>
        <p:spPr>
          <a:xfrm>
            <a:off x="4618904" y="1440865"/>
            <a:ext cx="1454728" cy="1167253"/>
          </a:xfrm>
          <a:prstGeom prst="ellipse">
            <a:avLst/>
          </a:prstGeom>
          <a:solidFill>
            <a:schemeClr val="accent6">
              <a:lumMod val="40000"/>
              <a:lumOff val="6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D4E53"/>
                </a:solidFill>
                <a:effectLst/>
                <a:uLnTx/>
                <a:uFillTx/>
                <a:latin typeface="Arial"/>
                <a:ea typeface="+mn-ea"/>
                <a:cs typeface="+mn-cs"/>
              </a:rPr>
              <a:t>VNF Package Model</a:t>
            </a:r>
          </a:p>
        </p:txBody>
      </p:sp>
      <p:sp>
        <p:nvSpPr>
          <p:cNvPr id="14" name="Rounded Rectangle 13"/>
          <p:cNvSpPr/>
          <p:nvPr/>
        </p:nvSpPr>
        <p:spPr>
          <a:xfrm>
            <a:off x="3102842" y="1638297"/>
            <a:ext cx="1007918" cy="349829"/>
          </a:xfrm>
          <a:prstGeom prst="roundRect">
            <a:avLst/>
          </a:prstGeom>
          <a:solidFill>
            <a:srgbClr val="92D050"/>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E53"/>
                </a:solidFill>
                <a:effectLst/>
                <a:uLnTx/>
                <a:uFillTx/>
                <a:latin typeface="Arial"/>
                <a:ea typeface="+mn-ea"/>
                <a:cs typeface="+mn-cs"/>
              </a:rPr>
              <a:t>Business</a:t>
            </a:r>
          </a:p>
        </p:txBody>
      </p:sp>
      <p:sp>
        <p:nvSpPr>
          <p:cNvPr id="15" name="Rounded Rectangle 14"/>
          <p:cNvSpPr/>
          <p:nvPr/>
        </p:nvSpPr>
        <p:spPr>
          <a:xfrm>
            <a:off x="716398" y="2798620"/>
            <a:ext cx="1887679" cy="358473"/>
          </a:xfrm>
          <a:prstGeom prst="roundRect">
            <a:avLst/>
          </a:prstGeom>
          <a:solidFill>
            <a:srgbClr val="F2F9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Description, type, category from VNF-D</a:t>
            </a:r>
          </a:p>
        </p:txBody>
      </p:sp>
      <p:cxnSp>
        <p:nvCxnSpPr>
          <p:cNvPr id="17" name="Curved Connector 16"/>
          <p:cNvCxnSpPr>
            <a:stCxn id="14" idx="1"/>
            <a:endCxn id="8" idx="3"/>
          </p:cNvCxnSpPr>
          <p:nvPr/>
        </p:nvCxnSpPr>
        <p:spPr>
          <a:xfrm rot="10800000">
            <a:off x="2611002" y="1174496"/>
            <a:ext cx="491840" cy="638717"/>
          </a:xfrm>
          <a:prstGeom prst="curvedConnector3">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18" name="Curved Connector 17"/>
          <p:cNvCxnSpPr>
            <a:stCxn id="14" idx="1"/>
            <a:endCxn id="7" idx="3"/>
          </p:cNvCxnSpPr>
          <p:nvPr/>
        </p:nvCxnSpPr>
        <p:spPr>
          <a:xfrm rot="10800000">
            <a:off x="2607543" y="1522266"/>
            <a:ext cx="495301" cy="290947"/>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21" name="Curved Connector 20"/>
          <p:cNvCxnSpPr>
            <a:stCxn id="14" idx="1"/>
            <a:endCxn id="9" idx="3"/>
          </p:cNvCxnSpPr>
          <p:nvPr/>
        </p:nvCxnSpPr>
        <p:spPr>
          <a:xfrm rot="10800000" flipV="1">
            <a:off x="2604076" y="1813211"/>
            <a:ext cx="498766" cy="48491"/>
          </a:xfrm>
          <a:prstGeom prst="curvedConnector3">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27" name="Curved Connector 26"/>
          <p:cNvCxnSpPr>
            <a:stCxn id="14" idx="1"/>
            <a:endCxn id="11" idx="3"/>
          </p:cNvCxnSpPr>
          <p:nvPr/>
        </p:nvCxnSpPr>
        <p:spPr>
          <a:xfrm rot="10800000" flipV="1">
            <a:off x="2597146" y="1813211"/>
            <a:ext cx="505696" cy="394855"/>
          </a:xfrm>
          <a:prstGeom prst="curvedConnector3">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30" name="Curved Connector 29"/>
          <p:cNvCxnSpPr>
            <a:stCxn id="14" idx="1"/>
            <a:endCxn id="12" idx="3"/>
          </p:cNvCxnSpPr>
          <p:nvPr/>
        </p:nvCxnSpPr>
        <p:spPr>
          <a:xfrm rot="10800000" flipV="1">
            <a:off x="2604072" y="1813211"/>
            <a:ext cx="498770" cy="744684"/>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33" name="Curved Connector 32"/>
          <p:cNvCxnSpPr>
            <a:stCxn id="14" idx="1"/>
            <a:endCxn id="15" idx="3"/>
          </p:cNvCxnSpPr>
          <p:nvPr/>
        </p:nvCxnSpPr>
        <p:spPr>
          <a:xfrm rot="10800000" flipV="1">
            <a:off x="2604076" y="1813211"/>
            <a:ext cx="498766" cy="1164645"/>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36" name="Curved Connector 35"/>
          <p:cNvCxnSpPr>
            <a:stCxn id="14" idx="3"/>
            <a:endCxn id="13" idx="2"/>
          </p:cNvCxnSpPr>
          <p:nvPr/>
        </p:nvCxnSpPr>
        <p:spPr>
          <a:xfrm>
            <a:off x="4110760" y="1813211"/>
            <a:ext cx="508144" cy="211280"/>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sp>
        <p:nvSpPr>
          <p:cNvPr id="39" name="Rounded Rectangle 38"/>
          <p:cNvSpPr/>
          <p:nvPr/>
        </p:nvSpPr>
        <p:spPr>
          <a:xfrm>
            <a:off x="764882" y="4080156"/>
            <a:ext cx="1859980" cy="280555"/>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LCM scripts</a:t>
            </a:r>
          </a:p>
        </p:txBody>
      </p:sp>
      <p:sp>
        <p:nvSpPr>
          <p:cNvPr id="40" name="Rounded Rectangle 39"/>
          <p:cNvSpPr/>
          <p:nvPr/>
        </p:nvSpPr>
        <p:spPr>
          <a:xfrm>
            <a:off x="768343" y="3693102"/>
            <a:ext cx="1859980" cy="319839"/>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Mgmt. API – SOL005</a:t>
            </a:r>
          </a:p>
        </p:txBody>
      </p:sp>
      <p:sp>
        <p:nvSpPr>
          <p:cNvPr id="41" name="Rounded Rectangle 40"/>
          <p:cNvSpPr/>
          <p:nvPr/>
        </p:nvSpPr>
        <p:spPr>
          <a:xfrm>
            <a:off x="761417" y="4419594"/>
            <a:ext cx="1859980" cy="280555"/>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Fault/PM scripts</a:t>
            </a:r>
          </a:p>
        </p:txBody>
      </p:sp>
      <p:sp>
        <p:nvSpPr>
          <p:cNvPr id="42" name="Rounded Rectangle 41"/>
          <p:cNvSpPr/>
          <p:nvPr/>
        </p:nvSpPr>
        <p:spPr>
          <a:xfrm>
            <a:off x="757952" y="4769423"/>
            <a:ext cx="1859980" cy="280555"/>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Usage scripts</a:t>
            </a:r>
          </a:p>
        </p:txBody>
      </p:sp>
      <p:sp>
        <p:nvSpPr>
          <p:cNvPr id="43" name="Rounded Rectangle 42"/>
          <p:cNvSpPr/>
          <p:nvPr/>
        </p:nvSpPr>
        <p:spPr>
          <a:xfrm>
            <a:off x="754487" y="5119252"/>
            <a:ext cx="1859980" cy="280555"/>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Scale Scripts</a:t>
            </a:r>
          </a:p>
        </p:txBody>
      </p:sp>
      <p:sp>
        <p:nvSpPr>
          <p:cNvPr id="44" name="Rounded Rectangle 43"/>
          <p:cNvSpPr/>
          <p:nvPr/>
        </p:nvSpPr>
        <p:spPr>
          <a:xfrm>
            <a:off x="761413" y="5469081"/>
            <a:ext cx="1859980" cy="280555"/>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Policy Scripts</a:t>
            </a:r>
          </a:p>
        </p:txBody>
      </p:sp>
      <p:sp>
        <p:nvSpPr>
          <p:cNvPr id="45" name="Rounded Rectangle 44"/>
          <p:cNvSpPr/>
          <p:nvPr/>
        </p:nvSpPr>
        <p:spPr>
          <a:xfrm>
            <a:off x="3712462" y="3737265"/>
            <a:ext cx="1377926" cy="471042"/>
          </a:xfrm>
          <a:prstGeom prst="roundRect">
            <a:avLst/>
          </a:prstGeom>
          <a:solidFill>
            <a:schemeClr val="accent1">
              <a:lumMod val="40000"/>
              <a:lumOff val="6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E53"/>
                </a:solidFill>
                <a:effectLst/>
                <a:uLnTx/>
                <a:uFillTx/>
                <a:latin typeface="Arial"/>
                <a:ea typeface="+mn-ea"/>
                <a:cs typeface="+mn-cs"/>
              </a:rPr>
              <a:t>Operational Lifecycle</a:t>
            </a:r>
          </a:p>
        </p:txBody>
      </p:sp>
      <p:cxnSp>
        <p:nvCxnSpPr>
          <p:cNvPr id="46" name="Curved Connector 45"/>
          <p:cNvCxnSpPr>
            <a:stCxn id="45" idx="1"/>
            <a:endCxn id="40" idx="3"/>
          </p:cNvCxnSpPr>
          <p:nvPr/>
        </p:nvCxnSpPr>
        <p:spPr>
          <a:xfrm rot="10800000">
            <a:off x="2628325" y="3853023"/>
            <a:ext cx="1084139" cy="119765"/>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47" name="Curved Connector 46"/>
          <p:cNvCxnSpPr>
            <a:stCxn id="45" idx="1"/>
            <a:endCxn id="39" idx="3"/>
          </p:cNvCxnSpPr>
          <p:nvPr/>
        </p:nvCxnSpPr>
        <p:spPr>
          <a:xfrm rot="10800000" flipV="1">
            <a:off x="2624862" y="3972786"/>
            <a:ext cx="1087600" cy="247647"/>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48" name="Curved Connector 47"/>
          <p:cNvCxnSpPr>
            <a:stCxn id="45" idx="1"/>
            <a:endCxn id="41" idx="3"/>
          </p:cNvCxnSpPr>
          <p:nvPr/>
        </p:nvCxnSpPr>
        <p:spPr>
          <a:xfrm rot="10800000" flipV="1">
            <a:off x="2621399" y="3972786"/>
            <a:ext cx="1091065" cy="587085"/>
          </a:xfrm>
          <a:prstGeom prst="curvedConnector3">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49" name="Curved Connector 48"/>
          <p:cNvCxnSpPr>
            <a:stCxn id="45" idx="1"/>
            <a:endCxn id="42" idx="3"/>
          </p:cNvCxnSpPr>
          <p:nvPr/>
        </p:nvCxnSpPr>
        <p:spPr>
          <a:xfrm rot="10800000" flipV="1">
            <a:off x="2617932" y="3972786"/>
            <a:ext cx="1094530" cy="936914"/>
          </a:xfrm>
          <a:prstGeom prst="curvedConnector3">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50" name="Curved Connector 49"/>
          <p:cNvCxnSpPr>
            <a:stCxn id="45" idx="1"/>
            <a:endCxn id="43" idx="3"/>
          </p:cNvCxnSpPr>
          <p:nvPr/>
        </p:nvCxnSpPr>
        <p:spPr>
          <a:xfrm rot="10800000" flipV="1">
            <a:off x="2614469" y="3972786"/>
            <a:ext cx="1097995" cy="1286743"/>
          </a:xfrm>
          <a:prstGeom prst="curvedConnector3">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51" name="Curved Connector 50"/>
          <p:cNvCxnSpPr>
            <a:stCxn id="45" idx="1"/>
            <a:endCxn id="44" idx="3"/>
          </p:cNvCxnSpPr>
          <p:nvPr/>
        </p:nvCxnSpPr>
        <p:spPr>
          <a:xfrm rot="10800000" flipV="1">
            <a:off x="2621395" y="3972786"/>
            <a:ext cx="1091069" cy="1636572"/>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52" name="Curved Connector 51"/>
          <p:cNvCxnSpPr>
            <a:stCxn id="45" idx="0"/>
            <a:endCxn id="13" idx="4"/>
          </p:cNvCxnSpPr>
          <p:nvPr/>
        </p:nvCxnSpPr>
        <p:spPr>
          <a:xfrm rot="5400000" flipH="1" flipV="1">
            <a:off x="4309272" y="2700271"/>
            <a:ext cx="1129148" cy="944843"/>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55" name="Curved Connector 54"/>
          <p:cNvCxnSpPr>
            <a:stCxn id="45" idx="1"/>
            <a:endCxn id="74" idx="3"/>
          </p:cNvCxnSpPr>
          <p:nvPr/>
        </p:nvCxnSpPr>
        <p:spPr>
          <a:xfrm rot="10800000" flipV="1">
            <a:off x="2624863" y="3972786"/>
            <a:ext cx="1087601" cy="2005126"/>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sp>
        <p:nvSpPr>
          <p:cNvPr id="59" name="Rounded Rectangle 58"/>
          <p:cNvSpPr/>
          <p:nvPr/>
        </p:nvSpPr>
        <p:spPr>
          <a:xfrm>
            <a:off x="9198840" y="1416623"/>
            <a:ext cx="1544708" cy="280555"/>
          </a:xfrm>
          <a:prstGeom prst="roundRect">
            <a:avLst/>
          </a:prstGeom>
          <a:solidFill>
            <a:srgbClr val="F2F9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Storage Req.</a:t>
            </a:r>
          </a:p>
        </p:txBody>
      </p:sp>
      <p:sp>
        <p:nvSpPr>
          <p:cNvPr id="60" name="Rounded Rectangle 59"/>
          <p:cNvSpPr/>
          <p:nvPr/>
        </p:nvSpPr>
        <p:spPr>
          <a:xfrm>
            <a:off x="9181528" y="1068853"/>
            <a:ext cx="1569025" cy="280555"/>
          </a:xfrm>
          <a:prstGeom prst="roundRect">
            <a:avLst/>
          </a:prstGeom>
          <a:solidFill>
            <a:srgbClr val="F2F9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Compute Req.</a:t>
            </a:r>
          </a:p>
        </p:txBody>
      </p:sp>
      <p:sp>
        <p:nvSpPr>
          <p:cNvPr id="61" name="Rounded Rectangle 60"/>
          <p:cNvSpPr/>
          <p:nvPr/>
        </p:nvSpPr>
        <p:spPr>
          <a:xfrm>
            <a:off x="9198840" y="1756061"/>
            <a:ext cx="1540652" cy="280555"/>
          </a:xfrm>
          <a:prstGeom prst="roundRect">
            <a:avLst/>
          </a:prstGeom>
          <a:solidFill>
            <a:srgbClr val="F2F9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Networking Req.</a:t>
            </a:r>
          </a:p>
        </p:txBody>
      </p:sp>
      <p:sp>
        <p:nvSpPr>
          <p:cNvPr id="62" name="Rounded Rectangle 61"/>
          <p:cNvSpPr/>
          <p:nvPr/>
        </p:nvSpPr>
        <p:spPr>
          <a:xfrm>
            <a:off x="9198840" y="2105890"/>
            <a:ext cx="1536596" cy="280555"/>
          </a:xfrm>
          <a:prstGeom prst="roundRect">
            <a:avLst/>
          </a:prstGeom>
          <a:solidFill>
            <a:srgbClr val="F2F9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Resource Metadata</a:t>
            </a:r>
          </a:p>
        </p:txBody>
      </p:sp>
      <p:sp>
        <p:nvSpPr>
          <p:cNvPr id="63" name="Rounded Rectangle 62"/>
          <p:cNvSpPr/>
          <p:nvPr/>
        </p:nvSpPr>
        <p:spPr>
          <a:xfrm>
            <a:off x="9198840" y="2455719"/>
            <a:ext cx="1532540" cy="280555"/>
          </a:xfrm>
          <a:prstGeom prst="roundRect">
            <a:avLst/>
          </a:prstGeom>
          <a:solidFill>
            <a:srgbClr val="F2F9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VNF flavors</a:t>
            </a:r>
          </a:p>
        </p:txBody>
      </p:sp>
      <p:sp>
        <p:nvSpPr>
          <p:cNvPr id="64" name="Rounded Rectangle 63"/>
          <p:cNvSpPr/>
          <p:nvPr/>
        </p:nvSpPr>
        <p:spPr>
          <a:xfrm>
            <a:off x="9198840" y="2805548"/>
            <a:ext cx="1540648" cy="280555"/>
          </a:xfrm>
          <a:prstGeom prst="roundRect">
            <a:avLst/>
          </a:prstGeom>
          <a:solidFill>
            <a:srgbClr val="F2F9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SW Image</a:t>
            </a:r>
          </a:p>
        </p:txBody>
      </p:sp>
      <p:sp>
        <p:nvSpPr>
          <p:cNvPr id="65" name="Rounded Rectangle 64"/>
          <p:cNvSpPr/>
          <p:nvPr/>
        </p:nvSpPr>
        <p:spPr>
          <a:xfrm>
            <a:off x="6790665" y="2015836"/>
            <a:ext cx="1592518" cy="524743"/>
          </a:xfrm>
          <a:prstGeom prst="roundRect">
            <a:avLst/>
          </a:prstGeom>
          <a:solidFill>
            <a:srgbClr val="F2F991"/>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D4E53"/>
                </a:solidFill>
                <a:effectLst/>
                <a:uLnTx/>
                <a:uFillTx/>
                <a:latin typeface="Arial"/>
                <a:ea typeface="+mn-ea"/>
                <a:cs typeface="+mn-cs"/>
              </a:rPr>
              <a:t>Technical - VNF Descriptor</a:t>
            </a:r>
          </a:p>
        </p:txBody>
      </p:sp>
      <p:sp>
        <p:nvSpPr>
          <p:cNvPr id="72" name="Rounded Rectangle 71"/>
          <p:cNvSpPr/>
          <p:nvPr/>
        </p:nvSpPr>
        <p:spPr>
          <a:xfrm>
            <a:off x="9198840" y="3165768"/>
            <a:ext cx="1560918" cy="280555"/>
          </a:xfrm>
          <a:prstGeom prst="roundRect">
            <a:avLst/>
          </a:prstGeom>
          <a:solidFill>
            <a:srgbClr val="F2F9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Connection Graph</a:t>
            </a:r>
          </a:p>
        </p:txBody>
      </p:sp>
      <p:sp>
        <p:nvSpPr>
          <p:cNvPr id="74" name="Rounded Rectangle 73"/>
          <p:cNvSpPr/>
          <p:nvPr/>
        </p:nvSpPr>
        <p:spPr>
          <a:xfrm>
            <a:off x="764881" y="5837635"/>
            <a:ext cx="1859980" cy="280555"/>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Testing Scripts</a:t>
            </a:r>
          </a:p>
        </p:txBody>
      </p:sp>
      <p:sp>
        <p:nvSpPr>
          <p:cNvPr id="75" name="Rounded Rectangle 74"/>
          <p:cNvSpPr/>
          <p:nvPr/>
        </p:nvSpPr>
        <p:spPr>
          <a:xfrm>
            <a:off x="768343" y="6195031"/>
            <a:ext cx="1846124" cy="311086"/>
          </a:xfrm>
          <a:prstGeom prst="roundRect">
            <a:avLst/>
          </a:prstGeom>
          <a:solidFill>
            <a:schemeClr val="accent1">
              <a:lumMod val="40000"/>
              <a:lumOff val="60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Security Features</a:t>
            </a:r>
          </a:p>
        </p:txBody>
      </p:sp>
      <p:sp>
        <p:nvSpPr>
          <p:cNvPr id="76" name="Rounded Rectangle 75"/>
          <p:cNvSpPr/>
          <p:nvPr/>
        </p:nvSpPr>
        <p:spPr>
          <a:xfrm>
            <a:off x="9198841" y="3546770"/>
            <a:ext cx="1540652" cy="280555"/>
          </a:xfrm>
          <a:prstGeom prst="roundRect">
            <a:avLst/>
          </a:prstGeom>
          <a:solidFill>
            <a:srgbClr val="F2F9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Scale</a:t>
            </a:r>
          </a:p>
        </p:txBody>
      </p:sp>
      <p:sp>
        <p:nvSpPr>
          <p:cNvPr id="77" name="Rounded Rectangle 76"/>
          <p:cNvSpPr/>
          <p:nvPr/>
        </p:nvSpPr>
        <p:spPr>
          <a:xfrm>
            <a:off x="9198841" y="3906990"/>
            <a:ext cx="1540653" cy="280555"/>
          </a:xfrm>
          <a:prstGeom prst="roundRect">
            <a:avLst/>
          </a:prstGeom>
          <a:solidFill>
            <a:srgbClr val="F2F9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Monitoring FM, PM, Usage</a:t>
            </a:r>
          </a:p>
        </p:txBody>
      </p:sp>
      <p:cxnSp>
        <p:nvCxnSpPr>
          <p:cNvPr id="86" name="Curved Connector 85"/>
          <p:cNvCxnSpPr>
            <a:stCxn id="13" idx="6"/>
            <a:endCxn id="65" idx="1"/>
          </p:cNvCxnSpPr>
          <p:nvPr/>
        </p:nvCxnSpPr>
        <p:spPr>
          <a:xfrm>
            <a:off x="6073633" y="2024491"/>
            <a:ext cx="717033" cy="253716"/>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89" name="Curved Connector 88"/>
          <p:cNvCxnSpPr>
            <a:stCxn id="65" idx="3"/>
            <a:endCxn id="60" idx="1"/>
          </p:cNvCxnSpPr>
          <p:nvPr/>
        </p:nvCxnSpPr>
        <p:spPr>
          <a:xfrm flipV="1">
            <a:off x="8383183" y="1209131"/>
            <a:ext cx="798344" cy="1069077"/>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92" name="Curved Connector 91"/>
          <p:cNvCxnSpPr>
            <a:stCxn id="65" idx="3"/>
            <a:endCxn id="59" idx="1"/>
          </p:cNvCxnSpPr>
          <p:nvPr/>
        </p:nvCxnSpPr>
        <p:spPr>
          <a:xfrm flipV="1">
            <a:off x="8383184" y="1556901"/>
            <a:ext cx="815657" cy="721307"/>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95" name="Curved Connector 94"/>
          <p:cNvCxnSpPr>
            <a:stCxn id="65" idx="3"/>
            <a:endCxn id="61" idx="1"/>
          </p:cNvCxnSpPr>
          <p:nvPr/>
        </p:nvCxnSpPr>
        <p:spPr>
          <a:xfrm flipV="1">
            <a:off x="8383184" y="1896339"/>
            <a:ext cx="815657" cy="381869"/>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98" name="Curved Connector 97"/>
          <p:cNvCxnSpPr>
            <a:stCxn id="65" idx="3"/>
            <a:endCxn id="62" idx="1"/>
          </p:cNvCxnSpPr>
          <p:nvPr/>
        </p:nvCxnSpPr>
        <p:spPr>
          <a:xfrm flipV="1">
            <a:off x="8383184" y="2246167"/>
            <a:ext cx="815657" cy="32040"/>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101" name="Curved Connector 100"/>
          <p:cNvCxnSpPr>
            <a:endCxn id="63" idx="1"/>
          </p:cNvCxnSpPr>
          <p:nvPr/>
        </p:nvCxnSpPr>
        <p:spPr>
          <a:xfrm>
            <a:off x="8397044" y="2296392"/>
            <a:ext cx="801797" cy="299605"/>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104" name="Curved Connector 103"/>
          <p:cNvCxnSpPr>
            <a:stCxn id="65" idx="3"/>
            <a:endCxn id="64" idx="1"/>
          </p:cNvCxnSpPr>
          <p:nvPr/>
        </p:nvCxnSpPr>
        <p:spPr>
          <a:xfrm>
            <a:off x="8383184" y="2278207"/>
            <a:ext cx="815657" cy="667618"/>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107" name="Curved Connector 106"/>
          <p:cNvCxnSpPr>
            <a:stCxn id="65" idx="3"/>
            <a:endCxn id="72" idx="1"/>
          </p:cNvCxnSpPr>
          <p:nvPr/>
        </p:nvCxnSpPr>
        <p:spPr>
          <a:xfrm>
            <a:off x="8383184" y="2278207"/>
            <a:ext cx="815657" cy="1027838"/>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111" name="Curved Connector 110"/>
          <p:cNvCxnSpPr>
            <a:stCxn id="65" idx="3"/>
            <a:endCxn id="76" idx="1"/>
          </p:cNvCxnSpPr>
          <p:nvPr/>
        </p:nvCxnSpPr>
        <p:spPr>
          <a:xfrm>
            <a:off x="8383183" y="2278207"/>
            <a:ext cx="815658" cy="1408840"/>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114" name="Curved Connector 113"/>
          <p:cNvCxnSpPr>
            <a:stCxn id="65" idx="3"/>
            <a:endCxn id="77" idx="1"/>
          </p:cNvCxnSpPr>
          <p:nvPr/>
        </p:nvCxnSpPr>
        <p:spPr>
          <a:xfrm>
            <a:off x="8383184" y="2278207"/>
            <a:ext cx="815657" cy="1769060"/>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sp>
        <p:nvSpPr>
          <p:cNvPr id="118" name="TextBox 117"/>
          <p:cNvSpPr txBox="1"/>
          <p:nvPr/>
        </p:nvSpPr>
        <p:spPr>
          <a:xfrm>
            <a:off x="7778820" y="5527981"/>
            <a:ext cx="3710299"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D4E53">
                    <a:lumMod val="95000"/>
                    <a:lumOff val="5000"/>
                  </a:srgbClr>
                </a:solidFill>
                <a:effectLst/>
                <a:uLnTx/>
                <a:uFillTx/>
                <a:latin typeface="Arial"/>
                <a:ea typeface="+mn-ea"/>
                <a:cs typeface="+mn-cs"/>
              </a:rPr>
              <a:t>SOL001 endorsing TOSCA NFV Profile</a:t>
            </a:r>
          </a:p>
        </p:txBody>
      </p:sp>
      <p:sp>
        <p:nvSpPr>
          <p:cNvPr id="119" name="Rounded Rectangle 118"/>
          <p:cNvSpPr/>
          <p:nvPr/>
        </p:nvSpPr>
        <p:spPr>
          <a:xfrm>
            <a:off x="9198841" y="4277601"/>
            <a:ext cx="1569025" cy="280555"/>
          </a:xfrm>
          <a:prstGeom prst="roundRect">
            <a:avLst/>
          </a:prstGeom>
          <a:solidFill>
            <a:srgbClr val="F2F9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Policy</a:t>
            </a:r>
          </a:p>
        </p:txBody>
      </p:sp>
      <p:cxnSp>
        <p:nvCxnSpPr>
          <p:cNvPr id="120" name="Curved Connector 119"/>
          <p:cNvCxnSpPr>
            <a:stCxn id="65" idx="3"/>
            <a:endCxn id="119" idx="1"/>
          </p:cNvCxnSpPr>
          <p:nvPr/>
        </p:nvCxnSpPr>
        <p:spPr>
          <a:xfrm>
            <a:off x="8383184" y="2278208"/>
            <a:ext cx="815657" cy="2139671"/>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sp>
        <p:nvSpPr>
          <p:cNvPr id="145" name="Rounded Rectangle 144"/>
          <p:cNvSpPr/>
          <p:nvPr/>
        </p:nvSpPr>
        <p:spPr>
          <a:xfrm>
            <a:off x="9194787" y="4629156"/>
            <a:ext cx="1569025" cy="280555"/>
          </a:xfrm>
          <a:prstGeom prst="roundRect">
            <a:avLst/>
          </a:prstGeom>
          <a:solidFill>
            <a:srgbClr val="F2F9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Testing</a:t>
            </a:r>
          </a:p>
        </p:txBody>
      </p:sp>
      <p:cxnSp>
        <p:nvCxnSpPr>
          <p:cNvPr id="146" name="Curved Connector 145"/>
          <p:cNvCxnSpPr>
            <a:stCxn id="65" idx="3"/>
            <a:endCxn id="145" idx="1"/>
          </p:cNvCxnSpPr>
          <p:nvPr/>
        </p:nvCxnSpPr>
        <p:spPr>
          <a:xfrm>
            <a:off x="8383184" y="2278207"/>
            <a:ext cx="811603" cy="2491226"/>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168" name="Curved Connector 167"/>
          <p:cNvCxnSpPr>
            <a:stCxn id="75" idx="3"/>
            <a:endCxn id="45" idx="1"/>
          </p:cNvCxnSpPr>
          <p:nvPr/>
        </p:nvCxnSpPr>
        <p:spPr>
          <a:xfrm flipV="1">
            <a:off x="2614468" y="3972786"/>
            <a:ext cx="1097995" cy="2377788"/>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sp>
        <p:nvSpPr>
          <p:cNvPr id="171" name="Rounded Rectangle 170"/>
          <p:cNvSpPr/>
          <p:nvPr/>
        </p:nvSpPr>
        <p:spPr>
          <a:xfrm>
            <a:off x="9162356" y="4989376"/>
            <a:ext cx="1569025" cy="280555"/>
          </a:xfrm>
          <a:prstGeom prst="roundRect">
            <a:avLst/>
          </a:prstGeom>
          <a:solidFill>
            <a:srgbClr val="F2F99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Opt. Functional Ca[abilities</a:t>
            </a:r>
          </a:p>
        </p:txBody>
      </p:sp>
      <p:cxnSp>
        <p:nvCxnSpPr>
          <p:cNvPr id="172" name="Curved Connector 171"/>
          <p:cNvCxnSpPr>
            <a:stCxn id="65" idx="3"/>
            <a:endCxn id="171" idx="1"/>
          </p:cNvCxnSpPr>
          <p:nvPr/>
        </p:nvCxnSpPr>
        <p:spPr>
          <a:xfrm>
            <a:off x="8383183" y="2278207"/>
            <a:ext cx="779172" cy="2851446"/>
          </a:xfrm>
          <a:prstGeom prst="curvedConnector3">
            <a:avLst>
              <a:gd name="adj1" fmla="val 500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sp>
        <p:nvSpPr>
          <p:cNvPr id="176" name="Rounded Rectangle 175"/>
          <p:cNvSpPr/>
          <p:nvPr/>
        </p:nvSpPr>
        <p:spPr>
          <a:xfrm>
            <a:off x="4027622" y="5088079"/>
            <a:ext cx="1922325" cy="439901"/>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Package Integrity &amp; Authenticity</a:t>
            </a:r>
          </a:p>
        </p:txBody>
      </p:sp>
      <p:sp>
        <p:nvSpPr>
          <p:cNvPr id="178" name="Rounded Rectangle 177"/>
          <p:cNvSpPr/>
          <p:nvPr/>
        </p:nvSpPr>
        <p:spPr>
          <a:xfrm>
            <a:off x="4022338" y="5592031"/>
            <a:ext cx="1944926" cy="381006"/>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Artifacts Integrity &amp; Authenticity</a:t>
            </a:r>
          </a:p>
        </p:txBody>
      </p:sp>
      <p:sp>
        <p:nvSpPr>
          <p:cNvPr id="179" name="Rounded Rectangle 178"/>
          <p:cNvSpPr/>
          <p:nvPr/>
        </p:nvSpPr>
        <p:spPr>
          <a:xfrm>
            <a:off x="4027622" y="6045453"/>
            <a:ext cx="1929251" cy="414229"/>
          </a:xfrm>
          <a:prstGeom prst="round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D4E53"/>
                </a:solidFill>
                <a:effectLst/>
                <a:uLnTx/>
                <a:uFillTx/>
                <a:latin typeface="Arial"/>
                <a:ea typeface="+mn-ea"/>
                <a:cs typeface="+mn-cs"/>
              </a:rPr>
              <a:t>Sensitive Artifacts Encryption</a:t>
            </a:r>
          </a:p>
        </p:txBody>
      </p:sp>
      <p:cxnSp>
        <p:nvCxnSpPr>
          <p:cNvPr id="200" name="Curved Connector 199"/>
          <p:cNvCxnSpPr>
            <a:stCxn id="75" idx="2"/>
            <a:endCxn id="176" idx="1"/>
          </p:cNvCxnSpPr>
          <p:nvPr/>
        </p:nvCxnSpPr>
        <p:spPr>
          <a:xfrm rot="5400000" flipH="1" flipV="1">
            <a:off x="2260469" y="4738965"/>
            <a:ext cx="1198088" cy="2336216"/>
          </a:xfrm>
          <a:prstGeom prst="curvedConnector4">
            <a:avLst>
              <a:gd name="adj1" fmla="val -19080"/>
              <a:gd name="adj2" fmla="val 69755"/>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203" name="Curved Connector 202"/>
          <p:cNvCxnSpPr>
            <a:stCxn id="75" idx="2"/>
            <a:endCxn id="178" idx="1"/>
          </p:cNvCxnSpPr>
          <p:nvPr/>
        </p:nvCxnSpPr>
        <p:spPr>
          <a:xfrm rot="5400000" flipH="1" flipV="1">
            <a:off x="2495080" y="4978860"/>
            <a:ext cx="723583" cy="2330933"/>
          </a:xfrm>
          <a:prstGeom prst="curvedConnector4">
            <a:avLst>
              <a:gd name="adj1" fmla="val -31593"/>
              <a:gd name="adj2" fmla="val 69800"/>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cxnSp>
        <p:nvCxnSpPr>
          <p:cNvPr id="206" name="Curved Connector 205"/>
          <p:cNvCxnSpPr>
            <a:stCxn id="75" idx="2"/>
            <a:endCxn id="179" idx="1"/>
          </p:cNvCxnSpPr>
          <p:nvPr/>
        </p:nvCxnSpPr>
        <p:spPr>
          <a:xfrm rot="5400000" flipH="1" flipV="1">
            <a:off x="2732738" y="5211234"/>
            <a:ext cx="253550" cy="2336216"/>
          </a:xfrm>
          <a:prstGeom prst="curvedConnector4">
            <a:avLst>
              <a:gd name="adj1" fmla="val -90160"/>
              <a:gd name="adj2" fmla="val 69755"/>
            </a:avLst>
          </a:prstGeom>
          <a:ln w="9525" cmpd="sng">
            <a:gradFill flip="none" rotWithShape="1">
              <a:gsLst>
                <a:gs pos="0">
                  <a:schemeClr val="accent5"/>
                </a:gs>
                <a:gs pos="100000">
                  <a:schemeClr val="accent6"/>
                </a:gs>
              </a:gsLst>
              <a:lin ang="5400000" scaled="0"/>
              <a:tileRect/>
            </a:gradFill>
          </a:ln>
          <a:effectLst/>
        </p:spPr>
        <p:style>
          <a:lnRef idx="2">
            <a:schemeClr val="accent1"/>
          </a:lnRef>
          <a:fillRef idx="0">
            <a:schemeClr val="accent1"/>
          </a:fillRef>
          <a:effectRef idx="1">
            <a:schemeClr val="accent1"/>
          </a:effectRef>
          <a:fontRef idx="minor">
            <a:schemeClr val="tx1"/>
          </a:fontRef>
        </p:style>
      </p:cxnSp>
      <p:sp>
        <p:nvSpPr>
          <p:cNvPr id="210" name="TextBox 209"/>
          <p:cNvSpPr txBox="1"/>
          <p:nvPr/>
        </p:nvSpPr>
        <p:spPr>
          <a:xfrm>
            <a:off x="6479990" y="5960220"/>
            <a:ext cx="793104"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D4E53">
                    <a:lumMod val="95000"/>
                    <a:lumOff val="5000"/>
                  </a:srgbClr>
                </a:solidFill>
                <a:effectLst/>
                <a:uLnTx/>
                <a:uFillTx/>
                <a:latin typeface="Arial"/>
                <a:ea typeface="+mn-ea"/>
                <a:cs typeface="+mn-cs"/>
              </a:rPr>
              <a:t>SOL004 </a:t>
            </a:r>
          </a:p>
        </p:txBody>
      </p:sp>
      <p:pic>
        <p:nvPicPr>
          <p:cNvPr id="73" name="Picture 72"/>
          <p:cNvPicPr>
            <a:picLocks noChangeAspect="1"/>
          </p:cNvPicPr>
          <p:nvPr/>
        </p:nvPicPr>
        <p:blipFill>
          <a:blip r:embed="rId2"/>
          <a:stretch>
            <a:fillRect/>
          </a:stretch>
        </p:blipFill>
        <p:spPr>
          <a:xfrm>
            <a:off x="10467250" y="112297"/>
            <a:ext cx="1404414" cy="306577"/>
          </a:xfrm>
          <a:prstGeom prst="rect">
            <a:avLst/>
          </a:prstGeom>
        </p:spPr>
      </p:pic>
      <p:pic>
        <p:nvPicPr>
          <p:cNvPr id="78" name="Picture 2" descr="http://www.realwire.com/writeitfiles/ETSI%20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29146" y="38682"/>
            <a:ext cx="1336062" cy="551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383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609600" y="3541655"/>
            <a:ext cx="5181600" cy="2554345"/>
          </a:xfrm>
          <a:prstGeom prst="ellipse">
            <a:avLst/>
          </a:prstGeom>
          <a:solidFill>
            <a:schemeClr val="tx2">
              <a:lumMod val="60000"/>
              <a:lumOff val="40000"/>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normAutofit fontScale="90000"/>
          </a:bodyPr>
          <a:lstStyle/>
          <a:p>
            <a:r>
              <a:rPr lang="en-US" dirty="0"/>
              <a:t>What Makes TOSCA Unique?  </a:t>
            </a:r>
          </a:p>
        </p:txBody>
      </p:sp>
      <p:sp>
        <p:nvSpPr>
          <p:cNvPr id="4" name="TextBox 3"/>
          <p:cNvSpPr txBox="1"/>
          <p:nvPr/>
        </p:nvSpPr>
        <p:spPr>
          <a:xfrm>
            <a:off x="1404229" y="1214735"/>
            <a:ext cx="9154942" cy="461665"/>
          </a:xfrm>
          <a:prstGeom prst="rect">
            <a:avLst/>
          </a:prstGeom>
          <a:noFill/>
        </p:spPr>
        <p:txBody>
          <a:bodyPr wrap="none" rtlCol="0">
            <a:spAutoFit/>
          </a:bodyPr>
          <a:lstStyle/>
          <a:p>
            <a:r>
              <a:rPr lang="en-US" sz="2400" dirty="0">
                <a:solidFill>
                  <a:srgbClr val="3F51B5"/>
                </a:solidFill>
              </a:rPr>
              <a:t>incorporates both </a:t>
            </a:r>
            <a:r>
              <a:rPr lang="en-US" sz="2400" b="1" dirty="0">
                <a:solidFill>
                  <a:srgbClr val="3F51B5"/>
                </a:solidFill>
              </a:rPr>
              <a:t>Data</a:t>
            </a:r>
            <a:r>
              <a:rPr lang="en-US" sz="2400" dirty="0">
                <a:solidFill>
                  <a:srgbClr val="3F51B5"/>
                </a:solidFill>
              </a:rPr>
              <a:t> and </a:t>
            </a:r>
            <a:r>
              <a:rPr lang="en-US" sz="2400" b="1" dirty="0">
                <a:solidFill>
                  <a:srgbClr val="3F51B5"/>
                </a:solidFill>
              </a:rPr>
              <a:t>Information</a:t>
            </a:r>
            <a:r>
              <a:rPr lang="en-US" sz="2400" dirty="0">
                <a:solidFill>
                  <a:srgbClr val="3F51B5"/>
                </a:solidFill>
              </a:rPr>
              <a:t> </a:t>
            </a:r>
            <a:r>
              <a:rPr lang="en-US" sz="2400" b="1" dirty="0">
                <a:solidFill>
                  <a:srgbClr val="3F51B5"/>
                </a:solidFill>
              </a:rPr>
              <a:t>Model</a:t>
            </a:r>
            <a:r>
              <a:rPr lang="en-US" sz="2400" dirty="0">
                <a:solidFill>
                  <a:srgbClr val="3F51B5"/>
                </a:solidFill>
              </a:rPr>
              <a:t> features and concepts …</a:t>
            </a:r>
          </a:p>
        </p:txBody>
      </p:sp>
      <p:sp>
        <p:nvSpPr>
          <p:cNvPr id="5" name="TextBox 4"/>
          <p:cNvSpPr txBox="1"/>
          <p:nvPr/>
        </p:nvSpPr>
        <p:spPr>
          <a:xfrm>
            <a:off x="724563" y="6257993"/>
            <a:ext cx="10630154" cy="523220"/>
          </a:xfrm>
          <a:prstGeom prst="rect">
            <a:avLst/>
          </a:prstGeom>
          <a:noFill/>
        </p:spPr>
        <p:txBody>
          <a:bodyPr wrap="none" rtlCol="0">
            <a:spAutoFit/>
          </a:bodyPr>
          <a:lstStyle/>
          <a:p>
            <a:r>
              <a:rPr lang="en-US" sz="2400" dirty="0">
                <a:solidFill>
                  <a:srgbClr val="3F51B5"/>
                </a:solidFill>
              </a:rPr>
              <a:t>… but brings </a:t>
            </a:r>
            <a:r>
              <a:rPr lang="en-US" sz="2800" b="1" dirty="0">
                <a:solidFill>
                  <a:srgbClr val="3F51B5"/>
                </a:solidFill>
              </a:rPr>
              <a:t>unique</a:t>
            </a:r>
            <a:r>
              <a:rPr lang="en-US" sz="2800" dirty="0">
                <a:solidFill>
                  <a:srgbClr val="3F51B5"/>
                </a:solidFill>
              </a:rPr>
              <a:t> </a:t>
            </a:r>
            <a:r>
              <a:rPr lang="en-US" sz="2800" b="1" dirty="0">
                <a:solidFill>
                  <a:srgbClr val="3F51B5"/>
                </a:solidFill>
              </a:rPr>
              <a:t>orchestration</a:t>
            </a:r>
            <a:r>
              <a:rPr lang="en-US" sz="2800" dirty="0">
                <a:solidFill>
                  <a:srgbClr val="3F51B5"/>
                </a:solidFill>
              </a:rPr>
              <a:t> </a:t>
            </a:r>
            <a:r>
              <a:rPr lang="en-US" sz="2800" b="1">
                <a:solidFill>
                  <a:srgbClr val="3F51B5"/>
                </a:solidFill>
              </a:rPr>
              <a:t>concepts</a:t>
            </a:r>
            <a:r>
              <a:rPr lang="en-US" sz="2800">
                <a:solidFill>
                  <a:srgbClr val="3F51B5"/>
                </a:solidFill>
              </a:rPr>
              <a:t> </a:t>
            </a:r>
            <a:r>
              <a:rPr lang="en-US" sz="2400">
                <a:solidFill>
                  <a:srgbClr val="3F51B5"/>
                </a:solidFill>
              </a:rPr>
              <a:t>focus in </a:t>
            </a:r>
            <a:r>
              <a:rPr lang="en-US" sz="2400" b="1">
                <a:solidFill>
                  <a:srgbClr val="3F51B5"/>
                </a:solidFill>
              </a:rPr>
              <a:t>Lifecycle </a:t>
            </a:r>
            <a:r>
              <a:rPr lang="en-US" sz="2400" b="1" dirty="0">
                <a:solidFill>
                  <a:srgbClr val="3F51B5"/>
                </a:solidFill>
              </a:rPr>
              <a:t>mgmt. and State</a:t>
            </a:r>
          </a:p>
        </p:txBody>
      </p:sp>
      <p:grpSp>
        <p:nvGrpSpPr>
          <p:cNvPr id="15" name="Group 14"/>
          <p:cNvGrpSpPr/>
          <p:nvPr/>
        </p:nvGrpSpPr>
        <p:grpSpPr>
          <a:xfrm>
            <a:off x="6553200" y="3505200"/>
            <a:ext cx="5105400" cy="2590800"/>
            <a:chOff x="6487780" y="3276601"/>
            <a:chExt cx="5105400" cy="2590800"/>
          </a:xfrm>
        </p:grpSpPr>
        <p:sp>
          <p:nvSpPr>
            <p:cNvPr id="9" name="Oval 8"/>
            <p:cNvSpPr/>
            <p:nvPr/>
          </p:nvSpPr>
          <p:spPr>
            <a:xfrm>
              <a:off x="6487780" y="3276601"/>
              <a:ext cx="5105400" cy="2590800"/>
            </a:xfrm>
            <a:prstGeom prst="ellipse">
              <a:avLst/>
            </a:prstGeom>
            <a:solidFill>
              <a:schemeClr val="accent2">
                <a:lumMod val="60000"/>
                <a:lumOff val="40000"/>
                <a:alpha val="1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a:off x="7021180" y="4101406"/>
              <a:ext cx="4017459" cy="1384995"/>
            </a:xfrm>
            <a:prstGeom prst="rect">
              <a:avLst/>
            </a:prstGeom>
            <a:noFill/>
          </p:spPr>
          <p:txBody>
            <a:bodyPr wrap="square">
              <a:spAutoFit/>
            </a:bodyPr>
            <a:lstStyle/>
            <a:p>
              <a:pPr algn="r"/>
              <a:r>
                <a:rPr lang="en-US" sz="2000" b="1" u="sng" dirty="0">
                  <a:solidFill>
                    <a:srgbClr val="C0504D">
                      <a:lumMod val="50000"/>
                    </a:srgbClr>
                  </a:solidFill>
                </a:rPr>
                <a:t>Information Models</a:t>
              </a:r>
            </a:p>
            <a:p>
              <a:pPr algn="r"/>
              <a:r>
                <a:rPr lang="en-US" sz="1600" i="1" dirty="0">
                  <a:solidFill>
                    <a:srgbClr val="C0504D">
                      <a:lumMod val="50000"/>
                    </a:srgbClr>
                  </a:solidFill>
                </a:rPr>
                <a:t>Typically, used to model a constrained domain that can be described by a closed set of entity </a:t>
              </a:r>
              <a:r>
                <a:rPr lang="en-US" sz="1600" b="1" i="1" dirty="0">
                  <a:solidFill>
                    <a:srgbClr val="C0504D">
                      <a:lumMod val="50000"/>
                    </a:srgbClr>
                  </a:solidFill>
                </a:rPr>
                <a:t>types</a:t>
              </a:r>
              <a:r>
                <a:rPr lang="en-US" sz="1600" i="1" dirty="0">
                  <a:solidFill>
                    <a:srgbClr val="C0504D">
                      <a:lumMod val="50000"/>
                    </a:srgbClr>
                  </a:solidFill>
                </a:rPr>
                <a:t>, </a:t>
              </a:r>
              <a:r>
                <a:rPr lang="en-US" sz="1600" b="1" i="1" dirty="0">
                  <a:solidFill>
                    <a:srgbClr val="C0504D">
                      <a:lumMod val="50000"/>
                    </a:srgbClr>
                  </a:solidFill>
                </a:rPr>
                <a:t>properties</a:t>
              </a:r>
              <a:r>
                <a:rPr lang="en-US" sz="1600" i="1" dirty="0">
                  <a:solidFill>
                    <a:srgbClr val="C0504D">
                      <a:lumMod val="50000"/>
                    </a:srgbClr>
                  </a:solidFill>
                </a:rPr>
                <a:t>, </a:t>
              </a:r>
              <a:r>
                <a:rPr lang="en-US" sz="1600" b="1" i="1" dirty="0">
                  <a:solidFill>
                    <a:srgbClr val="C0504D">
                      <a:lumMod val="50000"/>
                    </a:srgbClr>
                  </a:solidFill>
                </a:rPr>
                <a:t>relationships</a:t>
              </a:r>
              <a:r>
                <a:rPr lang="en-US" sz="1600" i="1" dirty="0">
                  <a:solidFill>
                    <a:srgbClr val="C0504D">
                      <a:lumMod val="50000"/>
                    </a:srgbClr>
                  </a:solidFill>
                </a:rPr>
                <a:t> and </a:t>
              </a:r>
              <a:r>
                <a:rPr lang="en-US" sz="1600" b="1" i="1" dirty="0">
                  <a:solidFill>
                    <a:srgbClr val="C0504D">
                      <a:lumMod val="50000"/>
                    </a:srgbClr>
                  </a:solidFill>
                </a:rPr>
                <a:t>operations</a:t>
              </a:r>
              <a:r>
                <a:rPr lang="en-US" sz="1600" i="1" dirty="0">
                  <a:solidFill>
                    <a:srgbClr val="C0504D">
                      <a:lumMod val="50000"/>
                    </a:srgbClr>
                  </a:solidFill>
                </a:rPr>
                <a:t>.</a:t>
              </a:r>
            </a:p>
          </p:txBody>
        </p:sp>
      </p:grpSp>
      <p:sp>
        <p:nvSpPr>
          <p:cNvPr id="7" name="Rectangle 6"/>
          <p:cNvSpPr/>
          <p:nvPr/>
        </p:nvSpPr>
        <p:spPr>
          <a:xfrm>
            <a:off x="1219200" y="4330005"/>
            <a:ext cx="3924861" cy="1384995"/>
          </a:xfrm>
          <a:prstGeom prst="rect">
            <a:avLst/>
          </a:prstGeom>
        </p:spPr>
        <p:txBody>
          <a:bodyPr wrap="square">
            <a:spAutoFit/>
          </a:bodyPr>
          <a:lstStyle/>
          <a:p>
            <a:r>
              <a:rPr lang="en-US" sz="2000" b="1" u="sng" dirty="0">
                <a:solidFill>
                  <a:srgbClr val="4F81BD">
                    <a:lumMod val="50000"/>
                  </a:srgbClr>
                </a:solidFill>
              </a:rPr>
              <a:t>Data Models</a:t>
            </a:r>
          </a:p>
          <a:p>
            <a:r>
              <a:rPr lang="en-US" sz="1600" i="1" dirty="0">
                <a:solidFill>
                  <a:srgbClr val="4F81BD">
                    <a:lumMod val="50000"/>
                  </a:srgbClr>
                </a:solidFill>
              </a:rPr>
              <a:t>Typically, describe the </a:t>
            </a:r>
            <a:r>
              <a:rPr lang="en-US" sz="1600" b="1" i="1" dirty="0">
                <a:solidFill>
                  <a:srgbClr val="4F81BD">
                    <a:lumMod val="50000"/>
                  </a:srgbClr>
                </a:solidFill>
              </a:rPr>
              <a:t>structure </a:t>
            </a:r>
            <a:r>
              <a:rPr lang="en-US" sz="1600" i="1" dirty="0">
                <a:solidFill>
                  <a:srgbClr val="4F81BD">
                    <a:lumMod val="50000"/>
                  </a:srgbClr>
                </a:solidFill>
              </a:rPr>
              <a:t>(format), enabling </a:t>
            </a:r>
            <a:r>
              <a:rPr lang="en-US" sz="1600" b="1" i="1" dirty="0">
                <a:solidFill>
                  <a:srgbClr val="4F81BD">
                    <a:lumMod val="50000"/>
                  </a:srgbClr>
                </a:solidFill>
              </a:rPr>
              <a:t>manipulation </a:t>
            </a:r>
            <a:r>
              <a:rPr lang="en-US" sz="1600" i="1" dirty="0">
                <a:solidFill>
                  <a:srgbClr val="4F81BD">
                    <a:lumMod val="50000"/>
                  </a:srgbClr>
                </a:solidFill>
              </a:rPr>
              <a:t>(via </a:t>
            </a:r>
            <a:r>
              <a:rPr lang="en-US" sz="1600" b="1" i="1" dirty="0">
                <a:solidFill>
                  <a:srgbClr val="4F81BD">
                    <a:lumMod val="50000"/>
                  </a:srgbClr>
                </a:solidFill>
              </a:rPr>
              <a:t>interfaces</a:t>
            </a:r>
            <a:r>
              <a:rPr lang="en-US" sz="1600" i="1" dirty="0">
                <a:solidFill>
                  <a:srgbClr val="4F81BD">
                    <a:lumMod val="50000"/>
                  </a:srgbClr>
                </a:solidFill>
              </a:rPr>
              <a:t>) of the data stored in data management systems assuring integrity.</a:t>
            </a:r>
            <a:endParaRPr lang="en-US" i="1" dirty="0">
              <a:solidFill>
                <a:srgbClr val="4F81BD">
                  <a:lumMod val="50000"/>
                </a:srgbClr>
              </a:solidFill>
            </a:endParaRPr>
          </a:p>
        </p:txBody>
      </p:sp>
      <p:sp>
        <p:nvSpPr>
          <p:cNvPr id="10" name="Oval 9"/>
          <p:cNvSpPr/>
          <p:nvPr/>
        </p:nvSpPr>
        <p:spPr>
          <a:xfrm>
            <a:off x="2895600" y="1764555"/>
            <a:ext cx="6248400" cy="2959845"/>
          </a:xfrm>
          <a:prstGeom prst="ellipse">
            <a:avLst/>
          </a:prstGeom>
          <a:solidFill>
            <a:srgbClr val="3F51B5">
              <a:alpha val="15000"/>
            </a:srgb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400" y="2652394"/>
            <a:ext cx="1978708" cy="585593"/>
          </a:xfrm>
          <a:prstGeom prst="rect">
            <a:avLst/>
          </a:prstGeom>
        </p:spPr>
      </p:pic>
      <p:sp>
        <p:nvSpPr>
          <p:cNvPr id="12" name="Rectangle 11"/>
          <p:cNvSpPr/>
          <p:nvPr/>
        </p:nvSpPr>
        <p:spPr>
          <a:xfrm>
            <a:off x="5210934" y="2298287"/>
            <a:ext cx="3581400" cy="1754326"/>
          </a:xfrm>
          <a:prstGeom prst="rect">
            <a:avLst/>
          </a:prstGeom>
        </p:spPr>
        <p:txBody>
          <a:bodyPr wrap="square">
            <a:spAutoFit/>
          </a:bodyPr>
          <a:lstStyle/>
          <a:p>
            <a:pPr marL="285750" indent="-285750">
              <a:buFont typeface="Arial" charset="0"/>
              <a:buChar char="•"/>
            </a:pPr>
            <a:r>
              <a:rPr lang="en-US" b="1" dirty="0">
                <a:solidFill>
                  <a:srgbClr val="000000"/>
                </a:solidFill>
              </a:rPr>
              <a:t>Topology</a:t>
            </a:r>
          </a:p>
          <a:p>
            <a:pPr marL="285750" indent="-285750">
              <a:buFont typeface="Arial" charset="0"/>
              <a:buChar char="•"/>
            </a:pPr>
            <a:r>
              <a:rPr lang="en-US" b="1" dirty="0">
                <a:solidFill>
                  <a:srgbClr val="000000"/>
                </a:solidFill>
              </a:rPr>
              <a:t>Composition </a:t>
            </a:r>
          </a:p>
          <a:p>
            <a:pPr marL="285750" indent="-285750">
              <a:buFont typeface="Arial" charset="0"/>
              <a:buChar char="•"/>
            </a:pPr>
            <a:r>
              <a:rPr lang="en-US" b="1" dirty="0">
                <a:solidFill>
                  <a:srgbClr val="000000"/>
                </a:solidFill>
              </a:rPr>
              <a:t>Requirements - Capabilities</a:t>
            </a:r>
          </a:p>
          <a:p>
            <a:pPr marL="285750" indent="-285750">
              <a:buFont typeface="Arial" charset="0"/>
              <a:buChar char="•"/>
            </a:pPr>
            <a:r>
              <a:rPr lang="en-US" b="1" dirty="0">
                <a:solidFill>
                  <a:srgbClr val="000000"/>
                </a:solidFill>
              </a:rPr>
              <a:t>State </a:t>
            </a:r>
            <a:r>
              <a:rPr lang="en-US" sz="1600" dirty="0">
                <a:solidFill>
                  <a:srgbClr val="000000"/>
                </a:solidFill>
              </a:rPr>
              <a:t>(Nodes, Relationships)</a:t>
            </a:r>
          </a:p>
          <a:p>
            <a:pPr marL="285750" indent="-285750">
              <a:buFont typeface="Arial" charset="0"/>
              <a:buChar char="•"/>
            </a:pPr>
            <a:r>
              <a:rPr lang="en-US" b="1" dirty="0">
                <a:solidFill>
                  <a:srgbClr val="000000"/>
                </a:solidFill>
              </a:rPr>
              <a:t>Lifecycle</a:t>
            </a:r>
            <a:r>
              <a:rPr lang="en-US" dirty="0">
                <a:solidFill>
                  <a:srgbClr val="000000"/>
                </a:solidFill>
              </a:rPr>
              <a:t> </a:t>
            </a:r>
            <a:r>
              <a:rPr lang="en-US" sz="1600" dirty="0">
                <a:solidFill>
                  <a:srgbClr val="000000"/>
                </a:solidFill>
              </a:rPr>
              <a:t>(Management)</a:t>
            </a:r>
          </a:p>
          <a:p>
            <a:pPr marL="285750" indent="-285750">
              <a:buFont typeface="Arial" charset="0"/>
              <a:buChar char="•"/>
            </a:pPr>
            <a:r>
              <a:rPr lang="en-US" b="1" dirty="0">
                <a:solidFill>
                  <a:srgbClr val="000000"/>
                </a:solidFill>
              </a:rPr>
              <a:t>Policy</a:t>
            </a:r>
            <a:endParaRPr lang="en-US" sz="1600" b="1" dirty="0">
              <a:solidFill>
                <a:srgbClr val="000000"/>
              </a:solidFill>
            </a:endParaRPr>
          </a:p>
        </p:txBody>
      </p:sp>
      <p:sp>
        <p:nvSpPr>
          <p:cNvPr id="13" name="Rectangle 12"/>
          <p:cNvSpPr/>
          <p:nvPr/>
        </p:nvSpPr>
        <p:spPr>
          <a:xfrm>
            <a:off x="4714406" y="1894489"/>
            <a:ext cx="2650469" cy="461665"/>
          </a:xfrm>
          <a:prstGeom prst="rect">
            <a:avLst/>
          </a:prstGeom>
        </p:spPr>
        <p:txBody>
          <a:bodyPr wrap="none">
            <a:spAutoFit/>
          </a:bodyPr>
          <a:lstStyle/>
          <a:p>
            <a:r>
              <a:rPr lang="en-US" sz="2400" b="1" u="sng" dirty="0">
                <a:solidFill>
                  <a:srgbClr val="000000"/>
                </a:solidFill>
              </a:rPr>
              <a:t>Intent Model Adds:</a:t>
            </a:r>
          </a:p>
        </p:txBody>
      </p:sp>
      <p:sp>
        <p:nvSpPr>
          <p:cNvPr id="16" name="Rectangle 15"/>
          <p:cNvSpPr/>
          <p:nvPr/>
        </p:nvSpPr>
        <p:spPr>
          <a:xfrm>
            <a:off x="228600" y="772180"/>
            <a:ext cx="10521791" cy="523220"/>
          </a:xfrm>
          <a:prstGeom prst="rect">
            <a:avLst/>
          </a:prstGeom>
        </p:spPr>
        <p:txBody>
          <a:bodyPr wrap="none">
            <a:spAutoFit/>
          </a:bodyPr>
          <a:lstStyle/>
          <a:p>
            <a:r>
              <a:rPr lang="en-US" sz="2800" b="1" dirty="0">
                <a:solidFill>
                  <a:srgbClr val="F79646">
                    <a:lumMod val="50000"/>
                  </a:srgbClr>
                </a:solidFill>
              </a:rPr>
              <a:t>TOSCA is an </a:t>
            </a:r>
            <a:r>
              <a:rPr lang="en-US" sz="2800" b="1" u="sng" dirty="0">
                <a:solidFill>
                  <a:srgbClr val="F79646">
                    <a:lumMod val="50000"/>
                  </a:srgbClr>
                </a:solidFill>
              </a:rPr>
              <a:t>Intent Model</a:t>
            </a:r>
            <a:r>
              <a:rPr lang="en-US" sz="2800" b="1" dirty="0">
                <a:solidFill>
                  <a:srgbClr val="F79646">
                    <a:lumMod val="50000"/>
                  </a:srgbClr>
                </a:solidFill>
              </a:rPr>
              <a:t> </a:t>
            </a:r>
            <a:r>
              <a:rPr lang="en-US" sz="2800" dirty="0">
                <a:solidFill>
                  <a:srgbClr val="F79646">
                    <a:lumMod val="50000"/>
                  </a:srgbClr>
                </a:solidFill>
              </a:rPr>
              <a:t>which is declarative </a:t>
            </a:r>
            <a:r>
              <a:rPr lang="en-US" sz="2000" i="1" dirty="0">
                <a:solidFill>
                  <a:srgbClr val="F79646">
                    <a:lumMod val="50000"/>
                  </a:srgbClr>
                </a:solidFill>
              </a:rPr>
              <a:t>(integration points for imperative)</a:t>
            </a:r>
            <a:endParaRPr lang="en-US" sz="2000" b="1" i="1" u="sng" dirty="0">
              <a:solidFill>
                <a:srgbClr val="F79646">
                  <a:lumMod val="50000"/>
                </a:srgbClr>
              </a:solidFill>
            </a:endParaRPr>
          </a:p>
        </p:txBody>
      </p:sp>
      <p:sp>
        <p:nvSpPr>
          <p:cNvPr id="17" name="Rectangle 16"/>
          <p:cNvSpPr/>
          <p:nvPr/>
        </p:nvSpPr>
        <p:spPr>
          <a:xfrm>
            <a:off x="3409601" y="3612883"/>
            <a:ext cx="1811268" cy="738664"/>
          </a:xfrm>
          <a:prstGeom prst="rect">
            <a:avLst/>
          </a:prstGeom>
        </p:spPr>
        <p:txBody>
          <a:bodyPr wrap="square">
            <a:spAutoFit/>
          </a:bodyPr>
          <a:lstStyle/>
          <a:p>
            <a:pPr marL="171450" indent="-171450">
              <a:buFont typeface="Arial" charset="0"/>
              <a:buChar char="•"/>
            </a:pPr>
            <a:r>
              <a:rPr lang="en-US" sz="1400" b="1" dirty="0">
                <a:solidFill>
                  <a:srgbClr val="FF0000"/>
                </a:solidFill>
              </a:rPr>
              <a:t>Structure </a:t>
            </a:r>
          </a:p>
          <a:p>
            <a:pPr marL="171450" indent="-171450">
              <a:buFont typeface="Arial" charset="0"/>
              <a:buChar char="•"/>
            </a:pPr>
            <a:r>
              <a:rPr lang="en-US" sz="1400" b="1" dirty="0">
                <a:solidFill>
                  <a:srgbClr val="FF0000"/>
                </a:solidFill>
              </a:rPr>
              <a:t>Format</a:t>
            </a:r>
          </a:p>
          <a:p>
            <a:pPr marL="171450" indent="-171450">
              <a:buFont typeface="Arial" charset="0"/>
              <a:buChar char="•"/>
            </a:pPr>
            <a:r>
              <a:rPr lang="en-US" sz="1400" b="1" dirty="0">
                <a:solidFill>
                  <a:srgbClr val="FF0000"/>
                </a:solidFill>
              </a:rPr>
              <a:t>interfaces</a:t>
            </a:r>
          </a:p>
        </p:txBody>
      </p:sp>
      <p:sp>
        <p:nvSpPr>
          <p:cNvPr id="18" name="Rectangle 17"/>
          <p:cNvSpPr/>
          <p:nvPr/>
        </p:nvSpPr>
        <p:spPr>
          <a:xfrm>
            <a:off x="7806030" y="3633585"/>
            <a:ext cx="2155396" cy="738664"/>
          </a:xfrm>
          <a:prstGeom prst="rect">
            <a:avLst/>
          </a:prstGeom>
        </p:spPr>
        <p:txBody>
          <a:bodyPr wrap="square">
            <a:spAutoFit/>
          </a:bodyPr>
          <a:lstStyle/>
          <a:p>
            <a:pPr marL="171450" indent="-171450">
              <a:buFont typeface="Arial" charset="0"/>
              <a:buChar char="•"/>
            </a:pPr>
            <a:r>
              <a:rPr lang="en-US" sz="1400" b="1" dirty="0">
                <a:solidFill>
                  <a:srgbClr val="FF0000"/>
                </a:solidFill>
              </a:rPr>
              <a:t>Types, Relationships</a:t>
            </a:r>
          </a:p>
          <a:p>
            <a:pPr marL="171450" indent="-171450">
              <a:buFont typeface="Arial" charset="0"/>
              <a:buChar char="•"/>
            </a:pPr>
            <a:r>
              <a:rPr lang="en-US" sz="1400" b="1" dirty="0">
                <a:solidFill>
                  <a:srgbClr val="FF0000"/>
                </a:solidFill>
              </a:rPr>
              <a:t>Properties</a:t>
            </a:r>
          </a:p>
          <a:p>
            <a:pPr marL="171450" indent="-171450">
              <a:buFont typeface="Arial" charset="0"/>
              <a:buChar char="•"/>
            </a:pPr>
            <a:r>
              <a:rPr lang="en-US" sz="1400" b="1" dirty="0">
                <a:solidFill>
                  <a:srgbClr val="FF0000"/>
                </a:solidFill>
              </a:rPr>
              <a:t>Operations</a:t>
            </a:r>
          </a:p>
        </p:txBody>
      </p:sp>
      <p:sp>
        <p:nvSpPr>
          <p:cNvPr id="19" name="Up Arrow 18"/>
          <p:cNvSpPr/>
          <p:nvPr/>
        </p:nvSpPr>
        <p:spPr>
          <a:xfrm rot="2828280">
            <a:off x="4580271" y="4100148"/>
            <a:ext cx="315097" cy="62489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Up Arrow 19"/>
          <p:cNvSpPr/>
          <p:nvPr/>
        </p:nvSpPr>
        <p:spPr>
          <a:xfrm rot="18331506">
            <a:off x="7618346" y="4005877"/>
            <a:ext cx="315097" cy="62489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TextBox 20"/>
          <p:cNvSpPr txBox="1"/>
          <p:nvPr/>
        </p:nvSpPr>
        <p:spPr>
          <a:xfrm>
            <a:off x="9144000" y="2199978"/>
            <a:ext cx="2851072" cy="1200329"/>
          </a:xfrm>
          <a:prstGeom prst="rect">
            <a:avLst/>
          </a:prstGeom>
          <a:noFill/>
        </p:spPr>
        <p:txBody>
          <a:bodyPr wrap="square" rtlCol="0">
            <a:spAutoFit/>
          </a:bodyPr>
          <a:lstStyle/>
          <a:p>
            <a:pPr marL="285750" indent="-285750">
              <a:buFont typeface="Wingdings" charset="2"/>
              <a:buChar char="ü"/>
            </a:pPr>
            <a:r>
              <a:rPr lang="en-US" b="1" dirty="0">
                <a:solidFill>
                  <a:srgbClr val="FF0000"/>
                </a:solidFill>
              </a:rPr>
              <a:t>TOSCA can work with imperative scripts      </a:t>
            </a:r>
            <a:r>
              <a:rPr lang="en-US" b="1" i="1" dirty="0">
                <a:solidFill>
                  <a:srgbClr val="FF0000"/>
                </a:solidFill>
              </a:rPr>
              <a:t>(e.g., Ansible, Chef, Bash, Ant, etc.) </a:t>
            </a:r>
          </a:p>
        </p:txBody>
      </p:sp>
      <p:sp>
        <p:nvSpPr>
          <p:cNvPr id="22" name="Rectangle 21"/>
          <p:cNvSpPr/>
          <p:nvPr/>
        </p:nvSpPr>
        <p:spPr>
          <a:xfrm>
            <a:off x="230468" y="2400236"/>
            <a:ext cx="2512732" cy="923330"/>
          </a:xfrm>
          <a:prstGeom prst="rect">
            <a:avLst/>
          </a:prstGeom>
        </p:spPr>
        <p:txBody>
          <a:bodyPr wrap="square">
            <a:spAutoFit/>
          </a:bodyPr>
          <a:lstStyle/>
          <a:p>
            <a:pPr marL="285750" indent="-285750">
              <a:buFont typeface="Wingdings" charset="2"/>
              <a:buChar char="ü"/>
            </a:pPr>
            <a:r>
              <a:rPr lang="en-US" b="1" dirty="0">
                <a:solidFill>
                  <a:srgbClr val="FF0000"/>
                </a:solidFill>
              </a:rPr>
              <a:t>TOSCA can include other data models </a:t>
            </a:r>
            <a:r>
              <a:rPr lang="en-US" b="1" i="1" dirty="0">
                <a:solidFill>
                  <a:srgbClr val="FF0000"/>
                </a:solidFill>
              </a:rPr>
              <a:t>(e.g., JSON, YANG)</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7461" y="84494"/>
            <a:ext cx="1687339" cy="499364"/>
          </a:xfrm>
          <a:prstGeom prst="rect">
            <a:avLst/>
          </a:prstGeom>
        </p:spPr>
      </p:pic>
    </p:spTree>
    <p:extLst>
      <p:ext uri="{BB962C8B-B14F-4D97-AF65-F5344CB8AC3E}">
        <p14:creationId xmlns:p14="http://schemas.microsoft.com/office/powerpoint/2010/main" val="2948534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3742949" y="3257391"/>
            <a:ext cx="5324851" cy="1848009"/>
          </a:xfrm>
          <a:prstGeom prst="roundRect">
            <a:avLst/>
          </a:prstGeom>
          <a:solidFill>
            <a:schemeClr val="bg1">
              <a:lumMod val="9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rgbClr val="000000"/>
                </a:solidFill>
              </a:rPr>
              <a:t>Tier (Group Type)</a:t>
            </a:r>
          </a:p>
        </p:txBody>
      </p:sp>
      <p:sp>
        <p:nvSpPr>
          <p:cNvPr id="3" name="TextBox 2"/>
          <p:cNvSpPr txBox="1"/>
          <p:nvPr/>
        </p:nvSpPr>
        <p:spPr>
          <a:xfrm>
            <a:off x="255803" y="861422"/>
            <a:ext cx="11326597" cy="830997"/>
          </a:xfrm>
          <a:prstGeom prst="rect">
            <a:avLst/>
          </a:prstGeom>
          <a:noFill/>
        </p:spPr>
        <p:txBody>
          <a:bodyPr wrap="square">
            <a:spAutoFit/>
          </a:bodyPr>
          <a:lstStyle/>
          <a:p>
            <a:pPr>
              <a:defRPr/>
            </a:pPr>
            <a:r>
              <a:rPr lang="en-US" sz="2400" dirty="0">
                <a:solidFill>
                  <a:srgbClr val="3F51B5"/>
                </a:solidFill>
              </a:rPr>
              <a:t>TOSCA is used first and foremost to describe  the topology of the </a:t>
            </a:r>
            <a:r>
              <a:rPr lang="en-US" sz="2400" b="1" dirty="0">
                <a:solidFill>
                  <a:srgbClr val="3F51B5"/>
                </a:solidFill>
              </a:rPr>
              <a:t>deployment</a:t>
            </a:r>
            <a:r>
              <a:rPr lang="en-US" sz="2400" dirty="0">
                <a:solidFill>
                  <a:srgbClr val="3F51B5"/>
                </a:solidFill>
              </a:rPr>
              <a:t> </a:t>
            </a:r>
            <a:r>
              <a:rPr lang="en-US" sz="2400" b="1" dirty="0">
                <a:solidFill>
                  <a:srgbClr val="3F51B5"/>
                </a:solidFill>
              </a:rPr>
              <a:t>view</a:t>
            </a:r>
            <a:r>
              <a:rPr lang="en-US" sz="2400" dirty="0">
                <a:solidFill>
                  <a:srgbClr val="3F51B5"/>
                </a:solidFill>
              </a:rPr>
              <a:t> for cloud applications and services</a:t>
            </a:r>
          </a:p>
        </p:txBody>
      </p:sp>
      <p:sp>
        <p:nvSpPr>
          <p:cNvPr id="6" name="Title 5"/>
          <p:cNvSpPr>
            <a:spLocks noGrp="1"/>
          </p:cNvSpPr>
          <p:nvPr>
            <p:ph type="title"/>
          </p:nvPr>
        </p:nvSpPr>
        <p:spPr/>
        <p:txBody>
          <a:bodyPr>
            <a:normAutofit fontScale="90000"/>
          </a:bodyPr>
          <a:lstStyle/>
          <a:p>
            <a:r>
              <a:rPr lang="en-US" altLang="zh-CN" dirty="0"/>
              <a:t>Topology – Define Topology with Nodes and Relationships</a:t>
            </a:r>
            <a:endParaRPr lang="en-US" dirty="0"/>
          </a:p>
        </p:txBody>
      </p:sp>
      <p:sp>
        <p:nvSpPr>
          <p:cNvPr id="2" name="Slide Number Placeholder 1"/>
          <p:cNvSpPr>
            <a:spLocks noGrp="1"/>
          </p:cNvSpPr>
          <p:nvPr>
            <p:ph type="sldNum" idx="4294967295"/>
          </p:nvPr>
        </p:nvSpPr>
        <p:spPr>
          <a:xfrm>
            <a:off x="9305549" y="6501341"/>
            <a:ext cx="2844800" cy="288032"/>
          </a:xfrm>
        </p:spPr>
        <p:txBody>
          <a:bodyPr/>
          <a:lstStyle/>
          <a:p>
            <a:fld id="{F0B49140-A8CB-BA42-9146-2BFD606CBD22}" type="slidenum">
              <a:rPr lang="en-US" altLang="zh-CN" smtClean="0">
                <a:solidFill>
                  <a:srgbClr val="FFFFFF">
                    <a:lumMod val="50000"/>
                  </a:srgbClr>
                </a:solidFill>
              </a:rPr>
              <a:pPr/>
              <a:t>7</a:t>
            </a:fld>
            <a:endParaRPr lang="zh-CN" altLang="en-US">
              <a:solidFill>
                <a:srgbClr val="FFFFFF">
                  <a:lumMod val="50000"/>
                </a:srgbClr>
              </a:solidFill>
            </a:endParaRPr>
          </a:p>
        </p:txBody>
      </p:sp>
      <p:grpSp>
        <p:nvGrpSpPr>
          <p:cNvPr id="13" name="Group 36"/>
          <p:cNvGrpSpPr>
            <a:grpSpLocks/>
          </p:cNvGrpSpPr>
          <p:nvPr/>
        </p:nvGrpSpPr>
        <p:grpSpPr bwMode="auto">
          <a:xfrm>
            <a:off x="3895349" y="3509042"/>
            <a:ext cx="1253067" cy="1073149"/>
            <a:chOff x="861060" y="1069127"/>
            <a:chExt cx="855131" cy="735378"/>
          </a:xfrm>
        </p:grpSpPr>
        <p:sp>
          <p:nvSpPr>
            <p:cNvPr id="14" name="Web Server Tier"/>
            <p:cNvSpPr>
              <a:spLocks noChangeArrowheads="1"/>
            </p:cNvSpPr>
            <p:nvPr/>
          </p:nvSpPr>
          <p:spPr bwMode="auto">
            <a:xfrm>
              <a:off x="861060" y="1069127"/>
              <a:ext cx="855131" cy="735378"/>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source_resource</a:t>
              </a:r>
            </a:p>
          </p:txBody>
        </p:sp>
        <p:sp>
          <p:nvSpPr>
            <p:cNvPr id="15" name="Rectangle 38"/>
            <p:cNvSpPr/>
            <p:nvPr/>
          </p:nvSpPr>
          <p:spPr>
            <a:xfrm>
              <a:off x="861060" y="1273640"/>
              <a:ext cx="855131" cy="198712"/>
            </a:xfrm>
            <a:prstGeom prst="rect">
              <a:avLst/>
            </a:prstGeom>
            <a:solidFill>
              <a:schemeClr val="bg1">
                <a:lumMod val="85000"/>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tIns="0" bIns="0" anchor="ctr"/>
            <a:lstStyle/>
            <a:p>
              <a:pPr algn="ctr">
                <a:defRPr/>
              </a:pPr>
              <a:r>
                <a:rPr lang="en-US" sz="933" b="1" kern="0" dirty="0" err="1">
                  <a:solidFill>
                    <a:srgbClr val="000000"/>
                  </a:solidFill>
                  <a:sym typeface="Arial" pitchFamily="34" charset="0"/>
                </a:rPr>
                <a:t>Node_Type_A</a:t>
              </a:r>
              <a:endParaRPr lang="en-US" sz="933" b="1" kern="0" dirty="0">
                <a:solidFill>
                  <a:srgbClr val="000000"/>
                </a:solidFill>
                <a:sym typeface="Arial" pitchFamily="34" charset="0"/>
              </a:endParaRPr>
            </a:p>
          </p:txBody>
        </p:sp>
      </p:grpSp>
      <p:grpSp>
        <p:nvGrpSpPr>
          <p:cNvPr id="18" name="Group 57"/>
          <p:cNvGrpSpPr>
            <a:grpSpLocks/>
          </p:cNvGrpSpPr>
          <p:nvPr/>
        </p:nvGrpSpPr>
        <p:grpSpPr bwMode="auto">
          <a:xfrm>
            <a:off x="7631267" y="3530150"/>
            <a:ext cx="1253067" cy="1071033"/>
            <a:chOff x="861060" y="1069127"/>
            <a:chExt cx="855131" cy="735378"/>
          </a:xfrm>
        </p:grpSpPr>
        <p:sp>
          <p:nvSpPr>
            <p:cNvPr id="20" name="Web Server Tier"/>
            <p:cNvSpPr>
              <a:spLocks noChangeArrowheads="1"/>
            </p:cNvSpPr>
            <p:nvPr/>
          </p:nvSpPr>
          <p:spPr bwMode="auto">
            <a:xfrm>
              <a:off x="861060" y="1069127"/>
              <a:ext cx="855131" cy="735378"/>
            </a:xfrm>
            <a:prstGeom prst="roundRect">
              <a:avLst>
                <a:gd name="adj" fmla="val 16667"/>
              </a:avLst>
            </a:prstGeom>
            <a:gradFill rotWithShape="1">
              <a:gsLst>
                <a:gs pos="0">
                  <a:srgbClr val="A3C4FF"/>
                </a:gs>
                <a:gs pos="35001">
                  <a:srgbClr val="BFD5FF"/>
                </a:gs>
                <a:gs pos="100000">
                  <a:srgbClr val="E5EEFF"/>
                </a:gs>
              </a:gsLst>
              <a:lin ang="16200000" scaled="1"/>
            </a:gradFill>
            <a:ln w="9525">
              <a:solidFill>
                <a:srgbClr val="4A7EBB"/>
              </a:solidFill>
              <a:round/>
              <a:headEnd/>
              <a:tailEnd/>
            </a:ln>
            <a:effectLst>
              <a:outerShdw blurRad="63500" dist="20000" dir="5400000" rotWithShape="0">
                <a:srgbClr val="000000">
                  <a:alpha val="37999"/>
                </a:srgbClr>
              </a:outerShdw>
            </a:effectLst>
          </p:spPr>
          <p:txBody>
            <a:bodyPr wrap="none" tIns="0"/>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algn="ctr" eaLnBrk="1" hangingPunct="1">
                <a:spcBef>
                  <a:spcPct val="0"/>
                </a:spcBef>
                <a:buFontTx/>
                <a:buNone/>
                <a:defRPr/>
              </a:pPr>
              <a:r>
                <a:rPr lang="en-US" altLang="en-US" sz="1200" i="1" dirty="0">
                  <a:solidFill>
                    <a:srgbClr val="000000"/>
                  </a:solidFill>
                  <a:latin typeface="Calibri" panose="020F0502020204030204"/>
                  <a:ea typeface="宋体" pitchFamily="2" charset="-122"/>
                  <a:sym typeface="Arial" pitchFamily="34" charset="0"/>
                </a:rPr>
                <a:t>target_resource</a:t>
              </a:r>
            </a:p>
          </p:txBody>
        </p:sp>
        <p:sp>
          <p:nvSpPr>
            <p:cNvPr id="21" name="Rectangle 59"/>
            <p:cNvSpPr/>
            <p:nvPr/>
          </p:nvSpPr>
          <p:spPr>
            <a:xfrm>
              <a:off x="861060" y="1274044"/>
              <a:ext cx="855131" cy="197651"/>
            </a:xfrm>
            <a:prstGeom prst="rect">
              <a:avLst/>
            </a:prstGeom>
            <a:solidFill>
              <a:schemeClr val="bg1">
                <a:lumMod val="85000"/>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tIns="0" bIns="0" anchor="ctr"/>
            <a:lstStyle/>
            <a:p>
              <a:pPr algn="ctr">
                <a:defRPr/>
              </a:pPr>
              <a:r>
                <a:rPr lang="en-US" sz="933" b="1" kern="0" dirty="0" err="1">
                  <a:solidFill>
                    <a:srgbClr val="000000"/>
                  </a:solidFill>
                  <a:sym typeface="Arial" pitchFamily="34" charset="0"/>
                </a:rPr>
                <a:t>Node_Type_B</a:t>
              </a:r>
              <a:endParaRPr lang="en-US" sz="933" b="1" kern="0" dirty="0">
                <a:solidFill>
                  <a:srgbClr val="000000"/>
                </a:solidFill>
                <a:sym typeface="Arial" pitchFamily="34" charset="0"/>
              </a:endParaRPr>
            </a:p>
          </p:txBody>
        </p:sp>
      </p:grpSp>
      <p:cxnSp>
        <p:nvCxnSpPr>
          <p:cNvPr id="22" name="Straight Connector 12"/>
          <p:cNvCxnSpPr>
            <a:cxnSpLocks noChangeShapeType="1"/>
            <a:stCxn id="29" idx="1"/>
            <a:endCxn id="23" idx="3"/>
          </p:cNvCxnSpPr>
          <p:nvPr/>
        </p:nvCxnSpPr>
        <p:spPr bwMode="auto">
          <a:xfrm rot="10800000">
            <a:off x="5343149" y="4312287"/>
            <a:ext cx="1090082" cy="300598"/>
          </a:xfrm>
          <a:prstGeom prst="bentConnector3">
            <a:avLst>
              <a:gd name="adj1" fmla="val 50000"/>
            </a:avLst>
          </a:prstGeom>
          <a:noFill/>
          <a:ln w="317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a14="http://schemas.microsoft.com/office/drawing/2010/main" xmlns="">
                <a:noFill/>
              </a14:hiddenFill>
            </a:ext>
          </a:extLst>
        </p:spPr>
      </p:cxnSp>
      <p:sp>
        <p:nvSpPr>
          <p:cNvPr id="23" name="Rectangle 14"/>
          <p:cNvSpPr>
            <a:spLocks noChangeArrowheads="1"/>
          </p:cNvSpPr>
          <p:nvPr/>
        </p:nvSpPr>
        <p:spPr bwMode="auto">
          <a:xfrm>
            <a:off x="4325032" y="4194842"/>
            <a:ext cx="1018117" cy="234890"/>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r>
              <a:rPr lang="en-US" altLang="zh-CN" sz="1333" b="1" dirty="0">
                <a:solidFill>
                  <a:srgbClr val="FF0000"/>
                </a:solidFill>
                <a:cs typeface="Arial" charset="0"/>
              </a:rPr>
              <a:t>Requirement</a:t>
            </a:r>
          </a:p>
        </p:txBody>
      </p:sp>
      <p:grpSp>
        <p:nvGrpSpPr>
          <p:cNvPr id="24" name="Group 82"/>
          <p:cNvGrpSpPr>
            <a:grpSpLocks/>
          </p:cNvGrpSpPr>
          <p:nvPr/>
        </p:nvGrpSpPr>
        <p:grpSpPr bwMode="auto">
          <a:xfrm>
            <a:off x="5666303" y="3661442"/>
            <a:ext cx="1615014" cy="1273782"/>
            <a:chOff x="4394199" y="2398572"/>
            <a:chExt cx="685801" cy="1011331"/>
          </a:xfrm>
        </p:grpSpPr>
        <p:sp>
          <p:nvSpPr>
            <p:cNvPr id="25" name="Web Server Tier"/>
            <p:cNvSpPr>
              <a:spLocks noChangeArrowheads="1"/>
            </p:cNvSpPr>
            <p:nvPr/>
          </p:nvSpPr>
          <p:spPr bwMode="auto">
            <a:xfrm>
              <a:off x="4394199" y="2398572"/>
              <a:ext cx="685801" cy="1011331"/>
            </a:xfrm>
            <a:prstGeom prst="roundRect">
              <a:avLst>
                <a:gd name="adj" fmla="val 16667"/>
              </a:avLst>
            </a:prstGeom>
            <a:solidFill>
              <a:srgbClr val="FFCFA1">
                <a:alpha val="7059"/>
              </a:srgbClr>
            </a:solidFill>
            <a:ln w="6350">
              <a:solidFill>
                <a:srgbClr val="CF6500"/>
              </a:solidFill>
              <a:round/>
              <a:headEnd/>
              <a:tailEnd/>
            </a:ln>
            <a:effectLst>
              <a:outerShdw algn="tl" rotWithShape="0">
                <a:srgbClr val="CF6500">
                  <a:alpha val="39998"/>
                </a:srgbClr>
              </a:outerShdw>
            </a:effectLst>
          </p:spPr>
          <p:txBody>
            <a:bodyPr wrap="none" lIns="0" tIns="24384" rIns="0" bIns="0"/>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defRPr/>
              </a:pPr>
              <a:r>
                <a:rPr lang="en-US" altLang="en-US" sz="1333" i="1" dirty="0">
                  <a:solidFill>
                    <a:srgbClr val="000000"/>
                  </a:solidFill>
                  <a:latin typeface="Calibri" panose="020F0502020204030204"/>
                  <a:ea typeface="宋体" pitchFamily="2" charset="-122"/>
                  <a:sym typeface="Arial" pitchFamily="34" charset="0"/>
                </a:rPr>
                <a:t>connect_relationship</a:t>
              </a:r>
            </a:p>
          </p:txBody>
        </p:sp>
        <p:sp>
          <p:nvSpPr>
            <p:cNvPr id="26" name="Rectangle 71"/>
            <p:cNvSpPr/>
            <p:nvPr/>
          </p:nvSpPr>
          <p:spPr>
            <a:xfrm>
              <a:off x="4394199" y="2680905"/>
              <a:ext cx="685801" cy="201666"/>
            </a:xfrm>
            <a:prstGeom prst="rect">
              <a:avLst/>
            </a:prstGeom>
            <a:solidFill>
              <a:schemeClr val="accent6">
                <a:lumMod val="60000"/>
                <a:lumOff val="40000"/>
                <a:alpha val="60000"/>
              </a:schemeClr>
            </a:solidFill>
            <a:ln w="9525">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wrap="none" lIns="0" tIns="0" rIns="0" bIns="0" anchor="ctr"/>
            <a:lstStyle/>
            <a:p>
              <a:pPr algn="ctr">
                <a:defRPr/>
              </a:pPr>
              <a:r>
                <a:rPr lang="en-US" sz="1400" b="1" kern="0" dirty="0">
                  <a:solidFill>
                    <a:srgbClr val="000000"/>
                  </a:solidFill>
                  <a:sym typeface="Arial" pitchFamily="34" charset="0"/>
                </a:rPr>
                <a:t>ConnectsTo</a:t>
              </a:r>
            </a:p>
          </p:txBody>
        </p:sp>
      </p:grpSp>
      <p:cxnSp>
        <p:nvCxnSpPr>
          <p:cNvPr id="27" name="Straight Connector 12"/>
          <p:cNvCxnSpPr>
            <a:cxnSpLocks noChangeShapeType="1"/>
            <a:stCxn id="28" idx="1"/>
            <a:endCxn id="29" idx="3"/>
          </p:cNvCxnSpPr>
          <p:nvPr/>
        </p:nvCxnSpPr>
        <p:spPr bwMode="auto">
          <a:xfrm rot="10800000" flipV="1">
            <a:off x="6545415" y="4378991"/>
            <a:ext cx="1007535" cy="233893"/>
          </a:xfrm>
          <a:prstGeom prst="bentConnector3">
            <a:avLst>
              <a:gd name="adj1" fmla="val 50000"/>
            </a:avLst>
          </a:prstGeom>
          <a:noFill/>
          <a:ln w="31750" cap="sq">
            <a:solidFill>
              <a:srgbClr val="FCD5B5"/>
            </a:solidFill>
            <a:miter lim="800000"/>
            <a:headEnd/>
            <a:tailEnd/>
          </a:ln>
          <a:effectLst>
            <a:outerShdw dist="25401" dir="2700000" algn="tl" rotWithShape="0">
              <a:srgbClr val="984807">
                <a:alpha val="60999"/>
              </a:srgbClr>
            </a:outerShdw>
          </a:effectLst>
          <a:extLst>
            <a:ext uri="{909E8E84-426E-40dd-AFC4-6F175D3DCCD1}">
              <a14:hiddenFill xmlns:a14="http://schemas.microsoft.com/office/drawing/2010/main" xmlns="">
                <a:noFill/>
              </a14:hiddenFill>
            </a:ext>
          </a:extLst>
        </p:spPr>
      </p:cxnSp>
      <p:sp>
        <p:nvSpPr>
          <p:cNvPr id="28" name="Rectangle 14"/>
          <p:cNvSpPr>
            <a:spLocks noChangeArrowheads="1"/>
          </p:cNvSpPr>
          <p:nvPr/>
        </p:nvSpPr>
        <p:spPr bwMode="auto">
          <a:xfrm>
            <a:off x="7552949" y="4258342"/>
            <a:ext cx="903821" cy="241300"/>
          </a:xfrm>
          <a:prstGeom prst="rect">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r>
              <a:rPr lang="en-US" altLang="zh-CN" sz="1333" b="1" dirty="0">
                <a:solidFill>
                  <a:srgbClr val="FF0000"/>
                </a:solidFill>
                <a:cs typeface="Arial" charset="0"/>
              </a:rPr>
              <a:t>Capability</a:t>
            </a:r>
          </a:p>
        </p:txBody>
      </p:sp>
      <p:sp>
        <p:nvSpPr>
          <p:cNvPr id="29" name="Chevron 91"/>
          <p:cNvSpPr>
            <a:spLocks noChangeArrowheads="1"/>
          </p:cNvSpPr>
          <p:nvPr/>
        </p:nvSpPr>
        <p:spPr bwMode="auto">
          <a:xfrm>
            <a:off x="6321047" y="4499643"/>
            <a:ext cx="224367" cy="226483"/>
          </a:xfrm>
          <a:prstGeom prst="chevron">
            <a:avLst>
              <a:gd name="adj" fmla="val 50000"/>
            </a:avLst>
          </a:prstGeom>
          <a:gradFill rotWithShape="1">
            <a:gsLst>
              <a:gs pos="0">
                <a:srgbClr val="FFBE86"/>
              </a:gs>
              <a:gs pos="35001">
                <a:srgbClr val="FFD0AA"/>
              </a:gs>
              <a:gs pos="100000">
                <a:srgbClr val="FFEBDB"/>
              </a:gs>
            </a:gsLst>
            <a:lin ang="16200000" scaled="1"/>
          </a:gradFill>
          <a:ln w="9525">
            <a:solidFill>
              <a:srgbClr val="E46C0A"/>
            </a:solidFill>
            <a:miter lim="800000"/>
            <a:headEnd/>
            <a:tailEnd/>
          </a:ln>
          <a:effectLst>
            <a:outerShdw blurRad="63500" dist="20000" dir="5400000" rotWithShape="0">
              <a:srgbClr val="000000">
                <a:alpha val="37999"/>
              </a:srgbClr>
            </a:outerShdw>
          </a:effectLst>
        </p:spPr>
        <p:txBody>
          <a:bodyPr wrap="none" lIns="0" rIns="0" anchor="ctr"/>
          <a:lstStyle/>
          <a:p>
            <a:pPr algn="ctr">
              <a:defRPr/>
            </a:pPr>
            <a:endParaRPr lang="en-US" altLang="zh-CN" sz="1333">
              <a:solidFill>
                <a:srgbClr val="000000"/>
              </a:solidFill>
              <a:cs typeface="Arial" charset="0"/>
            </a:endParaRPr>
          </a:p>
        </p:txBody>
      </p:sp>
      <p:sp>
        <p:nvSpPr>
          <p:cNvPr id="49" name="Line Callout 2 (Border and Accent Bar) 48"/>
          <p:cNvSpPr/>
          <p:nvPr/>
        </p:nvSpPr>
        <p:spPr>
          <a:xfrm>
            <a:off x="381000" y="2073161"/>
            <a:ext cx="2743200" cy="1473911"/>
          </a:xfrm>
          <a:prstGeom prst="accentBorderCallout2">
            <a:avLst>
              <a:gd name="adj1" fmla="val 32869"/>
              <a:gd name="adj2" fmla="val 103208"/>
              <a:gd name="adj3" fmla="val 34371"/>
              <a:gd name="adj4" fmla="val 109291"/>
              <a:gd name="adj5" fmla="val 109631"/>
              <a:gd name="adj6" fmla="val 129280"/>
            </a:avLst>
          </a:prstGeom>
          <a:solidFill>
            <a:srgbClr val="3F51B5">
              <a:alpha val="5000"/>
            </a:srgbClr>
          </a:solidFill>
          <a:ln>
            <a:solidFill>
              <a:srgbClr val="3F51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b="1" i="1" u="sng" dirty="0">
                <a:solidFill>
                  <a:srgbClr val="4F81BD">
                    <a:lumMod val="50000"/>
                  </a:srgbClr>
                </a:solidFill>
                <a:sym typeface="Verdana" charset="0"/>
              </a:rPr>
              <a:t>Nodes</a:t>
            </a:r>
            <a:r>
              <a:rPr lang="en-US" altLang="zh-CN" b="1" i="1" dirty="0">
                <a:solidFill>
                  <a:srgbClr val="4F81BD">
                    <a:lumMod val="50000"/>
                  </a:srgbClr>
                </a:solidFill>
                <a:sym typeface="Verdana" charset="0"/>
              </a:rPr>
              <a:t>  - </a:t>
            </a:r>
            <a:r>
              <a:rPr lang="en-US" altLang="zh-CN" i="1" dirty="0">
                <a:solidFill>
                  <a:srgbClr val="4F81BD">
                    <a:lumMod val="50000"/>
                  </a:srgbClr>
                </a:solidFill>
                <a:sym typeface="Verdana" charset="0"/>
              </a:rPr>
              <a:t>are the resources or components that will be materialized or consumed in the deployment topology</a:t>
            </a:r>
            <a:endParaRPr lang="zh-CN" altLang="en-US" i="1" dirty="0">
              <a:solidFill>
                <a:srgbClr val="4F81BD">
                  <a:lumMod val="50000"/>
                </a:srgbClr>
              </a:solidFill>
              <a:sym typeface="Verdana" charset="0"/>
            </a:endParaRPr>
          </a:p>
        </p:txBody>
      </p:sp>
      <p:sp>
        <p:nvSpPr>
          <p:cNvPr id="53" name="Line Callout 2 (Border and Accent Bar) 52"/>
          <p:cNvSpPr/>
          <p:nvPr/>
        </p:nvSpPr>
        <p:spPr>
          <a:xfrm>
            <a:off x="457200" y="5105400"/>
            <a:ext cx="3132667" cy="1473911"/>
          </a:xfrm>
          <a:prstGeom prst="accentBorderCallout2">
            <a:avLst>
              <a:gd name="adj1" fmla="val 31543"/>
              <a:gd name="adj2" fmla="val 103526"/>
              <a:gd name="adj3" fmla="val 29516"/>
              <a:gd name="adj4" fmla="val 121607"/>
              <a:gd name="adj5" fmla="val -23352"/>
              <a:gd name="adj6" fmla="val 169794"/>
            </a:avLst>
          </a:prstGeom>
          <a:solidFill>
            <a:schemeClr val="accent6">
              <a:lumMod val="75000"/>
              <a:alpha val="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b="1" i="1" u="sng" dirty="0">
                <a:solidFill>
                  <a:srgbClr val="C6741B"/>
                </a:solidFill>
                <a:sym typeface="Verdana" charset="0"/>
              </a:rPr>
              <a:t>Relationships</a:t>
            </a:r>
            <a:r>
              <a:rPr lang="en-US" altLang="zh-CN" b="1" i="1" dirty="0">
                <a:solidFill>
                  <a:srgbClr val="C6741B"/>
                </a:solidFill>
                <a:sym typeface="Verdana" charset="0"/>
              </a:rPr>
              <a:t> </a:t>
            </a:r>
          </a:p>
          <a:p>
            <a:r>
              <a:rPr lang="en-US" altLang="zh-CN" i="1" dirty="0">
                <a:solidFill>
                  <a:srgbClr val="C6741B"/>
                </a:solidFill>
                <a:sym typeface="Verdana" charset="0"/>
              </a:rPr>
              <a:t>express the dependencies between the nodes (not the traffic flow)</a:t>
            </a:r>
            <a:endParaRPr lang="zh-CN" altLang="en-US" i="1" dirty="0">
              <a:solidFill>
                <a:srgbClr val="C6741B"/>
              </a:solidFill>
              <a:sym typeface="Verdana" charset="0"/>
            </a:endParaRPr>
          </a:p>
        </p:txBody>
      </p:sp>
      <p:sp>
        <p:nvSpPr>
          <p:cNvPr id="50" name="Rectangle 49"/>
          <p:cNvSpPr/>
          <p:nvPr/>
        </p:nvSpPr>
        <p:spPr>
          <a:xfrm>
            <a:off x="4521882" y="1470995"/>
            <a:ext cx="6096000" cy="1446550"/>
          </a:xfrm>
          <a:prstGeom prst="rect">
            <a:avLst/>
          </a:prstGeom>
        </p:spPr>
        <p:txBody>
          <a:bodyPr>
            <a:spAutoFit/>
          </a:bodyPr>
          <a:lstStyle/>
          <a:p>
            <a:pPr marL="380990" indent="-380990">
              <a:buFont typeface="Wingdings" charset="2"/>
              <a:buChar char="ü"/>
              <a:defRPr/>
            </a:pPr>
            <a:r>
              <a:rPr lang="en-US" sz="2200" b="1" i="1" u="sng" dirty="0">
                <a:solidFill>
                  <a:srgbClr val="000000"/>
                </a:solidFill>
              </a:rPr>
              <a:t>Node templates</a:t>
            </a:r>
            <a:r>
              <a:rPr lang="en-US" sz="2200" i="1" dirty="0">
                <a:solidFill>
                  <a:srgbClr val="000000"/>
                </a:solidFill>
              </a:rPr>
              <a:t> to describe components in the topology structure</a:t>
            </a:r>
          </a:p>
          <a:p>
            <a:pPr marL="380990" indent="-380990">
              <a:buFont typeface="Wingdings" charset="2"/>
              <a:buChar char="ü"/>
              <a:defRPr/>
            </a:pPr>
            <a:r>
              <a:rPr lang="en-US" sz="2200" b="1" i="1" u="sng" dirty="0">
                <a:solidFill>
                  <a:srgbClr val="000000"/>
                </a:solidFill>
              </a:rPr>
              <a:t>Relationship templates</a:t>
            </a:r>
            <a:r>
              <a:rPr lang="en-US" sz="2200" b="1" i="1" dirty="0">
                <a:solidFill>
                  <a:srgbClr val="000000"/>
                </a:solidFill>
              </a:rPr>
              <a:t> </a:t>
            </a:r>
            <a:r>
              <a:rPr lang="en-US" sz="2200" i="1" dirty="0">
                <a:solidFill>
                  <a:srgbClr val="000000"/>
                </a:solidFill>
              </a:rPr>
              <a:t>to describe connections, dependencies, deployment ordering</a:t>
            </a:r>
          </a:p>
        </p:txBody>
      </p:sp>
      <p:sp>
        <p:nvSpPr>
          <p:cNvPr id="58" name="Line Callout 2 (Border and Accent Bar) 57"/>
          <p:cNvSpPr/>
          <p:nvPr/>
        </p:nvSpPr>
        <p:spPr>
          <a:xfrm>
            <a:off x="8602133" y="5270746"/>
            <a:ext cx="3132667" cy="1473911"/>
          </a:xfrm>
          <a:prstGeom prst="accentBorderCallout2">
            <a:avLst>
              <a:gd name="adj1" fmla="val 36223"/>
              <a:gd name="adj2" fmla="val -3570"/>
              <a:gd name="adj3" fmla="val 37237"/>
              <a:gd name="adj4" fmla="val -17652"/>
              <a:gd name="adj5" fmla="val -56279"/>
              <a:gd name="adj6" fmla="val -31620"/>
            </a:avLst>
          </a:prstGeom>
          <a:solidFill>
            <a:schemeClr val="accent6">
              <a:lumMod val="75000"/>
              <a:alpha val="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b="1" i="1" u="sng" dirty="0">
                <a:solidFill>
                  <a:srgbClr val="FF0000"/>
                </a:solidFill>
                <a:sym typeface="Verdana" charset="0"/>
              </a:rPr>
              <a:t>Requirement - Capability</a:t>
            </a:r>
            <a:r>
              <a:rPr lang="en-US" altLang="zh-CN" b="1" i="1" dirty="0">
                <a:solidFill>
                  <a:srgbClr val="FF0000"/>
                </a:solidFill>
                <a:sym typeface="Verdana" charset="0"/>
              </a:rPr>
              <a:t> </a:t>
            </a:r>
          </a:p>
          <a:p>
            <a:r>
              <a:rPr lang="en-US" altLang="zh-CN" i="1" dirty="0">
                <a:solidFill>
                  <a:srgbClr val="C6741B"/>
                </a:solidFill>
                <a:sym typeface="Verdana" charset="0"/>
              </a:rPr>
              <a:t>Relationships can be customized to match specific source requirements to target capabilities</a:t>
            </a:r>
            <a:endParaRPr lang="zh-CN" altLang="en-US" i="1" dirty="0">
              <a:solidFill>
                <a:srgbClr val="C6741B"/>
              </a:solidFill>
              <a:sym typeface="Verdana" charset="0"/>
            </a:endParaRPr>
          </a:p>
        </p:txBody>
      </p:sp>
      <p:sp>
        <p:nvSpPr>
          <p:cNvPr id="31" name="Line Callout 2 (Border and Accent Bar) 30"/>
          <p:cNvSpPr/>
          <p:nvPr/>
        </p:nvSpPr>
        <p:spPr>
          <a:xfrm>
            <a:off x="9390954" y="2820699"/>
            <a:ext cx="2699373" cy="1196947"/>
          </a:xfrm>
          <a:prstGeom prst="accentBorderCallout2">
            <a:avLst>
              <a:gd name="adj1" fmla="val 35083"/>
              <a:gd name="adj2" fmla="val -4304"/>
              <a:gd name="adj3" fmla="val 35813"/>
              <a:gd name="adj4" fmla="val -10658"/>
              <a:gd name="adj5" fmla="val 51467"/>
              <a:gd name="adj6" fmla="val -20077"/>
            </a:avLst>
          </a:prstGeom>
          <a:solidFill>
            <a:schemeClr val="bg1">
              <a:lumMod val="85000"/>
              <a:alpha val="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altLang="zh-CN" b="1" i="1" u="sng" dirty="0">
                <a:solidFill>
                  <a:srgbClr val="000000">
                    <a:lumMod val="75000"/>
                    <a:lumOff val="25000"/>
                  </a:srgbClr>
                </a:solidFill>
                <a:sym typeface="Verdana" charset="0"/>
              </a:rPr>
              <a:t>Groups</a:t>
            </a:r>
            <a:endParaRPr lang="en-US" altLang="zh-CN" b="1" i="1" dirty="0">
              <a:solidFill>
                <a:srgbClr val="000000">
                  <a:lumMod val="75000"/>
                  <a:lumOff val="25000"/>
                </a:srgbClr>
              </a:solidFill>
              <a:sym typeface="Verdana" charset="0"/>
            </a:endParaRPr>
          </a:p>
          <a:p>
            <a:r>
              <a:rPr lang="en-US" altLang="zh-CN" i="1" dirty="0">
                <a:solidFill>
                  <a:srgbClr val="000000">
                    <a:lumMod val="75000"/>
                    <a:lumOff val="25000"/>
                  </a:srgbClr>
                </a:solidFill>
                <a:sym typeface="Verdana" charset="0"/>
              </a:rPr>
              <a:t>Create Logical, Management or Policy groups (1 or more nodes)</a:t>
            </a:r>
            <a:endParaRPr lang="zh-CN" altLang="en-US" i="1" dirty="0">
              <a:solidFill>
                <a:srgbClr val="000000">
                  <a:lumMod val="75000"/>
                  <a:lumOff val="25000"/>
                </a:srgbClr>
              </a:solidFill>
              <a:sym typeface="Verdana"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7461" y="84494"/>
            <a:ext cx="1687339" cy="499364"/>
          </a:xfrm>
          <a:prstGeom prst="rect">
            <a:avLst/>
          </a:prstGeom>
        </p:spPr>
      </p:pic>
    </p:spTree>
    <p:extLst>
      <p:ext uri="{BB962C8B-B14F-4D97-AF65-F5344CB8AC3E}">
        <p14:creationId xmlns:p14="http://schemas.microsoft.com/office/powerpoint/2010/main" val="4290169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lvl="0"/>
            <a:r>
              <a:rPr lang="en-US" dirty="0"/>
              <a:t>Topology – Relationships based on Containment and Connectivity</a:t>
            </a:r>
          </a:p>
        </p:txBody>
      </p:sp>
      <p:sp>
        <p:nvSpPr>
          <p:cNvPr id="418" name="Shape 418"/>
          <p:cNvSpPr txBox="1">
            <a:spLocks noGrp="1"/>
          </p:cNvSpPr>
          <p:nvPr>
            <p:ph type="sldNum" idx="4294967295"/>
          </p:nvPr>
        </p:nvSpPr>
        <p:spPr>
          <a:xfrm>
            <a:off x="9347200" y="6500813"/>
            <a:ext cx="2844800" cy="288925"/>
          </a:xfrm>
        </p:spPr>
        <p:txBody>
          <a:bodyPr/>
          <a:lstStyle/>
          <a:p>
            <a:fld id="{00000000-1234-1234-1234-123412341234}" type="slidenum">
              <a:rPr lang="en-US" smtClean="0">
                <a:solidFill>
                  <a:srgbClr val="FFFFFF">
                    <a:lumMod val="50000"/>
                  </a:srgbClr>
                </a:solidFill>
                <a:sym typeface="Verdana"/>
              </a:rPr>
              <a:pPr/>
              <a:t>8</a:t>
            </a:fld>
            <a:endParaRPr lang="en-US" dirty="0">
              <a:solidFill>
                <a:srgbClr val="FFFFFF">
                  <a:lumMod val="50000"/>
                </a:srgbClr>
              </a:solidFill>
              <a:sym typeface="Verdana"/>
            </a:endParaRPr>
          </a:p>
        </p:txBody>
      </p:sp>
      <p:grpSp>
        <p:nvGrpSpPr>
          <p:cNvPr id="419" name="Shape 419"/>
          <p:cNvGrpSpPr/>
          <p:nvPr/>
        </p:nvGrpSpPr>
        <p:grpSpPr>
          <a:xfrm>
            <a:off x="1479500" y="1185352"/>
            <a:ext cx="8807500" cy="3381409"/>
            <a:chOff x="1279175" y="1172332"/>
            <a:chExt cx="6264626" cy="3094867"/>
          </a:xfrm>
        </p:grpSpPr>
        <p:sp>
          <p:nvSpPr>
            <p:cNvPr id="420" name="Shape 420"/>
            <p:cNvSpPr/>
            <p:nvPr/>
          </p:nvSpPr>
          <p:spPr>
            <a:xfrm>
              <a:off x="1279175" y="1172332"/>
              <a:ext cx="6264626" cy="3094867"/>
            </a:xfrm>
            <a:prstGeom prst="roundRect">
              <a:avLst>
                <a:gd name="adj" fmla="val 16667"/>
              </a:avLst>
            </a:prstGeom>
            <a:gradFill>
              <a:gsLst>
                <a:gs pos="0">
                  <a:srgbClr val="FAE288"/>
                </a:gs>
                <a:gs pos="41000">
                  <a:srgbClr val="FADC6E"/>
                </a:gs>
                <a:gs pos="100000">
                  <a:srgbClr val="F8D861"/>
                </a:gs>
              </a:gsLst>
              <a:lin ang="5400000" scaled="0"/>
            </a:gradFill>
            <a:ln w="41275" cap="flat" cmpd="sng">
              <a:solidFill>
                <a:srgbClr val="FFFFFF"/>
              </a:solidFill>
              <a:prstDash val="solid"/>
              <a:round/>
              <a:headEnd type="none" w="med" len="med"/>
              <a:tailEnd type="none" w="med" len="med"/>
            </a:ln>
          </p:spPr>
          <p:txBody>
            <a:bodyPr lIns="121900" tIns="60933" rIns="121900" bIns="60933" anchor="t" anchorCtr="0">
              <a:noAutofit/>
            </a:bodyPr>
            <a:lstStyle/>
            <a:p>
              <a:pPr>
                <a:buClr>
                  <a:srgbClr val="5D2D7B"/>
                </a:buClr>
                <a:buSzPct val="25000"/>
              </a:pPr>
              <a:r>
                <a:rPr lang="en-US" sz="1867" b="1" dirty="0">
                  <a:solidFill>
                    <a:srgbClr val="5D2D7B"/>
                  </a:solidFill>
                  <a:ea typeface="Calibri"/>
                  <a:cs typeface="Calibri"/>
                  <a:sym typeface="Calibri"/>
                </a:rPr>
                <a:t> </a:t>
              </a:r>
            </a:p>
          </p:txBody>
        </p:sp>
        <p:sp>
          <p:nvSpPr>
            <p:cNvPr id="421" name="Shape 421"/>
            <p:cNvSpPr txBox="1"/>
            <p:nvPr/>
          </p:nvSpPr>
          <p:spPr>
            <a:xfrm>
              <a:off x="3140221" y="1223561"/>
              <a:ext cx="2686729" cy="307018"/>
            </a:xfrm>
            <a:prstGeom prst="rect">
              <a:avLst/>
            </a:prstGeom>
            <a:noFill/>
            <a:ln>
              <a:noFill/>
            </a:ln>
          </p:spPr>
          <p:txBody>
            <a:bodyPr lIns="121900" tIns="60933" rIns="121900" bIns="60933" anchor="t" anchorCtr="0">
              <a:noAutofit/>
            </a:bodyPr>
            <a:lstStyle/>
            <a:p>
              <a:pPr algn="ctr">
                <a:buClr>
                  <a:srgbClr val="2D6AA0"/>
                </a:buClr>
                <a:buSzPct val="25000"/>
              </a:pPr>
              <a:r>
                <a:rPr lang="en-US" sz="1867" b="1" i="1" dirty="0">
                  <a:solidFill>
                    <a:srgbClr val="2D6AA0"/>
                  </a:solidFill>
                  <a:ea typeface="Calibri"/>
                  <a:cs typeface="Calibri"/>
                  <a:sym typeface="Calibri"/>
                </a:rPr>
                <a:t>TOSCA Service Template</a:t>
              </a:r>
            </a:p>
            <a:p>
              <a:pPr algn="ctr">
                <a:buClr>
                  <a:srgbClr val="2D6AA0"/>
                </a:buClr>
                <a:buSzPct val="25000"/>
              </a:pPr>
              <a:r>
                <a:rPr lang="en-US" sz="1867" i="1" dirty="0">
                  <a:solidFill>
                    <a:srgbClr val="2D6AA0"/>
                  </a:solidFill>
                  <a:ea typeface="Calibri"/>
                  <a:cs typeface="Calibri"/>
                  <a:sym typeface="Calibri"/>
                </a:rPr>
                <a:t>(container)</a:t>
              </a:r>
            </a:p>
          </p:txBody>
        </p:sp>
      </p:grpSp>
      <p:sp>
        <p:nvSpPr>
          <p:cNvPr id="422" name="Shape 422"/>
          <p:cNvSpPr/>
          <p:nvPr/>
        </p:nvSpPr>
        <p:spPr>
          <a:xfrm>
            <a:off x="2649932" y="1518762"/>
            <a:ext cx="2282340" cy="2906572"/>
          </a:xfrm>
          <a:prstGeom prst="roundRect">
            <a:avLst>
              <a:gd name="adj" fmla="val 16667"/>
            </a:avLst>
          </a:prstGeom>
          <a:gradFill>
            <a:gsLst>
              <a:gs pos="0">
                <a:srgbClr val="BEDBFF"/>
              </a:gs>
              <a:gs pos="35000">
                <a:srgbClr val="D1E5FE"/>
              </a:gs>
              <a:gs pos="100000">
                <a:srgbClr val="EEF5FF"/>
              </a:gs>
            </a:gsLst>
            <a:lin ang="16200000" scaled="0"/>
          </a:gradFill>
          <a:ln w="9525" cap="flat" cmpd="sng">
            <a:solidFill>
              <a:srgbClr val="4A7DBB"/>
            </a:solidFill>
            <a:prstDash val="solid"/>
            <a:round/>
            <a:headEnd type="none" w="med" len="med"/>
            <a:tailEnd type="none" w="med" len="med"/>
          </a:ln>
        </p:spPr>
        <p:txBody>
          <a:bodyPr lIns="121900" tIns="60933" rIns="121900" bIns="60933" anchor="t" anchorCtr="0">
            <a:noAutofit/>
          </a:bodyPr>
          <a:lstStyle/>
          <a:p>
            <a:pPr algn="ctr">
              <a:buClr>
                <a:srgbClr val="000000"/>
              </a:buClr>
              <a:buSzPct val="25000"/>
            </a:pPr>
            <a:r>
              <a:rPr lang="en-US" sz="1867" b="1" dirty="0">
                <a:solidFill>
                  <a:srgbClr val="000000"/>
                </a:solidFill>
                <a:ea typeface="Calibri"/>
                <a:cs typeface="Calibri"/>
                <a:sym typeface="Calibri"/>
              </a:rPr>
              <a:t>Application Tier </a:t>
            </a:r>
            <a:r>
              <a:rPr lang="en-US" sz="1867" i="1" dirty="0">
                <a:solidFill>
                  <a:srgbClr val="000000"/>
                </a:solidFill>
                <a:ea typeface="Calibri"/>
                <a:cs typeface="Calibri"/>
                <a:sym typeface="Calibri"/>
              </a:rPr>
              <a:t>(container)</a:t>
            </a:r>
          </a:p>
        </p:txBody>
      </p:sp>
      <p:sp>
        <p:nvSpPr>
          <p:cNvPr id="423" name="Shape 423"/>
          <p:cNvSpPr/>
          <p:nvPr/>
        </p:nvSpPr>
        <p:spPr>
          <a:xfrm>
            <a:off x="2746627" y="2318556"/>
            <a:ext cx="2100376" cy="1979979"/>
          </a:xfrm>
          <a:prstGeom prst="roundRect">
            <a:avLst>
              <a:gd name="adj" fmla="val 16667"/>
            </a:avLst>
          </a:prstGeom>
          <a:gradFill>
            <a:gsLst>
              <a:gs pos="0">
                <a:srgbClr val="BEDBFF"/>
              </a:gs>
              <a:gs pos="35000">
                <a:srgbClr val="D1E5FE"/>
              </a:gs>
              <a:gs pos="100000">
                <a:srgbClr val="EEF5FF"/>
              </a:gs>
            </a:gsLst>
            <a:lin ang="16200000" scaled="0"/>
          </a:gradFill>
          <a:ln w="9525" cap="flat" cmpd="sng">
            <a:solidFill>
              <a:srgbClr val="4A7D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en-US" sz="1867" dirty="0">
                <a:solidFill>
                  <a:srgbClr val="000000"/>
                </a:solidFill>
                <a:ea typeface="Calibri"/>
                <a:cs typeface="Calibri"/>
                <a:sym typeface="Calibri"/>
              </a:rPr>
              <a:t>Web Server</a:t>
            </a:r>
          </a:p>
          <a:p>
            <a:pPr algn="ctr">
              <a:buClr>
                <a:srgbClr val="000000"/>
              </a:buClr>
              <a:buSzPct val="25000"/>
            </a:pPr>
            <a:r>
              <a:rPr lang="en-US" sz="1867" i="1" dirty="0">
                <a:solidFill>
                  <a:srgbClr val="000000"/>
                </a:solidFill>
                <a:ea typeface="Calibri"/>
                <a:cs typeface="Calibri"/>
                <a:sym typeface="Calibri"/>
              </a:rPr>
              <a:t>(container)</a:t>
            </a:r>
          </a:p>
        </p:txBody>
      </p:sp>
      <p:sp>
        <p:nvSpPr>
          <p:cNvPr id="424" name="Shape 424"/>
          <p:cNvSpPr/>
          <p:nvPr/>
        </p:nvSpPr>
        <p:spPr>
          <a:xfrm>
            <a:off x="3041675" y="3012284"/>
            <a:ext cx="1527545" cy="645316"/>
          </a:xfrm>
          <a:prstGeom prst="roundRect">
            <a:avLst>
              <a:gd name="adj" fmla="val 16667"/>
            </a:avLst>
          </a:prstGeom>
          <a:gradFill>
            <a:gsLst>
              <a:gs pos="0">
                <a:srgbClr val="2D5D97"/>
              </a:gs>
              <a:gs pos="80000">
                <a:srgbClr val="3B7BC8"/>
              </a:gs>
              <a:gs pos="100000">
                <a:srgbClr val="3A7CCA"/>
              </a:gs>
            </a:gsLst>
            <a:lin ang="16200000" scaled="0"/>
          </a:gradFill>
          <a:ln w="9525" cap="flat" cmpd="sng">
            <a:solidFill>
              <a:srgbClr val="4A7DBB"/>
            </a:solidFill>
            <a:prstDash val="solid"/>
            <a:round/>
            <a:headEnd type="none" w="med" len="med"/>
            <a:tailEnd type="none" w="med" len="med"/>
          </a:ln>
        </p:spPr>
        <p:txBody>
          <a:bodyPr lIns="121900" tIns="60933" rIns="121900" bIns="60933" anchor="ctr" anchorCtr="0">
            <a:noAutofit/>
          </a:bodyPr>
          <a:lstStyle/>
          <a:p>
            <a:pPr algn="ctr">
              <a:buClr>
                <a:srgbClr val="FFFFFF"/>
              </a:buClr>
              <a:buSzPct val="25000"/>
            </a:pPr>
            <a:r>
              <a:rPr lang="en-US" sz="1867" dirty="0">
                <a:solidFill>
                  <a:srgbClr val="FFFFFF"/>
                </a:solidFill>
                <a:ea typeface="Calibri"/>
                <a:cs typeface="Calibri"/>
                <a:sym typeface="Calibri"/>
              </a:rPr>
              <a:t>Web App</a:t>
            </a:r>
          </a:p>
        </p:txBody>
      </p:sp>
      <p:sp>
        <p:nvSpPr>
          <p:cNvPr id="425" name="Shape 425"/>
          <p:cNvSpPr/>
          <p:nvPr/>
        </p:nvSpPr>
        <p:spPr>
          <a:xfrm>
            <a:off x="3051428" y="3733800"/>
            <a:ext cx="1527545" cy="447058"/>
          </a:xfrm>
          <a:prstGeom prst="roundRect">
            <a:avLst>
              <a:gd name="adj" fmla="val 16667"/>
            </a:avLst>
          </a:prstGeom>
          <a:gradFill>
            <a:gsLst>
              <a:gs pos="0">
                <a:srgbClr val="BEDBFF"/>
              </a:gs>
              <a:gs pos="35000">
                <a:srgbClr val="D1E5FE"/>
              </a:gs>
              <a:gs pos="100000">
                <a:srgbClr val="EEF5FF"/>
              </a:gs>
            </a:gsLst>
            <a:lin ang="16200000" scaled="0"/>
          </a:gradFill>
          <a:ln w="9525" cap="flat" cmpd="sng">
            <a:solidFill>
              <a:srgbClr val="4A7DBB"/>
            </a:solidFill>
            <a:prstDash val="solid"/>
            <a:round/>
            <a:headEnd type="none" w="med" len="med"/>
            <a:tailEnd type="none" w="med" len="med"/>
          </a:ln>
        </p:spPr>
        <p:txBody>
          <a:bodyPr lIns="121900" tIns="60933" rIns="121900" bIns="60933" anchor="ctr" anchorCtr="0">
            <a:noAutofit/>
          </a:bodyPr>
          <a:lstStyle/>
          <a:p>
            <a:pPr algn="ctr">
              <a:buClr>
                <a:srgbClr val="000000"/>
              </a:buClr>
              <a:buSzPct val="25000"/>
            </a:pPr>
            <a:r>
              <a:rPr lang="en-US" sz="1867" dirty="0">
                <a:solidFill>
                  <a:srgbClr val="000000"/>
                </a:solidFill>
                <a:ea typeface="Calibri"/>
                <a:cs typeface="Calibri"/>
                <a:sym typeface="Calibri"/>
              </a:rPr>
              <a:t>PHP Module</a:t>
            </a:r>
          </a:p>
        </p:txBody>
      </p:sp>
      <p:sp>
        <p:nvSpPr>
          <p:cNvPr id="426" name="Shape 426"/>
          <p:cNvSpPr/>
          <p:nvPr/>
        </p:nvSpPr>
        <p:spPr>
          <a:xfrm>
            <a:off x="7282893" y="1518762"/>
            <a:ext cx="2487165" cy="2906572"/>
          </a:xfrm>
          <a:prstGeom prst="roundRect">
            <a:avLst>
              <a:gd name="adj" fmla="val 16667"/>
            </a:avLst>
          </a:prstGeom>
          <a:gradFill>
            <a:gsLst>
              <a:gs pos="0">
                <a:srgbClr val="BEDBFF"/>
              </a:gs>
              <a:gs pos="35000">
                <a:srgbClr val="D1E5FE"/>
              </a:gs>
              <a:gs pos="100000">
                <a:srgbClr val="EEF5FF"/>
              </a:gs>
            </a:gsLst>
            <a:lin ang="16200000" scaled="0"/>
          </a:gradFill>
          <a:ln w="9525" cap="flat" cmpd="sng">
            <a:solidFill>
              <a:srgbClr val="4A7DBB"/>
            </a:solidFill>
            <a:prstDash val="solid"/>
            <a:round/>
            <a:headEnd type="none" w="med" len="med"/>
            <a:tailEnd type="none" w="med" len="med"/>
          </a:ln>
        </p:spPr>
        <p:txBody>
          <a:bodyPr lIns="121900" tIns="60933" rIns="121900" bIns="60933" anchor="t" anchorCtr="0">
            <a:noAutofit/>
          </a:bodyPr>
          <a:lstStyle/>
          <a:p>
            <a:pPr algn="ctr">
              <a:buClr>
                <a:srgbClr val="000000"/>
              </a:buClr>
              <a:buSzPct val="25000"/>
            </a:pPr>
            <a:r>
              <a:rPr lang="en-US" sz="1867" b="1" dirty="0">
                <a:solidFill>
                  <a:srgbClr val="000000"/>
                </a:solidFill>
                <a:ea typeface="Calibri"/>
                <a:cs typeface="Calibri"/>
                <a:sym typeface="Calibri"/>
              </a:rPr>
              <a:t>Database Tier </a:t>
            </a:r>
            <a:r>
              <a:rPr lang="en-US" sz="1867" i="1" dirty="0">
                <a:solidFill>
                  <a:srgbClr val="000000"/>
                </a:solidFill>
                <a:ea typeface="Calibri"/>
                <a:cs typeface="Calibri"/>
                <a:sym typeface="Calibri"/>
              </a:rPr>
              <a:t>(container)</a:t>
            </a:r>
          </a:p>
        </p:txBody>
      </p:sp>
      <p:sp>
        <p:nvSpPr>
          <p:cNvPr id="427" name="Shape 427"/>
          <p:cNvSpPr/>
          <p:nvPr/>
        </p:nvSpPr>
        <p:spPr>
          <a:xfrm>
            <a:off x="7429190" y="2308808"/>
            <a:ext cx="2100376" cy="1804413"/>
          </a:xfrm>
          <a:prstGeom prst="roundRect">
            <a:avLst>
              <a:gd name="adj" fmla="val 16667"/>
            </a:avLst>
          </a:prstGeom>
          <a:gradFill>
            <a:gsLst>
              <a:gs pos="0">
                <a:srgbClr val="BEDBFF"/>
              </a:gs>
              <a:gs pos="35000">
                <a:srgbClr val="D1E5FE"/>
              </a:gs>
              <a:gs pos="100000">
                <a:srgbClr val="EEF5FF"/>
              </a:gs>
            </a:gsLst>
            <a:lin ang="16200000" scaled="0"/>
          </a:gradFill>
          <a:ln w="9525" cap="flat" cmpd="sng">
            <a:solidFill>
              <a:srgbClr val="4A7D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en-US" sz="1867" dirty="0">
                <a:solidFill>
                  <a:srgbClr val="000000"/>
                </a:solidFill>
                <a:ea typeface="Calibri"/>
                <a:cs typeface="Calibri"/>
                <a:sym typeface="Calibri"/>
              </a:rPr>
              <a:t>DB Server</a:t>
            </a:r>
          </a:p>
          <a:p>
            <a:pPr algn="ctr">
              <a:buClr>
                <a:srgbClr val="000000"/>
              </a:buClr>
              <a:buSzPct val="25000"/>
            </a:pPr>
            <a:r>
              <a:rPr lang="en-US" sz="1867" i="1" dirty="0">
                <a:solidFill>
                  <a:srgbClr val="000000"/>
                </a:solidFill>
                <a:ea typeface="Calibri"/>
                <a:cs typeface="Calibri"/>
                <a:sym typeface="Calibri"/>
              </a:rPr>
              <a:t>(container)</a:t>
            </a:r>
          </a:p>
        </p:txBody>
      </p:sp>
      <p:sp>
        <p:nvSpPr>
          <p:cNvPr id="428" name="Shape 428"/>
          <p:cNvSpPr/>
          <p:nvPr/>
        </p:nvSpPr>
        <p:spPr>
          <a:xfrm>
            <a:off x="7735524" y="3088484"/>
            <a:ext cx="1527545" cy="645316"/>
          </a:xfrm>
          <a:prstGeom prst="roundRect">
            <a:avLst>
              <a:gd name="adj" fmla="val 16667"/>
            </a:avLst>
          </a:prstGeom>
          <a:gradFill>
            <a:gsLst>
              <a:gs pos="0">
                <a:srgbClr val="2D5D97"/>
              </a:gs>
              <a:gs pos="80000">
                <a:srgbClr val="3B7BC8"/>
              </a:gs>
              <a:gs pos="100000">
                <a:srgbClr val="3A7CCA"/>
              </a:gs>
            </a:gsLst>
            <a:lin ang="16200000" scaled="0"/>
          </a:gradFill>
          <a:ln w="9525" cap="flat" cmpd="sng">
            <a:solidFill>
              <a:srgbClr val="4A7DBB"/>
            </a:solidFill>
            <a:prstDash val="solid"/>
            <a:round/>
            <a:headEnd type="none" w="med" len="med"/>
            <a:tailEnd type="none" w="med" len="med"/>
          </a:ln>
        </p:spPr>
        <p:txBody>
          <a:bodyPr lIns="121900" tIns="60933" rIns="121900" bIns="60933" anchor="ctr" anchorCtr="0">
            <a:noAutofit/>
          </a:bodyPr>
          <a:lstStyle/>
          <a:p>
            <a:pPr algn="ctr">
              <a:buClr>
                <a:srgbClr val="FFFFFF"/>
              </a:buClr>
              <a:buSzPct val="25000"/>
            </a:pPr>
            <a:r>
              <a:rPr lang="en-US" sz="1867" dirty="0">
                <a:solidFill>
                  <a:srgbClr val="FFFFFF"/>
                </a:solidFill>
                <a:ea typeface="Calibri"/>
                <a:cs typeface="Calibri"/>
                <a:sym typeface="Calibri"/>
              </a:rPr>
              <a:t>Database</a:t>
            </a:r>
          </a:p>
        </p:txBody>
      </p:sp>
      <p:grpSp>
        <p:nvGrpSpPr>
          <p:cNvPr id="429" name="Shape 429"/>
          <p:cNvGrpSpPr/>
          <p:nvPr/>
        </p:nvGrpSpPr>
        <p:grpSpPr>
          <a:xfrm>
            <a:off x="4451911" y="3268024"/>
            <a:ext cx="1691265" cy="237176"/>
            <a:chOff x="3243659" y="2881288"/>
            <a:chExt cx="1268449" cy="196043"/>
          </a:xfrm>
        </p:grpSpPr>
        <p:cxnSp>
          <p:nvCxnSpPr>
            <p:cNvPr id="430" name="Shape 430"/>
            <p:cNvCxnSpPr>
              <a:stCxn id="431" idx="3"/>
              <a:endCxn id="432" idx="1"/>
            </p:cNvCxnSpPr>
            <p:nvPr/>
          </p:nvCxnSpPr>
          <p:spPr>
            <a:xfrm>
              <a:off x="3519988" y="2979310"/>
              <a:ext cx="623700" cy="0"/>
            </a:xfrm>
            <a:prstGeom prst="straightConnector1">
              <a:avLst/>
            </a:prstGeom>
            <a:noFill/>
            <a:ln w="31750" cap="flat" cmpd="sng">
              <a:solidFill>
                <a:srgbClr val="E07000"/>
              </a:solidFill>
              <a:prstDash val="solid"/>
              <a:round/>
              <a:headEnd type="none" w="med" len="med"/>
              <a:tailEnd type="none" w="med" len="med"/>
            </a:ln>
            <a:effectLst/>
          </p:spPr>
        </p:cxnSp>
        <p:sp>
          <p:nvSpPr>
            <p:cNvPr id="432" name="Shape 432"/>
            <p:cNvSpPr/>
            <p:nvPr/>
          </p:nvSpPr>
          <p:spPr>
            <a:xfrm>
              <a:off x="4143671" y="2881288"/>
              <a:ext cx="368437" cy="196043"/>
            </a:xfrm>
            <a:prstGeom prst="homePlate">
              <a:avLst>
                <a:gd name="adj" fmla="val 50000"/>
              </a:avLst>
            </a:prstGeom>
            <a:gradFill>
              <a:gsLst>
                <a:gs pos="0">
                  <a:srgbClr val="FFE2CA"/>
                </a:gs>
                <a:gs pos="35000">
                  <a:srgbClr val="FFEADA"/>
                </a:gs>
                <a:gs pos="100000">
                  <a:srgbClr val="FEF8F1"/>
                </a:gs>
              </a:gsLst>
              <a:lin ang="16200000" scaled="0"/>
            </a:gradFill>
            <a:ln w="9525" cap="flat" cmpd="sng">
              <a:solidFill>
                <a:srgbClr val="E36C09"/>
              </a:solidFill>
              <a:prstDash val="solid"/>
              <a:round/>
              <a:headEnd type="none" w="med" len="med"/>
              <a:tailEnd type="none" w="med" len="med"/>
            </a:ln>
          </p:spPr>
          <p:txBody>
            <a:bodyPr lIns="121900" tIns="60933" rIns="121900" bIns="60933" anchor="ctr" anchorCtr="0">
              <a:noAutofit/>
            </a:bodyPr>
            <a:lstStyle/>
            <a:p>
              <a:pPr algn="ctr">
                <a:buClr>
                  <a:srgbClr val="000000"/>
                </a:buClr>
              </a:pPr>
              <a:endParaRPr lang="en-US" sz="1867" dirty="0">
                <a:solidFill>
                  <a:srgbClr val="000000"/>
                </a:solidFill>
                <a:ea typeface="Calibri"/>
                <a:cs typeface="Calibri"/>
                <a:sym typeface="Calibri"/>
              </a:endParaRPr>
            </a:p>
          </p:txBody>
        </p:sp>
        <p:sp>
          <p:nvSpPr>
            <p:cNvPr id="431" name="Shape 431"/>
            <p:cNvSpPr/>
            <p:nvPr/>
          </p:nvSpPr>
          <p:spPr>
            <a:xfrm>
              <a:off x="3243659" y="2881288"/>
              <a:ext cx="276328" cy="196043"/>
            </a:xfrm>
            <a:prstGeom prst="rect">
              <a:avLst/>
            </a:prstGeom>
            <a:gradFill>
              <a:gsLst>
                <a:gs pos="0">
                  <a:srgbClr val="FFE2CA"/>
                </a:gs>
                <a:gs pos="35000">
                  <a:srgbClr val="FFEADA"/>
                </a:gs>
                <a:gs pos="100000">
                  <a:srgbClr val="FEF8F1"/>
                </a:gs>
              </a:gsLst>
              <a:lin ang="16200000" scaled="0"/>
            </a:gradFill>
            <a:ln w="9525" cap="flat" cmpd="sng">
              <a:solidFill>
                <a:srgbClr val="E36C09"/>
              </a:solidFill>
              <a:prstDash val="solid"/>
              <a:round/>
              <a:headEnd type="none" w="med" len="med"/>
              <a:tailEnd type="none" w="med" len="med"/>
            </a:ln>
          </p:spPr>
          <p:txBody>
            <a:bodyPr lIns="121900" tIns="60933" rIns="121900" bIns="60933" anchor="ctr" anchorCtr="0">
              <a:noAutofit/>
            </a:bodyPr>
            <a:lstStyle/>
            <a:p>
              <a:pPr algn="ctr">
                <a:buClr>
                  <a:srgbClr val="000000"/>
                </a:buClr>
              </a:pPr>
              <a:endParaRPr lang="en-US" sz="1867" dirty="0">
                <a:solidFill>
                  <a:srgbClr val="000000"/>
                </a:solidFill>
                <a:ea typeface="Calibri"/>
                <a:cs typeface="Calibri"/>
                <a:sym typeface="Calibri"/>
              </a:endParaRPr>
            </a:p>
          </p:txBody>
        </p:sp>
      </p:grpSp>
      <p:grpSp>
        <p:nvGrpSpPr>
          <p:cNvPr id="433" name="Shape 433"/>
          <p:cNvGrpSpPr/>
          <p:nvPr/>
        </p:nvGrpSpPr>
        <p:grpSpPr>
          <a:xfrm>
            <a:off x="6133825" y="3268024"/>
            <a:ext cx="1739437" cy="237176"/>
            <a:chOff x="4568316" y="2881288"/>
            <a:chExt cx="1304578" cy="196043"/>
          </a:xfrm>
        </p:grpSpPr>
        <p:cxnSp>
          <p:nvCxnSpPr>
            <p:cNvPr id="434" name="Shape 434"/>
            <p:cNvCxnSpPr>
              <a:stCxn id="435" idx="3"/>
              <a:endCxn id="436" idx="1"/>
            </p:cNvCxnSpPr>
            <p:nvPr/>
          </p:nvCxnSpPr>
          <p:spPr>
            <a:xfrm>
              <a:off x="4752535" y="2979310"/>
              <a:ext cx="843900" cy="0"/>
            </a:xfrm>
            <a:prstGeom prst="straightConnector1">
              <a:avLst/>
            </a:prstGeom>
            <a:noFill/>
            <a:ln w="31750" cap="flat" cmpd="sng">
              <a:solidFill>
                <a:srgbClr val="E07000"/>
              </a:solidFill>
              <a:prstDash val="solid"/>
              <a:round/>
              <a:headEnd type="none" w="med" len="med"/>
              <a:tailEnd type="none" w="med" len="med"/>
            </a:ln>
          </p:spPr>
        </p:cxnSp>
        <p:sp>
          <p:nvSpPr>
            <p:cNvPr id="436" name="Shape 436"/>
            <p:cNvSpPr/>
            <p:nvPr/>
          </p:nvSpPr>
          <p:spPr>
            <a:xfrm>
              <a:off x="5596566" y="2881288"/>
              <a:ext cx="276328" cy="196043"/>
            </a:xfrm>
            <a:prstGeom prst="rect">
              <a:avLst/>
            </a:prstGeom>
            <a:gradFill>
              <a:gsLst>
                <a:gs pos="0">
                  <a:srgbClr val="FFE2CA"/>
                </a:gs>
                <a:gs pos="35000">
                  <a:srgbClr val="FFEADA"/>
                </a:gs>
                <a:gs pos="100000">
                  <a:srgbClr val="FEF8F1"/>
                </a:gs>
              </a:gsLst>
              <a:lin ang="16200000" scaled="0"/>
            </a:gradFill>
            <a:ln w="9525" cap="flat" cmpd="sng">
              <a:solidFill>
                <a:srgbClr val="E36C09"/>
              </a:solidFill>
              <a:prstDash val="solid"/>
              <a:round/>
              <a:headEnd type="none" w="med" len="med"/>
              <a:tailEnd type="none" w="med" len="med"/>
            </a:ln>
          </p:spPr>
          <p:txBody>
            <a:bodyPr lIns="121900" tIns="60933" rIns="121900" bIns="60933" anchor="ctr" anchorCtr="0">
              <a:noAutofit/>
            </a:bodyPr>
            <a:lstStyle/>
            <a:p>
              <a:pPr algn="ctr">
                <a:buClr>
                  <a:srgbClr val="000000"/>
                </a:buClr>
              </a:pPr>
              <a:endParaRPr lang="en-US" sz="1867" dirty="0">
                <a:solidFill>
                  <a:srgbClr val="000000"/>
                </a:solidFill>
                <a:ea typeface="Calibri"/>
                <a:cs typeface="Calibri"/>
                <a:sym typeface="Calibri"/>
              </a:endParaRPr>
            </a:p>
          </p:txBody>
        </p:sp>
        <p:sp>
          <p:nvSpPr>
            <p:cNvPr id="435" name="Shape 435"/>
            <p:cNvSpPr/>
            <p:nvPr/>
          </p:nvSpPr>
          <p:spPr>
            <a:xfrm>
              <a:off x="4568316" y="2881288"/>
              <a:ext cx="184218" cy="196043"/>
            </a:xfrm>
            <a:prstGeom prst="chevron">
              <a:avLst>
                <a:gd name="adj" fmla="val 50000"/>
              </a:avLst>
            </a:prstGeom>
            <a:gradFill>
              <a:gsLst>
                <a:gs pos="0">
                  <a:srgbClr val="FFE2CA"/>
                </a:gs>
                <a:gs pos="35000">
                  <a:srgbClr val="FFEADA"/>
                </a:gs>
                <a:gs pos="100000">
                  <a:srgbClr val="FEF8F1"/>
                </a:gs>
              </a:gsLst>
              <a:lin ang="16200000" scaled="0"/>
            </a:gradFill>
            <a:ln w="9525" cap="flat" cmpd="sng">
              <a:solidFill>
                <a:srgbClr val="E36C09"/>
              </a:solidFill>
              <a:prstDash val="solid"/>
              <a:round/>
              <a:headEnd type="none" w="med" len="med"/>
              <a:tailEnd type="none" w="med" len="med"/>
            </a:ln>
          </p:spPr>
          <p:txBody>
            <a:bodyPr lIns="121900" tIns="60933" rIns="121900" bIns="60933" anchor="ctr" anchorCtr="0">
              <a:noAutofit/>
            </a:bodyPr>
            <a:lstStyle/>
            <a:p>
              <a:pPr algn="ctr">
                <a:buClr>
                  <a:srgbClr val="000000"/>
                </a:buClr>
              </a:pPr>
              <a:endParaRPr lang="en-US" sz="1867" dirty="0">
                <a:solidFill>
                  <a:srgbClr val="000000"/>
                </a:solidFill>
                <a:ea typeface="Calibri"/>
                <a:cs typeface="Calibri"/>
                <a:sym typeface="Calibri"/>
              </a:endParaRPr>
            </a:p>
          </p:txBody>
        </p:sp>
      </p:grpSp>
      <p:sp>
        <p:nvSpPr>
          <p:cNvPr id="437" name="Shape 437"/>
          <p:cNvSpPr txBox="1"/>
          <p:nvPr/>
        </p:nvSpPr>
        <p:spPr>
          <a:xfrm>
            <a:off x="689988" y="4630062"/>
            <a:ext cx="10069315" cy="2159676"/>
          </a:xfrm>
          <a:prstGeom prst="rect">
            <a:avLst/>
          </a:prstGeom>
          <a:noFill/>
          <a:ln>
            <a:noFill/>
          </a:ln>
        </p:spPr>
        <p:txBody>
          <a:bodyPr lIns="121900" tIns="60933" rIns="121900" bIns="60933" anchor="t" anchorCtr="0">
            <a:noAutofit/>
          </a:bodyPr>
          <a:lstStyle/>
          <a:p>
            <a:pPr>
              <a:buSzPct val="25000"/>
            </a:pPr>
            <a:r>
              <a:rPr lang="en-US" sz="2133" b="1" dirty="0">
                <a:solidFill>
                  <a:srgbClr val="000000"/>
                </a:solidFill>
                <a:ea typeface="Calibri"/>
                <a:cs typeface="Calibri"/>
                <a:sym typeface="Calibri"/>
              </a:rPr>
              <a:t>Service Templates </a:t>
            </a:r>
            <a:r>
              <a:rPr lang="en-US" sz="2133" dirty="0">
                <a:solidFill>
                  <a:srgbClr val="000000"/>
                </a:solidFill>
                <a:ea typeface="Calibri"/>
                <a:cs typeface="Calibri"/>
                <a:sym typeface="Calibri"/>
              </a:rPr>
              <a:t>provide the “container” to exchange and reuse topologies: </a:t>
            </a:r>
          </a:p>
          <a:p>
            <a:pPr marL="380990" indent="-380990">
              <a:buClr>
                <a:srgbClr val="000000"/>
              </a:buClr>
              <a:buSzPct val="100000"/>
              <a:buFont typeface="Arial"/>
              <a:buChar char="•"/>
            </a:pPr>
            <a:r>
              <a:rPr lang="en-US" sz="2133" b="1" i="1" dirty="0">
                <a:solidFill>
                  <a:srgbClr val="000000"/>
                </a:solidFill>
                <a:ea typeface="Calibri"/>
                <a:cs typeface="Calibri"/>
                <a:sym typeface="Calibri"/>
              </a:rPr>
              <a:t>Reusable models</a:t>
            </a:r>
            <a:r>
              <a:rPr lang="en-US" sz="2133" dirty="0">
                <a:solidFill>
                  <a:srgbClr val="000000"/>
                </a:solidFill>
                <a:ea typeface="Calibri"/>
                <a:cs typeface="Calibri"/>
                <a:sym typeface="Calibri"/>
              </a:rPr>
              <a:t> extend investments by making it easy to </a:t>
            </a:r>
            <a:r>
              <a:rPr lang="en-US" sz="2133" i="1" dirty="0">
                <a:solidFill>
                  <a:srgbClr val="000000"/>
                </a:solidFill>
                <a:ea typeface="Calibri"/>
                <a:cs typeface="Calibri"/>
                <a:sym typeface="Calibri"/>
              </a:rPr>
              <a:t>compose </a:t>
            </a:r>
            <a:r>
              <a:rPr lang="en-US" sz="2133" dirty="0">
                <a:solidFill>
                  <a:srgbClr val="000000"/>
                </a:solidFill>
                <a:ea typeface="Calibri"/>
                <a:cs typeface="Calibri"/>
                <a:sym typeface="Calibri"/>
              </a:rPr>
              <a:t>more valuable and complex apps from existing apps</a:t>
            </a:r>
          </a:p>
          <a:p>
            <a:pPr marL="380990" indent="-380990">
              <a:buClr>
                <a:srgbClr val="000000"/>
              </a:buClr>
              <a:buSzPct val="100000"/>
              <a:buFont typeface="Arial"/>
              <a:buChar char="•"/>
            </a:pPr>
            <a:r>
              <a:rPr lang="en-US" sz="2133" dirty="0">
                <a:solidFill>
                  <a:srgbClr val="000000"/>
                </a:solidFill>
                <a:ea typeface="Calibri"/>
                <a:cs typeface="Calibri"/>
                <a:sym typeface="Calibri"/>
              </a:rPr>
              <a:t>Determines dependency boundaries to </a:t>
            </a:r>
            <a:r>
              <a:rPr lang="en-US" sz="2133" b="1" dirty="0">
                <a:solidFill>
                  <a:srgbClr val="000000"/>
                </a:solidFill>
                <a:ea typeface="Calibri"/>
                <a:cs typeface="Calibri"/>
                <a:sym typeface="Calibri"/>
              </a:rPr>
              <a:t>maximize</a:t>
            </a:r>
            <a:r>
              <a:rPr lang="en-US" sz="2133" dirty="0">
                <a:solidFill>
                  <a:srgbClr val="000000"/>
                </a:solidFill>
                <a:ea typeface="Calibri"/>
                <a:cs typeface="Calibri"/>
                <a:sym typeface="Calibri"/>
              </a:rPr>
              <a:t> </a:t>
            </a:r>
            <a:r>
              <a:rPr lang="en-US" sz="2133" b="1" dirty="0">
                <a:solidFill>
                  <a:srgbClr val="000000"/>
                </a:solidFill>
                <a:ea typeface="Calibri"/>
                <a:cs typeface="Calibri"/>
                <a:sym typeface="Calibri"/>
              </a:rPr>
              <a:t>parallelism</a:t>
            </a:r>
            <a:r>
              <a:rPr lang="en-US" sz="2133" dirty="0">
                <a:solidFill>
                  <a:srgbClr val="000000"/>
                </a:solidFill>
                <a:ea typeface="Calibri"/>
                <a:cs typeface="Calibri"/>
                <a:sym typeface="Calibri"/>
              </a:rPr>
              <a:t> of deployments </a:t>
            </a:r>
          </a:p>
          <a:p>
            <a:pPr marL="380990" indent="-380990">
              <a:buClr>
                <a:srgbClr val="000000"/>
              </a:buClr>
              <a:buSzPct val="100000"/>
              <a:buFont typeface="Arial"/>
              <a:buChar char="•"/>
            </a:pPr>
            <a:r>
              <a:rPr lang="en-US" sz="2133" dirty="0">
                <a:solidFill>
                  <a:srgbClr val="000000"/>
                </a:solidFill>
                <a:ea typeface="Calibri"/>
                <a:cs typeface="Calibri"/>
                <a:sym typeface="Calibri"/>
              </a:rPr>
              <a:t>Models (dependencies) can be </a:t>
            </a:r>
            <a:r>
              <a:rPr lang="en-US" sz="2133" b="1" i="1" dirty="0">
                <a:solidFill>
                  <a:srgbClr val="000000"/>
                </a:solidFill>
                <a:ea typeface="Calibri"/>
                <a:cs typeface="Calibri"/>
                <a:sym typeface="Calibri"/>
              </a:rPr>
              <a:t>validated by automation</a:t>
            </a:r>
            <a:r>
              <a:rPr lang="en-US" sz="2133" i="1" dirty="0">
                <a:solidFill>
                  <a:srgbClr val="000000"/>
                </a:solidFill>
                <a:ea typeface="Calibri"/>
                <a:cs typeface="Calibri"/>
                <a:sym typeface="Calibri"/>
              </a:rPr>
              <a:t> </a:t>
            </a:r>
            <a:r>
              <a:rPr lang="en-US" sz="2133" dirty="0">
                <a:solidFill>
                  <a:srgbClr val="000000"/>
                </a:solidFill>
                <a:ea typeface="Calibri"/>
                <a:cs typeface="Calibri"/>
                <a:sym typeface="Calibri"/>
              </a:rPr>
              <a:t>to ensure application-aware, policy-aligned configuration, deployment and operational semantics</a:t>
            </a:r>
          </a:p>
        </p:txBody>
      </p:sp>
      <p:sp>
        <p:nvSpPr>
          <p:cNvPr id="440" name="Shape 440"/>
          <p:cNvSpPr/>
          <p:nvPr/>
        </p:nvSpPr>
        <p:spPr>
          <a:xfrm>
            <a:off x="1841510" y="1552545"/>
            <a:ext cx="689565" cy="2872787"/>
          </a:xfrm>
          <a:prstGeom prst="upDownArrow">
            <a:avLst>
              <a:gd name="adj1" fmla="val 50000"/>
              <a:gd name="adj2" fmla="val 50000"/>
            </a:avLst>
          </a:prstGeom>
          <a:gradFill>
            <a:gsLst>
              <a:gs pos="0">
                <a:srgbClr val="FABF8E"/>
              </a:gs>
              <a:gs pos="49000">
                <a:srgbClr val="FBD4B4"/>
              </a:gs>
              <a:gs pos="100000">
                <a:srgbClr val="FABF8E"/>
              </a:gs>
            </a:gsLst>
            <a:lin ang="16200000" scaled="0"/>
          </a:gradFill>
          <a:ln w="9525" cap="flat" cmpd="sng">
            <a:solidFill>
              <a:srgbClr val="E36C09"/>
            </a:solidFill>
            <a:prstDash val="solid"/>
            <a:round/>
            <a:headEnd type="none" w="med" len="med"/>
            <a:tailEnd type="none" w="med" len="med"/>
          </a:ln>
        </p:spPr>
        <p:txBody>
          <a:bodyPr lIns="121900" tIns="121900" rIns="121900" bIns="121900" anchor="ctr" anchorCtr="0">
            <a:noAutofit/>
          </a:bodyPr>
          <a:lstStyle/>
          <a:p>
            <a:endParaRPr lang="en-US" sz="2400" dirty="0">
              <a:solidFill>
                <a:srgbClr val="000000"/>
              </a:solidFill>
            </a:endParaRPr>
          </a:p>
        </p:txBody>
      </p:sp>
      <p:sp>
        <p:nvSpPr>
          <p:cNvPr id="441" name="Shape 441"/>
          <p:cNvSpPr txBox="1"/>
          <p:nvPr/>
        </p:nvSpPr>
        <p:spPr>
          <a:xfrm rot="-5400000">
            <a:off x="922277" y="2816533"/>
            <a:ext cx="2528005" cy="344783"/>
          </a:xfrm>
          <a:prstGeom prst="rect">
            <a:avLst/>
          </a:prstGeom>
          <a:noFill/>
          <a:ln>
            <a:noFill/>
          </a:ln>
        </p:spPr>
        <p:txBody>
          <a:bodyPr lIns="0" tIns="0" rIns="0" bIns="0" anchor="ctr" anchorCtr="0">
            <a:noAutofit/>
          </a:bodyPr>
          <a:lstStyle/>
          <a:p>
            <a:pPr algn="ctr">
              <a:buClr>
                <a:srgbClr val="336699"/>
              </a:buClr>
              <a:buSzPct val="25000"/>
            </a:pPr>
            <a:r>
              <a:rPr lang="en-US" sz="2400" b="1" i="1" dirty="0">
                <a:solidFill>
                  <a:srgbClr val="336699"/>
                </a:solidFill>
                <a:ea typeface="Calibri"/>
                <a:cs typeface="Calibri"/>
                <a:sym typeface="Calibri"/>
              </a:rPr>
              <a:t>Containment</a:t>
            </a:r>
          </a:p>
        </p:txBody>
      </p:sp>
      <p:sp>
        <p:nvSpPr>
          <p:cNvPr id="442" name="Shape 442"/>
          <p:cNvSpPr/>
          <p:nvPr/>
        </p:nvSpPr>
        <p:spPr>
          <a:xfrm rot="5400000">
            <a:off x="5799623" y="1470313"/>
            <a:ext cx="625685" cy="2194557"/>
          </a:xfrm>
          <a:prstGeom prst="upDownArrow">
            <a:avLst>
              <a:gd name="adj1" fmla="val 50000"/>
              <a:gd name="adj2" fmla="val 50000"/>
            </a:avLst>
          </a:prstGeom>
          <a:gradFill>
            <a:gsLst>
              <a:gs pos="0">
                <a:srgbClr val="FABF8E"/>
              </a:gs>
              <a:gs pos="50000">
                <a:srgbClr val="FBD4B4"/>
              </a:gs>
              <a:gs pos="100000">
                <a:srgbClr val="FABF8E"/>
              </a:gs>
            </a:gsLst>
            <a:lin ang="16200000" scaled="0"/>
          </a:gradFill>
          <a:ln w="9525" cap="flat" cmpd="sng">
            <a:solidFill>
              <a:srgbClr val="E36C09"/>
            </a:solidFill>
            <a:prstDash val="solid"/>
            <a:round/>
            <a:headEnd type="none" w="med" len="med"/>
            <a:tailEnd type="none" w="med" len="med"/>
          </a:ln>
        </p:spPr>
        <p:txBody>
          <a:bodyPr lIns="121900" tIns="121900" rIns="121900" bIns="121900" anchor="ctr" anchorCtr="0">
            <a:noAutofit/>
          </a:bodyPr>
          <a:lstStyle/>
          <a:p>
            <a:endParaRPr lang="en-US" sz="2400" dirty="0">
              <a:solidFill>
                <a:srgbClr val="000000"/>
              </a:solidFill>
            </a:endParaRPr>
          </a:p>
        </p:txBody>
      </p:sp>
      <p:sp>
        <p:nvSpPr>
          <p:cNvPr id="443" name="Shape 443"/>
          <p:cNvSpPr txBox="1"/>
          <p:nvPr/>
        </p:nvSpPr>
        <p:spPr>
          <a:xfrm>
            <a:off x="5175125" y="2398893"/>
            <a:ext cx="1881715" cy="312843"/>
          </a:xfrm>
          <a:prstGeom prst="rect">
            <a:avLst/>
          </a:prstGeom>
          <a:noFill/>
          <a:ln>
            <a:noFill/>
          </a:ln>
        </p:spPr>
        <p:txBody>
          <a:bodyPr lIns="0" tIns="0" rIns="0" bIns="0" anchor="ctr" anchorCtr="0">
            <a:noAutofit/>
          </a:bodyPr>
          <a:lstStyle/>
          <a:p>
            <a:pPr algn="ctr">
              <a:buClr>
                <a:srgbClr val="336699"/>
              </a:buClr>
              <a:buSzPct val="25000"/>
            </a:pPr>
            <a:r>
              <a:rPr lang="en-US" sz="2133" b="1" i="1" dirty="0">
                <a:solidFill>
                  <a:srgbClr val="336699"/>
                </a:solidFill>
                <a:ea typeface="Calibri"/>
                <a:cs typeface="Calibri"/>
                <a:sym typeface="Calibri"/>
              </a:rPr>
              <a:t>Connectivity</a:t>
            </a:r>
          </a:p>
        </p:txBody>
      </p:sp>
      <p:sp>
        <p:nvSpPr>
          <p:cNvPr id="28" name="Rectangle 27"/>
          <p:cNvSpPr/>
          <p:nvPr/>
        </p:nvSpPr>
        <p:spPr>
          <a:xfrm>
            <a:off x="283783" y="723688"/>
            <a:ext cx="10480433" cy="461665"/>
          </a:xfrm>
          <a:prstGeom prst="rect">
            <a:avLst/>
          </a:prstGeom>
        </p:spPr>
        <p:txBody>
          <a:bodyPr wrap="none">
            <a:spAutoFit/>
          </a:bodyPr>
          <a:lstStyle/>
          <a:p>
            <a:r>
              <a:rPr lang="en-US" sz="2400" dirty="0">
                <a:solidFill>
                  <a:srgbClr val="3F51B5"/>
                </a:solidFill>
              </a:rPr>
              <a:t>Example: a simple, 2-Tier Cloud application expressed in a TOSCA Service Template</a:t>
            </a:r>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7461" y="84494"/>
            <a:ext cx="1687339" cy="499364"/>
          </a:xfrm>
          <a:prstGeom prst="rect">
            <a:avLst/>
          </a:prstGeom>
        </p:spPr>
      </p:pic>
    </p:spTree>
    <p:extLst>
      <p:ext uri="{BB962C8B-B14F-4D97-AF65-F5344CB8AC3E}">
        <p14:creationId xmlns:p14="http://schemas.microsoft.com/office/powerpoint/2010/main" val="3207080121"/>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hape 422"/>
          <p:cNvSpPr/>
          <p:nvPr/>
        </p:nvSpPr>
        <p:spPr>
          <a:xfrm>
            <a:off x="2485809" y="1257656"/>
            <a:ext cx="1810860" cy="4972085"/>
          </a:xfrm>
          <a:prstGeom prst="roundRect">
            <a:avLst>
              <a:gd name="adj" fmla="val 16667"/>
            </a:avLst>
          </a:prstGeom>
          <a:gradFill>
            <a:gsLst>
              <a:gs pos="0">
                <a:srgbClr val="BEDBFF"/>
              </a:gs>
              <a:gs pos="35000">
                <a:srgbClr val="D1E5FE"/>
              </a:gs>
              <a:gs pos="100000">
                <a:srgbClr val="EEF5FF"/>
              </a:gs>
            </a:gsLst>
            <a:lin ang="16200000" scaled="0"/>
          </a:gradFill>
          <a:ln w="9525" cap="flat" cmpd="sng">
            <a:solidFill>
              <a:srgbClr val="4A7DBB"/>
            </a:solidFill>
            <a:prstDash val="solid"/>
            <a:round/>
            <a:headEnd type="none" w="med" len="med"/>
            <a:tailEnd type="none" w="med" len="med"/>
          </a:ln>
        </p:spPr>
        <p:txBody>
          <a:bodyPr lIns="121900" tIns="60933" rIns="121900" bIns="60933" anchor="t" anchorCtr="0">
            <a:noAutofit/>
          </a:bodyPr>
          <a:lstStyle/>
          <a:p>
            <a:pPr algn="ctr">
              <a:buClr>
                <a:srgbClr val="000000"/>
              </a:buClr>
              <a:buSzPct val="25000"/>
            </a:pPr>
            <a:r>
              <a:rPr lang="en-US" sz="1600" b="1" dirty="0">
                <a:solidFill>
                  <a:srgbClr val="000000"/>
                </a:solidFill>
                <a:ea typeface="Calibri"/>
                <a:cs typeface="Calibri"/>
                <a:sym typeface="Calibri"/>
              </a:rPr>
              <a:t>Application Tier </a:t>
            </a:r>
            <a:r>
              <a:rPr lang="en-US" sz="1600" i="1" dirty="0">
                <a:solidFill>
                  <a:srgbClr val="000000"/>
                </a:solidFill>
                <a:ea typeface="Calibri"/>
                <a:cs typeface="Calibri"/>
                <a:sym typeface="Calibri"/>
              </a:rPr>
              <a:t>(container)</a:t>
            </a:r>
          </a:p>
        </p:txBody>
      </p:sp>
      <p:sp>
        <p:nvSpPr>
          <p:cNvPr id="114" name="Shape 422"/>
          <p:cNvSpPr/>
          <p:nvPr/>
        </p:nvSpPr>
        <p:spPr>
          <a:xfrm>
            <a:off x="381000" y="1276314"/>
            <a:ext cx="1642858" cy="4972085"/>
          </a:xfrm>
          <a:prstGeom prst="roundRect">
            <a:avLst>
              <a:gd name="adj" fmla="val 16667"/>
            </a:avLst>
          </a:prstGeom>
          <a:gradFill>
            <a:gsLst>
              <a:gs pos="0">
                <a:srgbClr val="BEDBFF"/>
              </a:gs>
              <a:gs pos="35000">
                <a:srgbClr val="D1E5FE"/>
              </a:gs>
              <a:gs pos="100000">
                <a:srgbClr val="EEF5FF"/>
              </a:gs>
            </a:gsLst>
            <a:lin ang="16200000" scaled="0"/>
          </a:gradFill>
          <a:ln w="9525" cap="flat" cmpd="sng">
            <a:solidFill>
              <a:srgbClr val="4A7DBB"/>
            </a:solidFill>
            <a:prstDash val="solid"/>
            <a:round/>
            <a:headEnd type="none" w="med" len="med"/>
            <a:tailEnd type="none" w="med" len="med"/>
          </a:ln>
        </p:spPr>
        <p:txBody>
          <a:bodyPr lIns="121900" tIns="60933" rIns="121900" bIns="60933" anchor="t" anchorCtr="0">
            <a:noAutofit/>
          </a:bodyPr>
          <a:lstStyle/>
          <a:p>
            <a:pPr algn="ctr">
              <a:buClr>
                <a:srgbClr val="000000"/>
              </a:buClr>
              <a:buSzPct val="25000"/>
            </a:pPr>
            <a:r>
              <a:rPr lang="en-US" sz="1600" b="1">
                <a:solidFill>
                  <a:srgbClr val="000000"/>
                </a:solidFill>
                <a:ea typeface="Calibri"/>
                <a:cs typeface="Calibri"/>
                <a:sym typeface="Calibri"/>
              </a:rPr>
              <a:t>Database Tier </a:t>
            </a:r>
            <a:r>
              <a:rPr lang="en-US" sz="1600" i="1" dirty="0">
                <a:solidFill>
                  <a:srgbClr val="000000"/>
                </a:solidFill>
                <a:ea typeface="Calibri"/>
                <a:cs typeface="Calibri"/>
                <a:sym typeface="Calibri"/>
              </a:rPr>
              <a:t>(container)</a:t>
            </a:r>
          </a:p>
        </p:txBody>
      </p:sp>
      <p:sp>
        <p:nvSpPr>
          <p:cNvPr id="2" name="Title 1"/>
          <p:cNvSpPr>
            <a:spLocks noGrp="1"/>
          </p:cNvSpPr>
          <p:nvPr>
            <p:ph type="title"/>
          </p:nvPr>
        </p:nvSpPr>
        <p:spPr/>
        <p:txBody>
          <a:bodyPr>
            <a:normAutofit fontScale="90000"/>
          </a:bodyPr>
          <a:lstStyle/>
          <a:p>
            <a:pPr lvl="0"/>
            <a:r>
              <a:rPr lang="en-US" dirty="0"/>
              <a:t>Composition – different service templates can be “wired” together</a:t>
            </a:r>
          </a:p>
        </p:txBody>
      </p:sp>
      <p:sp>
        <p:nvSpPr>
          <p:cNvPr id="3" name="Slide Number Placeholder 2"/>
          <p:cNvSpPr>
            <a:spLocks noGrp="1"/>
          </p:cNvSpPr>
          <p:nvPr>
            <p:ph type="sldNum" idx="4294967295"/>
          </p:nvPr>
        </p:nvSpPr>
        <p:spPr>
          <a:xfrm>
            <a:off x="9347200" y="6500813"/>
            <a:ext cx="2844800" cy="288925"/>
          </a:xfrm>
        </p:spPr>
        <p:txBody>
          <a:bodyPr/>
          <a:lstStyle/>
          <a:p>
            <a:fld id="{F0B49140-A8CB-BA42-9146-2BFD606CBD22}" type="slidenum">
              <a:rPr lang="en-US" altLang="zh-CN" smtClean="0">
                <a:solidFill>
                  <a:srgbClr val="FFFFFF">
                    <a:lumMod val="50000"/>
                  </a:srgbClr>
                </a:solidFill>
              </a:rPr>
              <a:pPr/>
              <a:t>9</a:t>
            </a:fld>
            <a:endParaRPr lang="zh-CN" altLang="en-US">
              <a:solidFill>
                <a:srgbClr val="FFFFFF">
                  <a:lumMod val="50000"/>
                </a:srgbClr>
              </a:solidFill>
            </a:endParaRPr>
          </a:p>
        </p:txBody>
      </p:sp>
      <p:sp>
        <p:nvSpPr>
          <p:cNvPr id="4" name="Shape 1334"/>
          <p:cNvSpPr/>
          <p:nvPr/>
        </p:nvSpPr>
        <p:spPr>
          <a:xfrm>
            <a:off x="5080002" y="1210354"/>
            <a:ext cx="6851319" cy="4412992"/>
          </a:xfrm>
          <a:prstGeom prst="roundRect">
            <a:avLst>
              <a:gd name="adj" fmla="val 16667"/>
            </a:avLst>
          </a:prstGeom>
          <a:pattFill prst="wdDnDiag">
            <a:fgClr>
              <a:srgbClr val="FFFC88"/>
            </a:fgClr>
            <a:bgClr>
              <a:schemeClr val="bg1"/>
            </a:bgClr>
          </a:pattFill>
          <a:ln w="9525" cap="flat" cmpd="sng">
            <a:solidFill>
              <a:srgbClr val="595959"/>
            </a:solidFill>
            <a:prstDash val="dash"/>
            <a:round/>
            <a:headEnd type="none" w="med" len="med"/>
            <a:tailEnd type="none" w="med" len="med"/>
          </a:ln>
        </p:spPr>
        <p:txBody>
          <a:bodyPr lIns="121900" tIns="0" rIns="121900" bIns="60933" anchor="t" anchorCtr="0">
            <a:noAutofit/>
          </a:bodyPr>
          <a:lstStyle/>
          <a:p>
            <a:pPr algn="ctr">
              <a:buClr>
                <a:srgbClr val="000000"/>
              </a:buClr>
              <a:buSzPct val="25000"/>
            </a:pPr>
            <a:r>
              <a:rPr lang="de" sz="1867" b="1" i="1">
                <a:solidFill>
                  <a:srgbClr val="000000"/>
                </a:solidFill>
                <a:ea typeface="Calibri"/>
                <a:cs typeface="Calibri"/>
                <a:sym typeface="Calibri"/>
                <a:rtl val="0"/>
              </a:rPr>
              <a:t>Logging/Monitoring Tier (ELK)</a:t>
            </a:r>
          </a:p>
        </p:txBody>
      </p:sp>
      <p:grpSp>
        <p:nvGrpSpPr>
          <p:cNvPr id="6" name="Shape 1336"/>
          <p:cNvGrpSpPr/>
          <p:nvPr/>
        </p:nvGrpSpPr>
        <p:grpSpPr>
          <a:xfrm>
            <a:off x="2597469" y="3044484"/>
            <a:ext cx="1466532" cy="935963"/>
            <a:chOff x="1765080" y="2758108"/>
            <a:chExt cx="979450" cy="609945"/>
          </a:xfrm>
        </p:grpSpPr>
        <p:sp>
          <p:nvSpPr>
            <p:cNvPr id="7" name="Shape 1337"/>
            <p:cNvSpPr/>
            <p:nvPr/>
          </p:nvSpPr>
          <p:spPr>
            <a:xfrm>
              <a:off x="1765080" y="2758108"/>
              <a:ext cx="979449" cy="609945"/>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de" sz="1067" b="1" i="1">
                  <a:solidFill>
                    <a:srgbClr val="000000"/>
                  </a:solidFill>
                  <a:ea typeface="Calibri"/>
                  <a:cs typeface="Calibri"/>
                  <a:sym typeface="Calibri"/>
                  <a:rtl val="0"/>
                </a:rPr>
                <a:t>nodejs</a:t>
              </a:r>
            </a:p>
          </p:txBody>
        </p:sp>
        <p:sp>
          <p:nvSpPr>
            <p:cNvPr id="8" name="Shape 1338"/>
            <p:cNvSpPr/>
            <p:nvPr/>
          </p:nvSpPr>
          <p:spPr>
            <a:xfrm>
              <a:off x="1765081" y="2937916"/>
              <a:ext cx="979449" cy="193970"/>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121900" tIns="0" rIns="121900" bIns="0" anchor="ctr" anchorCtr="0">
              <a:noAutofit/>
            </a:bodyPr>
            <a:lstStyle/>
            <a:p>
              <a:pPr algn="ctr">
                <a:buClr>
                  <a:srgbClr val="000000"/>
                </a:buClr>
                <a:buSzPct val="25000"/>
              </a:pPr>
              <a:r>
                <a:rPr lang="de" sz="1067" b="1">
                  <a:solidFill>
                    <a:srgbClr val="000000"/>
                  </a:solidFill>
                  <a:ea typeface="Calibri"/>
                  <a:cs typeface="Calibri"/>
                  <a:sym typeface="Calibri"/>
                  <a:rtl val="0"/>
                </a:rPr>
                <a:t>WebServer</a:t>
              </a:r>
            </a:p>
          </p:txBody>
        </p:sp>
      </p:grpSp>
      <p:grpSp>
        <p:nvGrpSpPr>
          <p:cNvPr id="9" name="Shape 1339"/>
          <p:cNvGrpSpPr/>
          <p:nvPr/>
        </p:nvGrpSpPr>
        <p:grpSpPr>
          <a:xfrm>
            <a:off x="2575982" y="4311000"/>
            <a:ext cx="1691221" cy="1808267"/>
            <a:chOff x="907695" y="4904230"/>
            <a:chExt cx="1264922" cy="961658"/>
          </a:xfrm>
        </p:grpSpPr>
        <p:sp>
          <p:nvSpPr>
            <p:cNvPr id="10" name="Shape 1340"/>
            <p:cNvSpPr/>
            <p:nvPr/>
          </p:nvSpPr>
          <p:spPr>
            <a:xfrm>
              <a:off x="907695" y="4904230"/>
              <a:ext cx="1264922" cy="961658"/>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de" sz="1067" b="1" i="1">
                  <a:solidFill>
                    <a:srgbClr val="000000"/>
                  </a:solidFill>
                  <a:ea typeface="Calibri"/>
                  <a:cs typeface="Calibri"/>
                  <a:sym typeface="Calibri"/>
                  <a:rtl val="0"/>
                </a:rPr>
                <a:t>app_server</a:t>
              </a:r>
            </a:p>
          </p:txBody>
        </p:sp>
        <p:sp>
          <p:nvSpPr>
            <p:cNvPr id="11" name="Shape 1341"/>
            <p:cNvSpPr/>
            <p:nvPr/>
          </p:nvSpPr>
          <p:spPr>
            <a:xfrm>
              <a:off x="907695" y="5085392"/>
              <a:ext cx="1264922" cy="163058"/>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121900" tIns="0" rIns="121900" bIns="0" anchor="ctr" anchorCtr="0">
              <a:noAutofit/>
            </a:bodyPr>
            <a:lstStyle/>
            <a:p>
              <a:pPr algn="ctr">
                <a:buClr>
                  <a:srgbClr val="000000"/>
                </a:buClr>
                <a:buSzPct val="25000"/>
              </a:pPr>
              <a:r>
                <a:rPr lang="de" sz="1067" b="1">
                  <a:solidFill>
                    <a:srgbClr val="000000"/>
                  </a:solidFill>
                  <a:ea typeface="Calibri"/>
                  <a:cs typeface="Calibri"/>
                  <a:sym typeface="Calibri"/>
                  <a:rtl val="0"/>
                </a:rPr>
                <a:t>Compute</a:t>
              </a:r>
            </a:p>
          </p:txBody>
        </p:sp>
      </p:grpSp>
      <p:grpSp>
        <p:nvGrpSpPr>
          <p:cNvPr id="12" name="Shape 1342"/>
          <p:cNvGrpSpPr/>
          <p:nvPr/>
        </p:nvGrpSpPr>
        <p:grpSpPr>
          <a:xfrm>
            <a:off x="2597467" y="1939839"/>
            <a:ext cx="1466531" cy="994496"/>
            <a:chOff x="1774325" y="990600"/>
            <a:chExt cx="970202" cy="956285"/>
          </a:xfrm>
        </p:grpSpPr>
        <p:sp>
          <p:nvSpPr>
            <p:cNvPr id="13" name="Shape 1343"/>
            <p:cNvSpPr/>
            <p:nvPr/>
          </p:nvSpPr>
          <p:spPr>
            <a:xfrm>
              <a:off x="1774325" y="990600"/>
              <a:ext cx="970202" cy="956285"/>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de" sz="1067" b="1" i="1">
                  <a:solidFill>
                    <a:srgbClr val="000000"/>
                  </a:solidFill>
                  <a:ea typeface="Calibri"/>
                  <a:cs typeface="Calibri"/>
                  <a:sym typeface="Calibri"/>
                  <a:rtl val="0"/>
                </a:rPr>
                <a:t>paypal_pizza</a:t>
              </a:r>
            </a:p>
            <a:p>
              <a:pPr algn="ctr">
                <a:buClr>
                  <a:srgbClr val="000000"/>
                </a:buClr>
                <a:buSzPct val="25000"/>
              </a:pPr>
              <a:r>
                <a:rPr lang="de" sz="1067" b="1" i="1">
                  <a:solidFill>
                    <a:srgbClr val="000000"/>
                  </a:solidFill>
                  <a:ea typeface="Calibri"/>
                  <a:cs typeface="Calibri"/>
                  <a:sym typeface="Calibri"/>
                  <a:rtl val="0"/>
                </a:rPr>
                <a:t>store</a:t>
              </a:r>
            </a:p>
          </p:txBody>
        </p:sp>
        <p:sp>
          <p:nvSpPr>
            <p:cNvPr id="14" name="Shape 1344"/>
            <p:cNvSpPr/>
            <p:nvPr/>
          </p:nvSpPr>
          <p:spPr>
            <a:xfrm>
              <a:off x="1774325" y="1323816"/>
              <a:ext cx="970202" cy="276381"/>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121900" tIns="0" rIns="121900" bIns="0" anchor="ctr" anchorCtr="0">
              <a:noAutofit/>
            </a:bodyPr>
            <a:lstStyle/>
            <a:p>
              <a:pPr algn="ctr">
                <a:buClr>
                  <a:srgbClr val="000000"/>
                </a:buClr>
                <a:buSzPct val="25000"/>
              </a:pPr>
              <a:r>
                <a:rPr lang="de" sz="1067" b="1">
                  <a:solidFill>
                    <a:srgbClr val="000000"/>
                  </a:solidFill>
                  <a:ea typeface="Calibri"/>
                  <a:cs typeface="Calibri"/>
                  <a:sym typeface="Calibri"/>
                  <a:rtl val="0"/>
                </a:rPr>
                <a:t>WebApplication</a:t>
              </a:r>
            </a:p>
          </p:txBody>
        </p:sp>
      </p:grpSp>
      <p:sp>
        <p:nvSpPr>
          <p:cNvPr id="15" name="Shape 1346"/>
          <p:cNvSpPr/>
          <p:nvPr/>
        </p:nvSpPr>
        <p:spPr>
          <a:xfrm>
            <a:off x="3096677" y="5129542"/>
            <a:ext cx="1260368" cy="324456"/>
          </a:xfrm>
          <a:prstGeom prst="roundRect">
            <a:avLst>
              <a:gd name="adj" fmla="val 16667"/>
            </a:avLst>
          </a:prstGeom>
          <a:solidFill>
            <a:srgbClr val="F2DADA"/>
          </a:solidFill>
          <a:ln w="9525" cap="flat" cmpd="sng">
            <a:solidFill>
              <a:schemeClr val="accent1"/>
            </a:solidFill>
            <a:prstDash val="solid"/>
            <a:round/>
            <a:headEnd type="none" w="med" len="med"/>
            <a:tailEnd type="none" w="med" len="med"/>
          </a:ln>
        </p:spPr>
        <p:txBody>
          <a:bodyPr lIns="121900" tIns="0" rIns="121900" bIns="0" anchor="t" anchorCtr="0">
            <a:noAutofit/>
          </a:bodyPr>
          <a:lstStyle/>
          <a:p>
            <a:pPr algn="ctr">
              <a:buClr>
                <a:srgbClr val="000000"/>
              </a:buClr>
              <a:buSzPct val="25000"/>
            </a:pPr>
            <a:r>
              <a:rPr lang="de" sz="1400" b="1">
                <a:solidFill>
                  <a:srgbClr val="FF0000"/>
                </a:solidFill>
                <a:ea typeface="Calibri"/>
                <a:cs typeface="Calibri"/>
                <a:sym typeface="Calibri"/>
                <a:rtl val="0"/>
              </a:rPr>
              <a:t>collectd</a:t>
            </a:r>
          </a:p>
        </p:txBody>
      </p:sp>
      <p:cxnSp>
        <p:nvCxnSpPr>
          <p:cNvPr id="16" name="Shape 1347"/>
          <p:cNvCxnSpPr>
            <a:endCxn id="21" idx="3"/>
          </p:cNvCxnSpPr>
          <p:nvPr/>
        </p:nvCxnSpPr>
        <p:spPr>
          <a:xfrm rot="16200000" flipV="1">
            <a:off x="6406384" y="3726106"/>
            <a:ext cx="928179" cy="409985"/>
          </a:xfrm>
          <a:prstGeom prst="bentConnector2">
            <a:avLst/>
          </a:prstGeom>
          <a:noFill/>
          <a:ln w="31750" cap="sq" cmpd="sng">
            <a:solidFill>
              <a:srgbClr val="FCD5B5"/>
            </a:solidFill>
            <a:prstDash val="solid"/>
            <a:miter/>
            <a:headEnd type="none" w="med" len="med"/>
            <a:tailEnd type="none" w="med" len="med"/>
          </a:ln>
        </p:spPr>
      </p:cxnSp>
      <p:sp>
        <p:nvSpPr>
          <p:cNvPr id="17" name="Shape 1348"/>
          <p:cNvSpPr/>
          <p:nvPr/>
        </p:nvSpPr>
        <p:spPr>
          <a:xfrm>
            <a:off x="5392417" y="1826781"/>
            <a:ext cx="1292351" cy="1888819"/>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de" sz="1467" b="1" i="1">
                <a:solidFill>
                  <a:srgbClr val="FF0000"/>
                </a:solidFill>
                <a:ea typeface="Calibri"/>
                <a:cs typeface="Calibri"/>
                <a:sym typeface="Calibri"/>
                <a:rtl val="0"/>
              </a:rPr>
              <a:t>logstash</a:t>
            </a:r>
          </a:p>
        </p:txBody>
      </p:sp>
      <p:sp>
        <p:nvSpPr>
          <p:cNvPr id="18" name="Shape 1349"/>
          <p:cNvSpPr/>
          <p:nvPr/>
        </p:nvSpPr>
        <p:spPr>
          <a:xfrm>
            <a:off x="5392417" y="2145847"/>
            <a:ext cx="1292351" cy="229593"/>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0" tIns="0" rIns="0" bIns="0" anchor="ctr" anchorCtr="0">
            <a:noAutofit/>
          </a:bodyPr>
          <a:lstStyle/>
          <a:p>
            <a:pPr algn="ctr">
              <a:buClr>
                <a:srgbClr val="000000"/>
              </a:buClr>
              <a:buSzPct val="25000"/>
              <a:buFont typeface="Times New Roman"/>
              <a:buNone/>
            </a:pPr>
            <a:r>
              <a:rPr lang="de" sz="1067" b="1" dirty="0">
                <a:solidFill>
                  <a:srgbClr val="000000"/>
                </a:solidFill>
                <a:ea typeface="Calibri"/>
                <a:cs typeface="Calibri"/>
                <a:sym typeface="Calibri"/>
              </a:rPr>
              <a:t>SoftwareComponent</a:t>
            </a:r>
          </a:p>
        </p:txBody>
      </p:sp>
      <p:sp>
        <p:nvSpPr>
          <p:cNvPr id="20" name="Shape 1351"/>
          <p:cNvSpPr/>
          <p:nvPr/>
        </p:nvSpPr>
        <p:spPr>
          <a:xfrm>
            <a:off x="5438385" y="2957366"/>
            <a:ext cx="1243720" cy="647256"/>
          </a:xfrm>
          <a:prstGeom prst="roundRect">
            <a:avLst>
              <a:gd name="adj" fmla="val 16667"/>
            </a:avLst>
          </a:prstGeom>
          <a:solidFill>
            <a:srgbClr val="C5D8F1"/>
          </a:solidFill>
          <a:ln w="9525" cap="flat" cmpd="sng">
            <a:solidFill>
              <a:schemeClr val="accent1"/>
            </a:solidFill>
            <a:prstDash val="solid"/>
            <a:round/>
            <a:headEnd type="none" w="med" len="med"/>
            <a:tailEnd type="none" w="med" len="med"/>
          </a:ln>
        </p:spPr>
        <p:txBody>
          <a:bodyPr lIns="0" tIns="0" rIns="0" bIns="0" anchor="t" anchorCtr="0">
            <a:noAutofit/>
          </a:bodyPr>
          <a:lstStyle/>
          <a:p>
            <a:pPr>
              <a:buClr>
                <a:srgbClr val="000000"/>
              </a:buClr>
              <a:buSzPct val="25000"/>
              <a:buFont typeface="Times New Roman"/>
              <a:buNone/>
            </a:pPr>
            <a:r>
              <a:rPr lang="de" sz="1067" b="1">
                <a:solidFill>
                  <a:srgbClr val="000000"/>
                </a:solidFill>
                <a:ea typeface="Calibri"/>
                <a:cs typeface="Calibri"/>
                <a:sym typeface="Calibri"/>
              </a:rPr>
              <a:t>Requirements</a:t>
            </a:r>
          </a:p>
        </p:txBody>
      </p:sp>
      <p:sp>
        <p:nvSpPr>
          <p:cNvPr id="21" name="Shape 1352"/>
          <p:cNvSpPr/>
          <p:nvPr/>
        </p:nvSpPr>
        <p:spPr>
          <a:xfrm>
            <a:off x="5621089" y="3394242"/>
            <a:ext cx="1044391" cy="145533"/>
          </a:xfrm>
          <a:prstGeom prst="rect">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0" tIns="60933" rIns="0" bIns="60933" anchor="ctr" anchorCtr="0">
            <a:noAutofit/>
          </a:bodyPr>
          <a:lstStyle/>
          <a:p>
            <a:pPr algn="ctr">
              <a:buClr>
                <a:srgbClr val="000000"/>
              </a:buClr>
              <a:buSzPct val="25000"/>
            </a:pPr>
            <a:r>
              <a:rPr lang="de" sz="1067" b="1">
                <a:solidFill>
                  <a:srgbClr val="000000"/>
                </a:solidFill>
                <a:ea typeface="Calibri"/>
                <a:cs typeface="Calibri"/>
                <a:sym typeface="Calibri"/>
                <a:rtl val="0"/>
              </a:rPr>
              <a:t>Container</a:t>
            </a:r>
          </a:p>
        </p:txBody>
      </p:sp>
      <p:cxnSp>
        <p:nvCxnSpPr>
          <p:cNvPr id="22" name="Shape 1353"/>
          <p:cNvCxnSpPr>
            <a:stCxn id="28" idx="3"/>
            <a:endCxn id="57" idx="3"/>
          </p:cNvCxnSpPr>
          <p:nvPr/>
        </p:nvCxnSpPr>
        <p:spPr>
          <a:xfrm flipV="1">
            <a:off x="6722928" y="4399999"/>
            <a:ext cx="352534" cy="717269"/>
          </a:xfrm>
          <a:prstGeom prst="bentConnector2">
            <a:avLst/>
          </a:prstGeom>
          <a:noFill/>
          <a:ln w="31750" cap="sq" cmpd="sng">
            <a:solidFill>
              <a:srgbClr val="FCD5B5"/>
            </a:solidFill>
            <a:prstDash val="solid"/>
            <a:miter/>
            <a:headEnd type="none" w="med" len="med"/>
            <a:tailEnd type="none" w="med" len="med"/>
          </a:ln>
        </p:spPr>
      </p:cxnSp>
      <p:sp>
        <p:nvSpPr>
          <p:cNvPr id="23" name="Shape 1354"/>
          <p:cNvSpPr/>
          <p:nvPr/>
        </p:nvSpPr>
        <p:spPr>
          <a:xfrm>
            <a:off x="5438392" y="2574968"/>
            <a:ext cx="1233673" cy="375135"/>
          </a:xfrm>
          <a:prstGeom prst="roundRect">
            <a:avLst>
              <a:gd name="adj" fmla="val 16667"/>
            </a:avLst>
          </a:prstGeom>
          <a:solidFill>
            <a:srgbClr val="C5D8F1"/>
          </a:solidFill>
          <a:ln w="9525" cap="flat" cmpd="sng">
            <a:solidFill>
              <a:schemeClr val="accent1"/>
            </a:solidFill>
            <a:prstDash val="solid"/>
            <a:round/>
            <a:headEnd type="none" w="med" len="med"/>
            <a:tailEnd type="none" w="med" len="med"/>
          </a:ln>
        </p:spPr>
        <p:txBody>
          <a:bodyPr lIns="0" tIns="0" rIns="0" bIns="0" anchor="t" anchorCtr="0">
            <a:noAutofit/>
          </a:bodyPr>
          <a:lstStyle/>
          <a:p>
            <a:pPr>
              <a:buClr>
                <a:srgbClr val="000000"/>
              </a:buClr>
              <a:buSzPct val="25000"/>
              <a:buFont typeface="Times New Roman"/>
              <a:buNone/>
            </a:pPr>
            <a:r>
              <a:rPr lang="de" sz="1067" b="1">
                <a:solidFill>
                  <a:srgbClr val="000000"/>
                </a:solidFill>
                <a:ea typeface="Calibri"/>
                <a:cs typeface="Calibri"/>
                <a:sym typeface="Calibri"/>
              </a:rPr>
              <a:t>Capabilities</a:t>
            </a:r>
          </a:p>
        </p:txBody>
      </p:sp>
      <p:sp>
        <p:nvSpPr>
          <p:cNvPr id="24" name="Shape 1355"/>
          <p:cNvSpPr/>
          <p:nvPr/>
        </p:nvSpPr>
        <p:spPr>
          <a:xfrm>
            <a:off x="5678557" y="2732456"/>
            <a:ext cx="993508" cy="133124"/>
          </a:xfrm>
          <a:prstGeom prst="rect">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0" tIns="60933" rIns="0" bIns="60933" anchor="ctr" anchorCtr="0">
            <a:noAutofit/>
          </a:bodyPr>
          <a:lstStyle/>
          <a:p>
            <a:pPr algn="ctr">
              <a:buClr>
                <a:srgbClr val="000000"/>
              </a:buClr>
              <a:buSzPct val="25000"/>
            </a:pPr>
            <a:r>
              <a:rPr lang="de" sz="1067" b="1" dirty="0">
                <a:solidFill>
                  <a:srgbClr val="000000"/>
                </a:solidFill>
                <a:ea typeface="Calibri"/>
                <a:cs typeface="Calibri"/>
                <a:sym typeface="Calibri"/>
                <a:rtl val="0"/>
              </a:rPr>
              <a:t>log_endpoint</a:t>
            </a:r>
          </a:p>
        </p:txBody>
      </p:sp>
      <p:sp>
        <p:nvSpPr>
          <p:cNvPr id="25" name="Shape 1356"/>
          <p:cNvSpPr/>
          <p:nvPr/>
        </p:nvSpPr>
        <p:spPr>
          <a:xfrm>
            <a:off x="5438390" y="3952299"/>
            <a:ext cx="1292348" cy="1381701"/>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de" sz="1067" b="1" i="1">
                <a:solidFill>
                  <a:srgbClr val="000000"/>
                </a:solidFill>
                <a:ea typeface="Calibri"/>
                <a:cs typeface="Calibri"/>
                <a:sym typeface="Calibri"/>
                <a:rtl val="0"/>
              </a:rPr>
              <a:t>logstash_server</a:t>
            </a:r>
          </a:p>
        </p:txBody>
      </p:sp>
      <p:sp>
        <p:nvSpPr>
          <p:cNvPr id="26" name="Shape 1357"/>
          <p:cNvSpPr/>
          <p:nvPr/>
        </p:nvSpPr>
        <p:spPr>
          <a:xfrm>
            <a:off x="5438391" y="4431525"/>
            <a:ext cx="1292348" cy="283949"/>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121900" tIns="0" rIns="121900" bIns="0" anchor="ctr" anchorCtr="0">
            <a:noAutofit/>
          </a:bodyPr>
          <a:lstStyle/>
          <a:p>
            <a:pPr algn="ctr">
              <a:buClr>
                <a:srgbClr val="000000"/>
              </a:buClr>
              <a:buSzPct val="25000"/>
            </a:pPr>
            <a:r>
              <a:rPr lang="de" sz="1067" b="1">
                <a:solidFill>
                  <a:srgbClr val="000000"/>
                </a:solidFill>
                <a:ea typeface="Calibri"/>
                <a:cs typeface="Calibri"/>
                <a:sym typeface="Calibri"/>
                <a:rtl val="0"/>
              </a:rPr>
              <a:t>Compute</a:t>
            </a:r>
          </a:p>
        </p:txBody>
      </p:sp>
      <p:sp>
        <p:nvSpPr>
          <p:cNvPr id="27" name="Shape 1358"/>
          <p:cNvSpPr/>
          <p:nvPr/>
        </p:nvSpPr>
        <p:spPr>
          <a:xfrm>
            <a:off x="5620304" y="4797350"/>
            <a:ext cx="1115457" cy="464280"/>
          </a:xfrm>
          <a:prstGeom prst="roundRect">
            <a:avLst>
              <a:gd name="adj" fmla="val 16667"/>
            </a:avLst>
          </a:prstGeom>
          <a:solidFill>
            <a:srgbClr val="C5D8F1"/>
          </a:solidFill>
          <a:ln w="9525" cap="flat" cmpd="sng">
            <a:solidFill>
              <a:schemeClr val="accent1"/>
            </a:solidFill>
            <a:prstDash val="solid"/>
            <a:round/>
            <a:headEnd type="none" w="med" len="med"/>
            <a:tailEnd type="none" w="med" len="med"/>
          </a:ln>
        </p:spPr>
        <p:txBody>
          <a:bodyPr lIns="0" tIns="0" rIns="0" bIns="0" anchor="t" anchorCtr="0">
            <a:noAutofit/>
          </a:bodyPr>
          <a:lstStyle/>
          <a:p>
            <a:pPr>
              <a:buClr>
                <a:srgbClr val="000000"/>
              </a:buClr>
              <a:buSzPct val="25000"/>
            </a:pPr>
            <a:r>
              <a:rPr lang="de" sz="1067" b="1" dirty="0">
                <a:solidFill>
                  <a:srgbClr val="000000"/>
                </a:solidFill>
                <a:ea typeface="Calibri"/>
                <a:cs typeface="Calibri"/>
                <a:sym typeface="Calibri"/>
                <a:rtl val="0"/>
              </a:rPr>
              <a:t>Capabilities</a:t>
            </a:r>
          </a:p>
        </p:txBody>
      </p:sp>
      <p:sp>
        <p:nvSpPr>
          <p:cNvPr id="28" name="Shape 1359"/>
          <p:cNvSpPr/>
          <p:nvPr/>
        </p:nvSpPr>
        <p:spPr>
          <a:xfrm>
            <a:off x="5942529" y="5029489"/>
            <a:ext cx="780399" cy="175557"/>
          </a:xfrm>
          <a:prstGeom prst="rect">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0" tIns="60933" rIns="0" bIns="60933" anchor="ctr" anchorCtr="0">
            <a:noAutofit/>
          </a:bodyPr>
          <a:lstStyle/>
          <a:p>
            <a:pPr algn="ctr">
              <a:buClr>
                <a:srgbClr val="000000"/>
              </a:buClr>
              <a:buSzPct val="25000"/>
            </a:pPr>
            <a:r>
              <a:rPr lang="de" sz="1067" b="1" dirty="0">
                <a:solidFill>
                  <a:srgbClr val="000000"/>
                </a:solidFill>
                <a:ea typeface="Calibri"/>
                <a:cs typeface="Calibri"/>
                <a:sym typeface="Calibri"/>
                <a:rtl val="0"/>
              </a:rPr>
              <a:t>Container</a:t>
            </a:r>
          </a:p>
        </p:txBody>
      </p:sp>
      <p:sp>
        <p:nvSpPr>
          <p:cNvPr id="30" name="Shape 1361"/>
          <p:cNvSpPr/>
          <p:nvPr/>
        </p:nvSpPr>
        <p:spPr>
          <a:xfrm>
            <a:off x="7658787" y="1821766"/>
            <a:ext cx="1292351" cy="1858342"/>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0" tIns="0" rIns="0" bIns="60933" anchor="t" anchorCtr="0">
            <a:noAutofit/>
          </a:bodyPr>
          <a:lstStyle/>
          <a:p>
            <a:pPr algn="ctr">
              <a:buClr>
                <a:srgbClr val="000000"/>
              </a:buClr>
              <a:buSzPct val="25000"/>
            </a:pPr>
            <a:r>
              <a:rPr lang="de" sz="1400" b="1" i="1">
                <a:solidFill>
                  <a:srgbClr val="FF0000"/>
                </a:solidFill>
                <a:ea typeface="Calibri"/>
                <a:cs typeface="Calibri"/>
                <a:sym typeface="Calibri"/>
                <a:rtl val="0"/>
              </a:rPr>
              <a:t>elasticsearch</a:t>
            </a:r>
          </a:p>
        </p:txBody>
      </p:sp>
      <p:sp>
        <p:nvSpPr>
          <p:cNvPr id="31" name="Shape 1362"/>
          <p:cNvSpPr/>
          <p:nvPr/>
        </p:nvSpPr>
        <p:spPr>
          <a:xfrm>
            <a:off x="7658787" y="2143177"/>
            <a:ext cx="1292351" cy="231281"/>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0" tIns="0" rIns="0" bIns="0" anchor="ctr" anchorCtr="0">
            <a:noAutofit/>
          </a:bodyPr>
          <a:lstStyle/>
          <a:p>
            <a:pPr algn="ctr">
              <a:buClr>
                <a:srgbClr val="000000"/>
              </a:buClr>
              <a:buSzPct val="25000"/>
              <a:buFont typeface="Times New Roman"/>
              <a:buNone/>
            </a:pPr>
            <a:r>
              <a:rPr lang="de" sz="1067" b="1" dirty="0">
                <a:solidFill>
                  <a:srgbClr val="000000"/>
                </a:solidFill>
                <a:ea typeface="Calibri"/>
                <a:cs typeface="Calibri"/>
                <a:sym typeface="Calibri"/>
              </a:rPr>
              <a:t>SoftwareComponent</a:t>
            </a:r>
          </a:p>
        </p:txBody>
      </p:sp>
      <p:sp>
        <p:nvSpPr>
          <p:cNvPr id="33" name="Shape 1364"/>
          <p:cNvSpPr/>
          <p:nvPr/>
        </p:nvSpPr>
        <p:spPr>
          <a:xfrm>
            <a:off x="7765637" y="3074291"/>
            <a:ext cx="1104179" cy="363543"/>
          </a:xfrm>
          <a:prstGeom prst="roundRect">
            <a:avLst>
              <a:gd name="adj" fmla="val 16667"/>
            </a:avLst>
          </a:prstGeom>
          <a:solidFill>
            <a:srgbClr val="C5D8F1"/>
          </a:solidFill>
          <a:ln w="9525" cap="flat" cmpd="sng">
            <a:solidFill>
              <a:schemeClr val="accent1"/>
            </a:solidFill>
            <a:prstDash val="solid"/>
            <a:round/>
            <a:headEnd type="none" w="med" len="med"/>
            <a:tailEnd type="none" w="med" len="med"/>
          </a:ln>
        </p:spPr>
        <p:txBody>
          <a:bodyPr lIns="0" tIns="0" rIns="0" bIns="0" anchor="t" anchorCtr="0">
            <a:noAutofit/>
          </a:bodyPr>
          <a:lstStyle/>
          <a:p>
            <a:pPr>
              <a:buClr>
                <a:srgbClr val="000000"/>
              </a:buClr>
              <a:buSzPct val="25000"/>
              <a:buFont typeface="Times New Roman"/>
              <a:buNone/>
            </a:pPr>
            <a:r>
              <a:rPr lang="de" sz="1067" b="1">
                <a:solidFill>
                  <a:srgbClr val="000000"/>
                </a:solidFill>
                <a:ea typeface="Calibri"/>
                <a:cs typeface="Calibri"/>
                <a:sym typeface="Calibri"/>
              </a:rPr>
              <a:t>Requirements</a:t>
            </a:r>
          </a:p>
        </p:txBody>
      </p:sp>
      <p:sp>
        <p:nvSpPr>
          <p:cNvPr id="34" name="Shape 1365"/>
          <p:cNvSpPr/>
          <p:nvPr/>
        </p:nvSpPr>
        <p:spPr>
          <a:xfrm>
            <a:off x="7946919" y="3254601"/>
            <a:ext cx="914391" cy="145533"/>
          </a:xfrm>
          <a:prstGeom prst="rect">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0" tIns="60933" rIns="0" bIns="60933" anchor="ctr" anchorCtr="0">
            <a:noAutofit/>
          </a:bodyPr>
          <a:lstStyle/>
          <a:p>
            <a:pPr algn="ctr">
              <a:buClr>
                <a:srgbClr val="000000"/>
              </a:buClr>
              <a:buSzPct val="25000"/>
            </a:pPr>
            <a:r>
              <a:rPr lang="de" sz="1067" b="1">
                <a:solidFill>
                  <a:srgbClr val="000000"/>
                </a:solidFill>
                <a:ea typeface="Calibri"/>
                <a:cs typeface="Calibri"/>
                <a:sym typeface="Calibri"/>
                <a:rtl val="0"/>
              </a:rPr>
              <a:t>Container</a:t>
            </a:r>
          </a:p>
        </p:txBody>
      </p:sp>
      <p:sp>
        <p:nvSpPr>
          <p:cNvPr id="35" name="Shape 1366"/>
          <p:cNvSpPr/>
          <p:nvPr/>
        </p:nvSpPr>
        <p:spPr>
          <a:xfrm>
            <a:off x="7763805" y="2584817"/>
            <a:ext cx="1116505" cy="398061"/>
          </a:xfrm>
          <a:prstGeom prst="roundRect">
            <a:avLst>
              <a:gd name="adj" fmla="val 16667"/>
            </a:avLst>
          </a:prstGeom>
          <a:solidFill>
            <a:srgbClr val="C5D8F1"/>
          </a:solidFill>
          <a:ln w="9525" cap="flat" cmpd="sng">
            <a:solidFill>
              <a:schemeClr val="accent1"/>
            </a:solidFill>
            <a:prstDash val="solid"/>
            <a:round/>
            <a:headEnd type="none" w="med" len="med"/>
            <a:tailEnd type="none" w="med" len="med"/>
          </a:ln>
        </p:spPr>
        <p:txBody>
          <a:bodyPr lIns="0" tIns="0" rIns="0" bIns="0" anchor="t" anchorCtr="0">
            <a:noAutofit/>
          </a:bodyPr>
          <a:lstStyle/>
          <a:p>
            <a:pPr>
              <a:buClr>
                <a:srgbClr val="000000"/>
              </a:buClr>
              <a:buSzPct val="25000"/>
              <a:buFont typeface="Times New Roman"/>
              <a:buNone/>
            </a:pPr>
            <a:r>
              <a:rPr lang="de" sz="1067" b="1">
                <a:solidFill>
                  <a:srgbClr val="000000"/>
                </a:solidFill>
                <a:ea typeface="Calibri"/>
                <a:cs typeface="Calibri"/>
                <a:sym typeface="Calibri"/>
              </a:rPr>
              <a:t>Capabilities</a:t>
            </a:r>
          </a:p>
        </p:txBody>
      </p:sp>
      <p:sp>
        <p:nvSpPr>
          <p:cNvPr id="36" name="Shape 1367"/>
          <p:cNvSpPr/>
          <p:nvPr/>
        </p:nvSpPr>
        <p:spPr>
          <a:xfrm>
            <a:off x="7845981" y="2772954"/>
            <a:ext cx="1020907" cy="185317"/>
          </a:xfrm>
          <a:prstGeom prst="rect">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0" tIns="60933" rIns="0" bIns="60933" anchor="ctr" anchorCtr="0">
            <a:noAutofit/>
          </a:bodyPr>
          <a:lstStyle/>
          <a:p>
            <a:pPr algn="ctr">
              <a:buClr>
                <a:srgbClr val="000000"/>
              </a:buClr>
              <a:buSzPct val="25000"/>
            </a:pPr>
            <a:r>
              <a:rPr lang="de" sz="1067" b="1" dirty="0">
                <a:solidFill>
                  <a:srgbClr val="000000"/>
                </a:solidFill>
                <a:ea typeface="Calibri"/>
                <a:cs typeface="Calibri"/>
                <a:sym typeface="Calibri"/>
                <a:rtl val="0"/>
              </a:rPr>
              <a:t>search_endpoint</a:t>
            </a:r>
          </a:p>
        </p:txBody>
      </p:sp>
      <p:sp>
        <p:nvSpPr>
          <p:cNvPr id="37" name="Shape 1368"/>
          <p:cNvSpPr/>
          <p:nvPr/>
        </p:nvSpPr>
        <p:spPr>
          <a:xfrm>
            <a:off x="7675698" y="3952299"/>
            <a:ext cx="1292349" cy="1381701"/>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de" sz="1067" b="1" i="1">
                <a:solidFill>
                  <a:srgbClr val="000000"/>
                </a:solidFill>
                <a:ea typeface="Calibri"/>
                <a:cs typeface="Calibri"/>
                <a:sym typeface="Calibri"/>
                <a:rtl val="0"/>
              </a:rPr>
              <a:t>elasticsearch _server</a:t>
            </a:r>
          </a:p>
        </p:txBody>
      </p:sp>
      <p:sp>
        <p:nvSpPr>
          <p:cNvPr id="38" name="Shape 1369"/>
          <p:cNvSpPr/>
          <p:nvPr/>
        </p:nvSpPr>
        <p:spPr>
          <a:xfrm>
            <a:off x="7683059" y="4401617"/>
            <a:ext cx="1277632" cy="283949"/>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121900" tIns="0" rIns="121900" bIns="0" anchor="ctr" anchorCtr="0">
            <a:noAutofit/>
          </a:bodyPr>
          <a:lstStyle/>
          <a:p>
            <a:pPr algn="ctr">
              <a:buClr>
                <a:srgbClr val="000000"/>
              </a:buClr>
              <a:buSzPct val="25000"/>
            </a:pPr>
            <a:r>
              <a:rPr lang="de" sz="1067" b="1">
                <a:solidFill>
                  <a:srgbClr val="000000"/>
                </a:solidFill>
                <a:ea typeface="Calibri"/>
                <a:cs typeface="Calibri"/>
                <a:sym typeface="Calibri"/>
                <a:rtl val="0"/>
              </a:rPr>
              <a:t>Compute</a:t>
            </a:r>
          </a:p>
        </p:txBody>
      </p:sp>
      <p:sp>
        <p:nvSpPr>
          <p:cNvPr id="39" name="Shape 1370"/>
          <p:cNvSpPr/>
          <p:nvPr/>
        </p:nvSpPr>
        <p:spPr>
          <a:xfrm>
            <a:off x="7913757" y="4797350"/>
            <a:ext cx="1057204" cy="464280"/>
          </a:xfrm>
          <a:prstGeom prst="roundRect">
            <a:avLst>
              <a:gd name="adj" fmla="val 16667"/>
            </a:avLst>
          </a:prstGeom>
          <a:solidFill>
            <a:srgbClr val="C5D8F1"/>
          </a:solidFill>
          <a:ln w="9525" cap="flat" cmpd="sng">
            <a:solidFill>
              <a:schemeClr val="accent1"/>
            </a:solidFill>
            <a:prstDash val="solid"/>
            <a:round/>
            <a:headEnd type="none" w="med" len="med"/>
            <a:tailEnd type="none" w="med" len="med"/>
          </a:ln>
        </p:spPr>
        <p:txBody>
          <a:bodyPr lIns="0" tIns="0" rIns="0" bIns="0" anchor="t" anchorCtr="0">
            <a:noAutofit/>
          </a:bodyPr>
          <a:lstStyle/>
          <a:p>
            <a:pPr>
              <a:buClr>
                <a:srgbClr val="000000"/>
              </a:buClr>
              <a:buSzPct val="25000"/>
              <a:buFont typeface="Times New Roman"/>
              <a:buNone/>
            </a:pPr>
            <a:r>
              <a:rPr lang="de" sz="1067" b="1">
                <a:solidFill>
                  <a:srgbClr val="000000"/>
                </a:solidFill>
                <a:ea typeface="Calibri"/>
                <a:cs typeface="Calibri"/>
                <a:sym typeface="Calibri"/>
              </a:rPr>
              <a:t>Capabilities</a:t>
            </a:r>
          </a:p>
        </p:txBody>
      </p:sp>
      <p:cxnSp>
        <p:nvCxnSpPr>
          <p:cNvPr id="40" name="Shape 1371"/>
          <p:cNvCxnSpPr>
            <a:endCxn id="45" idx="3"/>
          </p:cNvCxnSpPr>
          <p:nvPr/>
        </p:nvCxnSpPr>
        <p:spPr>
          <a:xfrm rot="16200000" flipV="1">
            <a:off x="10790786" y="3613859"/>
            <a:ext cx="1091841" cy="428125"/>
          </a:xfrm>
          <a:prstGeom prst="bentConnector2">
            <a:avLst/>
          </a:prstGeom>
          <a:noFill/>
          <a:ln w="31750" cap="sq" cmpd="sng">
            <a:solidFill>
              <a:srgbClr val="FCD5B5"/>
            </a:solidFill>
            <a:prstDash val="solid"/>
            <a:miter/>
            <a:headEnd type="none" w="med" len="med"/>
            <a:tailEnd type="none" w="med" len="med"/>
          </a:ln>
        </p:spPr>
      </p:cxnSp>
      <p:sp>
        <p:nvSpPr>
          <p:cNvPr id="41" name="Shape 1372"/>
          <p:cNvSpPr/>
          <p:nvPr/>
        </p:nvSpPr>
        <p:spPr>
          <a:xfrm>
            <a:off x="9835171" y="1797895"/>
            <a:ext cx="1292351" cy="1871647"/>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de" sz="1467" b="1" i="1">
                <a:solidFill>
                  <a:srgbClr val="FF0000"/>
                </a:solidFill>
                <a:ea typeface="Calibri"/>
                <a:cs typeface="Calibri"/>
                <a:sym typeface="Calibri"/>
                <a:rtl val="0"/>
              </a:rPr>
              <a:t>kibana</a:t>
            </a:r>
          </a:p>
          <a:p>
            <a:pPr algn="ctr">
              <a:buClr>
                <a:srgbClr val="000000"/>
              </a:buClr>
            </a:pPr>
            <a:endParaRPr sz="1467" b="1" i="1">
              <a:solidFill>
                <a:srgbClr val="FF0000"/>
              </a:solidFill>
              <a:ea typeface="Calibri"/>
              <a:cs typeface="Calibri"/>
              <a:sym typeface="Calibri"/>
              <a:rtl val="0"/>
            </a:endParaRPr>
          </a:p>
        </p:txBody>
      </p:sp>
      <p:sp>
        <p:nvSpPr>
          <p:cNvPr id="42" name="Shape 1373"/>
          <p:cNvSpPr/>
          <p:nvPr/>
        </p:nvSpPr>
        <p:spPr>
          <a:xfrm>
            <a:off x="9835171" y="2119295"/>
            <a:ext cx="1292351" cy="231272"/>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0" tIns="0" rIns="0" bIns="0" anchor="ctr" anchorCtr="0">
            <a:noAutofit/>
          </a:bodyPr>
          <a:lstStyle/>
          <a:p>
            <a:pPr algn="ctr">
              <a:buClr>
                <a:srgbClr val="000000"/>
              </a:buClr>
              <a:buSzPct val="25000"/>
            </a:pPr>
            <a:r>
              <a:rPr lang="de" sz="1067" b="1" dirty="0">
                <a:solidFill>
                  <a:srgbClr val="000000"/>
                </a:solidFill>
                <a:ea typeface="Calibri"/>
                <a:cs typeface="Calibri"/>
                <a:sym typeface="Calibri"/>
                <a:rtl val="0"/>
              </a:rPr>
              <a:t>SoftwareComponent</a:t>
            </a:r>
          </a:p>
        </p:txBody>
      </p:sp>
      <p:sp>
        <p:nvSpPr>
          <p:cNvPr id="44" name="Shape 1375"/>
          <p:cNvSpPr/>
          <p:nvPr/>
        </p:nvSpPr>
        <p:spPr>
          <a:xfrm>
            <a:off x="9984534" y="2753062"/>
            <a:ext cx="1142356" cy="698256"/>
          </a:xfrm>
          <a:prstGeom prst="roundRect">
            <a:avLst>
              <a:gd name="adj" fmla="val 16667"/>
            </a:avLst>
          </a:prstGeom>
          <a:solidFill>
            <a:srgbClr val="C5D8F1"/>
          </a:solidFill>
          <a:ln w="9525" cap="flat" cmpd="sng">
            <a:solidFill>
              <a:schemeClr val="accent1"/>
            </a:solidFill>
            <a:prstDash val="solid"/>
            <a:round/>
            <a:headEnd type="none" w="med" len="med"/>
            <a:tailEnd type="none" w="med" len="med"/>
          </a:ln>
        </p:spPr>
        <p:txBody>
          <a:bodyPr lIns="0" tIns="0" rIns="0" bIns="0" anchor="t" anchorCtr="0">
            <a:noAutofit/>
          </a:bodyPr>
          <a:lstStyle/>
          <a:p>
            <a:pPr>
              <a:buClr>
                <a:srgbClr val="000000"/>
              </a:buClr>
              <a:buSzPct val="25000"/>
              <a:buFont typeface="Times New Roman"/>
              <a:buNone/>
            </a:pPr>
            <a:r>
              <a:rPr lang="de" sz="1067" b="1">
                <a:solidFill>
                  <a:srgbClr val="000000"/>
                </a:solidFill>
                <a:ea typeface="Calibri"/>
                <a:cs typeface="Calibri"/>
                <a:sym typeface="Calibri"/>
              </a:rPr>
              <a:t>Requirements</a:t>
            </a:r>
          </a:p>
        </p:txBody>
      </p:sp>
      <p:sp>
        <p:nvSpPr>
          <p:cNvPr id="45" name="Shape 1376"/>
          <p:cNvSpPr/>
          <p:nvPr/>
        </p:nvSpPr>
        <p:spPr>
          <a:xfrm>
            <a:off x="10104095" y="3209234"/>
            <a:ext cx="1018548" cy="145533"/>
          </a:xfrm>
          <a:prstGeom prst="rect">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0" tIns="60933" rIns="0" bIns="60933" anchor="ctr" anchorCtr="0">
            <a:noAutofit/>
          </a:bodyPr>
          <a:lstStyle/>
          <a:p>
            <a:pPr algn="ctr">
              <a:buClr>
                <a:srgbClr val="000000"/>
              </a:buClr>
              <a:buSzPct val="25000"/>
            </a:pPr>
            <a:r>
              <a:rPr lang="de" sz="1067" b="1" dirty="0">
                <a:solidFill>
                  <a:srgbClr val="000000"/>
                </a:solidFill>
                <a:ea typeface="Calibri"/>
                <a:cs typeface="Calibri"/>
                <a:sym typeface="Calibri"/>
                <a:rtl val="0"/>
              </a:rPr>
              <a:t>Container</a:t>
            </a:r>
          </a:p>
        </p:txBody>
      </p:sp>
      <p:sp>
        <p:nvSpPr>
          <p:cNvPr id="46" name="Shape 1377"/>
          <p:cNvSpPr/>
          <p:nvPr/>
        </p:nvSpPr>
        <p:spPr>
          <a:xfrm>
            <a:off x="9843126" y="3928429"/>
            <a:ext cx="1292349" cy="1381701"/>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de" sz="1067" b="1" i="1">
                <a:solidFill>
                  <a:srgbClr val="000000"/>
                </a:solidFill>
                <a:ea typeface="Calibri"/>
                <a:cs typeface="Calibri"/>
                <a:sym typeface="Calibri"/>
                <a:rtl val="0"/>
              </a:rPr>
              <a:t>kibana_server</a:t>
            </a:r>
          </a:p>
        </p:txBody>
      </p:sp>
      <p:sp>
        <p:nvSpPr>
          <p:cNvPr id="47" name="Shape 1378"/>
          <p:cNvSpPr/>
          <p:nvPr/>
        </p:nvSpPr>
        <p:spPr>
          <a:xfrm>
            <a:off x="9845891" y="4394317"/>
            <a:ext cx="1277629" cy="283949"/>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121900" tIns="0" rIns="121900" bIns="0" anchor="ctr" anchorCtr="0">
            <a:noAutofit/>
          </a:bodyPr>
          <a:lstStyle/>
          <a:p>
            <a:pPr algn="ctr">
              <a:buClr>
                <a:srgbClr val="000000"/>
              </a:buClr>
              <a:buSzPct val="25000"/>
            </a:pPr>
            <a:r>
              <a:rPr lang="de" sz="1067" b="1">
                <a:solidFill>
                  <a:srgbClr val="000000"/>
                </a:solidFill>
                <a:ea typeface="Calibri"/>
                <a:cs typeface="Calibri"/>
                <a:sym typeface="Calibri"/>
                <a:rtl val="0"/>
              </a:rPr>
              <a:t>Compute</a:t>
            </a:r>
          </a:p>
        </p:txBody>
      </p:sp>
      <p:sp>
        <p:nvSpPr>
          <p:cNvPr id="48" name="Shape 1379"/>
          <p:cNvSpPr/>
          <p:nvPr/>
        </p:nvSpPr>
        <p:spPr>
          <a:xfrm>
            <a:off x="10073886" y="4797350"/>
            <a:ext cx="1057204" cy="464280"/>
          </a:xfrm>
          <a:prstGeom prst="roundRect">
            <a:avLst>
              <a:gd name="adj" fmla="val 16667"/>
            </a:avLst>
          </a:prstGeom>
          <a:solidFill>
            <a:srgbClr val="C5D8F1"/>
          </a:solidFill>
          <a:ln w="9525" cap="flat" cmpd="sng">
            <a:solidFill>
              <a:schemeClr val="accent1"/>
            </a:solidFill>
            <a:prstDash val="solid"/>
            <a:round/>
            <a:headEnd type="none" w="med" len="med"/>
            <a:tailEnd type="none" w="med" len="med"/>
          </a:ln>
        </p:spPr>
        <p:txBody>
          <a:bodyPr lIns="0" tIns="0" rIns="0" bIns="0" anchor="t" anchorCtr="0">
            <a:noAutofit/>
          </a:bodyPr>
          <a:lstStyle/>
          <a:p>
            <a:pPr>
              <a:buClr>
                <a:srgbClr val="000000"/>
              </a:buClr>
              <a:buSzPct val="25000"/>
              <a:buFont typeface="Times New Roman"/>
              <a:buNone/>
            </a:pPr>
            <a:r>
              <a:rPr lang="de" sz="1067" b="1">
                <a:solidFill>
                  <a:srgbClr val="000000"/>
                </a:solidFill>
                <a:ea typeface="Calibri"/>
                <a:cs typeface="Calibri"/>
                <a:sym typeface="Calibri"/>
              </a:rPr>
              <a:t>Capabilities</a:t>
            </a:r>
          </a:p>
        </p:txBody>
      </p:sp>
      <p:sp>
        <p:nvSpPr>
          <p:cNvPr id="49" name="Shape 1380"/>
          <p:cNvSpPr/>
          <p:nvPr/>
        </p:nvSpPr>
        <p:spPr>
          <a:xfrm>
            <a:off x="5658492" y="3131910"/>
            <a:ext cx="1020907" cy="185317"/>
          </a:xfrm>
          <a:prstGeom prst="rect">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0" tIns="60933" rIns="0" bIns="60933" anchor="ctr" anchorCtr="0">
            <a:noAutofit/>
          </a:bodyPr>
          <a:lstStyle/>
          <a:p>
            <a:pPr algn="ctr">
              <a:buClr>
                <a:srgbClr val="000000"/>
              </a:buClr>
              <a:buSzPct val="25000"/>
            </a:pPr>
            <a:r>
              <a:rPr lang="de" sz="1067" b="1">
                <a:solidFill>
                  <a:srgbClr val="000000"/>
                </a:solidFill>
                <a:ea typeface="Calibri"/>
                <a:cs typeface="Calibri"/>
                <a:sym typeface="Calibri"/>
                <a:rtl val="0"/>
              </a:rPr>
              <a:t>search_endpoint</a:t>
            </a:r>
          </a:p>
        </p:txBody>
      </p:sp>
      <p:sp>
        <p:nvSpPr>
          <p:cNvPr id="50" name="Shape 1381"/>
          <p:cNvSpPr/>
          <p:nvPr/>
        </p:nvSpPr>
        <p:spPr>
          <a:xfrm>
            <a:off x="6939963" y="2622375"/>
            <a:ext cx="630988" cy="116224"/>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0" tIns="0" rIns="0" bIns="0" anchor="ctr" anchorCtr="0">
            <a:noAutofit/>
          </a:bodyPr>
          <a:lstStyle/>
          <a:p>
            <a:pPr algn="ctr">
              <a:buClr>
                <a:srgbClr val="000000"/>
              </a:buClr>
              <a:buSzPct val="25000"/>
            </a:pPr>
            <a:r>
              <a:rPr lang="de" sz="933" b="1">
                <a:solidFill>
                  <a:srgbClr val="000000"/>
                </a:solidFill>
                <a:ea typeface="Calibri"/>
                <a:cs typeface="Calibri"/>
                <a:sym typeface="Calibri"/>
                <a:rtl val="0"/>
              </a:rPr>
              <a:t>ConnectsTo</a:t>
            </a:r>
          </a:p>
        </p:txBody>
      </p:sp>
      <p:cxnSp>
        <p:nvCxnSpPr>
          <p:cNvPr id="51" name="Shape 1382"/>
          <p:cNvCxnSpPr>
            <a:endCxn id="49" idx="3"/>
          </p:cNvCxnSpPr>
          <p:nvPr/>
        </p:nvCxnSpPr>
        <p:spPr>
          <a:xfrm rot="10800000" flipV="1">
            <a:off x="6679399" y="2861876"/>
            <a:ext cx="492291" cy="362692"/>
          </a:xfrm>
          <a:prstGeom prst="bentConnector3">
            <a:avLst>
              <a:gd name="adj1" fmla="val 70843"/>
            </a:avLst>
          </a:prstGeom>
          <a:noFill/>
          <a:ln w="31750" cap="sq" cmpd="sng">
            <a:solidFill>
              <a:srgbClr val="FCD5B5"/>
            </a:solidFill>
            <a:prstDash val="solid"/>
            <a:miter/>
            <a:headEnd type="none" w="med" len="med"/>
            <a:tailEnd type="none" w="med" len="med"/>
          </a:ln>
        </p:spPr>
      </p:cxnSp>
      <p:cxnSp>
        <p:nvCxnSpPr>
          <p:cNvPr id="52" name="Shape 1383"/>
          <p:cNvCxnSpPr>
            <a:stCxn id="36" idx="1"/>
            <a:endCxn id="74" idx="3"/>
          </p:cNvCxnSpPr>
          <p:nvPr/>
        </p:nvCxnSpPr>
        <p:spPr>
          <a:xfrm rot="10800000" flipV="1">
            <a:off x="7312421" y="2865612"/>
            <a:ext cx="533560" cy="12591"/>
          </a:xfrm>
          <a:prstGeom prst="bentConnector3">
            <a:avLst>
              <a:gd name="adj1" fmla="val 50000"/>
            </a:avLst>
          </a:prstGeom>
          <a:noFill/>
          <a:ln w="31750" cap="sq" cmpd="sng">
            <a:solidFill>
              <a:srgbClr val="FCD5B5"/>
            </a:solidFill>
            <a:prstDash val="solid"/>
            <a:miter/>
            <a:headEnd type="none" w="med" len="med"/>
            <a:tailEnd type="none" w="med" len="med"/>
          </a:ln>
        </p:spPr>
      </p:cxnSp>
      <p:sp>
        <p:nvSpPr>
          <p:cNvPr id="53" name="Shape 1384"/>
          <p:cNvSpPr/>
          <p:nvPr/>
        </p:nvSpPr>
        <p:spPr>
          <a:xfrm>
            <a:off x="6808285" y="3981482"/>
            <a:ext cx="560832" cy="512063"/>
          </a:xfrm>
          <a:prstGeom prst="roundRect">
            <a:avLst>
              <a:gd name="adj" fmla="val 16667"/>
            </a:avLst>
          </a:prstGeom>
          <a:solidFill>
            <a:srgbClr val="FBD4B4">
              <a:alpha val="6274"/>
            </a:srgbClr>
          </a:solidFill>
          <a:ln w="9525" cap="flat" cmpd="sng">
            <a:solidFill>
              <a:srgbClr val="E36C09"/>
            </a:solidFill>
            <a:prstDash val="solid"/>
            <a:round/>
            <a:headEnd type="none" w="med" len="med"/>
            <a:tailEnd type="none" w="med" len="med"/>
          </a:ln>
        </p:spPr>
        <p:txBody>
          <a:bodyPr lIns="0" tIns="24367" rIns="0" bIns="0" anchor="t" anchorCtr="0">
            <a:noAutofit/>
          </a:bodyPr>
          <a:lstStyle/>
          <a:p>
            <a:pPr algn="ctr">
              <a:buClr>
                <a:srgbClr val="000000"/>
              </a:buClr>
            </a:pPr>
            <a:endParaRPr sz="1067" b="1" i="1">
              <a:solidFill>
                <a:srgbClr val="000000"/>
              </a:solidFill>
              <a:ea typeface="Calibri"/>
              <a:cs typeface="Calibri"/>
              <a:sym typeface="Calibri"/>
              <a:rtl val="0"/>
            </a:endParaRPr>
          </a:p>
        </p:txBody>
      </p:sp>
      <p:sp>
        <p:nvSpPr>
          <p:cNvPr id="54" name="Shape 1385"/>
          <p:cNvSpPr/>
          <p:nvPr/>
        </p:nvSpPr>
        <p:spPr>
          <a:xfrm>
            <a:off x="6808285" y="4050150"/>
            <a:ext cx="560832" cy="159872"/>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0" tIns="0" rIns="0" bIns="0" anchor="ctr" anchorCtr="0">
            <a:noAutofit/>
          </a:bodyPr>
          <a:lstStyle/>
          <a:p>
            <a:pPr algn="ctr">
              <a:buClr>
                <a:srgbClr val="000000"/>
              </a:buClr>
              <a:buSzPct val="25000"/>
            </a:pPr>
            <a:r>
              <a:rPr lang="de" sz="933" b="1">
                <a:solidFill>
                  <a:srgbClr val="000000"/>
                </a:solidFill>
                <a:ea typeface="Calibri"/>
                <a:cs typeface="Calibri"/>
                <a:sym typeface="Calibri"/>
                <a:rtl val="0"/>
              </a:rPr>
              <a:t>HostedOn</a:t>
            </a:r>
          </a:p>
        </p:txBody>
      </p:sp>
      <p:grpSp>
        <p:nvGrpSpPr>
          <p:cNvPr id="55" name="Shape 1386"/>
          <p:cNvGrpSpPr/>
          <p:nvPr/>
        </p:nvGrpSpPr>
        <p:grpSpPr>
          <a:xfrm rot="5400000">
            <a:off x="7008888" y="4253194"/>
            <a:ext cx="133145" cy="160461"/>
            <a:chOff x="3217816" y="1219833"/>
            <a:chExt cx="168336" cy="196217"/>
          </a:xfrm>
        </p:grpSpPr>
        <p:sp>
          <p:nvSpPr>
            <p:cNvPr id="56" name="Shape 1387"/>
            <p:cNvSpPr/>
            <p:nvPr/>
          </p:nvSpPr>
          <p:spPr>
            <a:xfrm>
              <a:off x="3217816" y="1219833"/>
              <a:ext cx="71094" cy="196217"/>
            </a:xfrm>
            <a:prstGeom prst="homePlate">
              <a:avLst>
                <a:gd name="adj" fmla="val 37332"/>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1067" b="1">
                <a:solidFill>
                  <a:srgbClr val="000000"/>
                </a:solidFill>
                <a:ea typeface="Calibri"/>
                <a:cs typeface="Calibri"/>
                <a:sym typeface="Calibri"/>
                <a:rtl val="0"/>
              </a:endParaRPr>
            </a:p>
          </p:txBody>
        </p:sp>
        <p:sp>
          <p:nvSpPr>
            <p:cNvPr id="57" name="Shape 1388"/>
            <p:cNvSpPr/>
            <p:nvPr/>
          </p:nvSpPr>
          <p:spPr>
            <a:xfrm>
              <a:off x="3264302" y="1219833"/>
              <a:ext cx="121851" cy="196214"/>
            </a:xfrm>
            <a:prstGeom prst="chevron">
              <a:avLst>
                <a:gd name="adj" fmla="val 50000"/>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1067" b="1">
                <a:solidFill>
                  <a:srgbClr val="000000"/>
                </a:solidFill>
                <a:ea typeface="Calibri"/>
                <a:cs typeface="Calibri"/>
                <a:sym typeface="Calibri"/>
                <a:rtl val="0"/>
              </a:endParaRPr>
            </a:p>
          </p:txBody>
        </p:sp>
      </p:grpSp>
      <p:sp>
        <p:nvSpPr>
          <p:cNvPr id="58" name="Shape 1389"/>
          <p:cNvSpPr/>
          <p:nvPr/>
        </p:nvSpPr>
        <p:spPr>
          <a:xfrm>
            <a:off x="9111889" y="3952296"/>
            <a:ext cx="597008" cy="512063"/>
          </a:xfrm>
          <a:prstGeom prst="roundRect">
            <a:avLst>
              <a:gd name="adj" fmla="val 16667"/>
            </a:avLst>
          </a:prstGeom>
          <a:solidFill>
            <a:srgbClr val="FBD4B4">
              <a:alpha val="6274"/>
            </a:srgbClr>
          </a:solidFill>
          <a:ln w="9525" cap="flat" cmpd="sng">
            <a:solidFill>
              <a:srgbClr val="E36C09"/>
            </a:solidFill>
            <a:prstDash val="solid"/>
            <a:round/>
            <a:headEnd type="none" w="med" len="med"/>
            <a:tailEnd type="none" w="med" len="med"/>
          </a:ln>
        </p:spPr>
        <p:txBody>
          <a:bodyPr lIns="0" tIns="24367" rIns="0" bIns="0" anchor="t" anchorCtr="0">
            <a:noAutofit/>
          </a:bodyPr>
          <a:lstStyle/>
          <a:p>
            <a:pPr algn="ctr">
              <a:buClr>
                <a:srgbClr val="000000"/>
              </a:buClr>
            </a:pPr>
            <a:endParaRPr sz="1067" b="1" i="1">
              <a:solidFill>
                <a:srgbClr val="000000"/>
              </a:solidFill>
              <a:ea typeface="Calibri"/>
              <a:cs typeface="Calibri"/>
              <a:sym typeface="Calibri"/>
              <a:rtl val="0"/>
            </a:endParaRPr>
          </a:p>
        </p:txBody>
      </p:sp>
      <p:sp>
        <p:nvSpPr>
          <p:cNvPr id="59" name="Shape 1390"/>
          <p:cNvSpPr/>
          <p:nvPr/>
        </p:nvSpPr>
        <p:spPr>
          <a:xfrm>
            <a:off x="9111889" y="4054239"/>
            <a:ext cx="597008" cy="159872"/>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0" tIns="0" rIns="0" bIns="0" anchor="ctr" anchorCtr="0">
            <a:noAutofit/>
          </a:bodyPr>
          <a:lstStyle/>
          <a:p>
            <a:pPr algn="ctr">
              <a:buClr>
                <a:srgbClr val="000000"/>
              </a:buClr>
              <a:buSzPct val="25000"/>
            </a:pPr>
            <a:r>
              <a:rPr lang="de" sz="933" b="1" dirty="0">
                <a:solidFill>
                  <a:srgbClr val="000000"/>
                </a:solidFill>
                <a:ea typeface="Calibri"/>
                <a:cs typeface="Calibri"/>
                <a:sym typeface="Calibri"/>
                <a:rtl val="0"/>
              </a:rPr>
              <a:t>HostedOn</a:t>
            </a:r>
          </a:p>
        </p:txBody>
      </p:sp>
      <p:grpSp>
        <p:nvGrpSpPr>
          <p:cNvPr id="60" name="Shape 1391"/>
          <p:cNvGrpSpPr/>
          <p:nvPr/>
        </p:nvGrpSpPr>
        <p:grpSpPr>
          <a:xfrm rot="5400000">
            <a:off x="9348668" y="4257283"/>
            <a:ext cx="133145" cy="160461"/>
            <a:chOff x="3217816" y="1219833"/>
            <a:chExt cx="168336" cy="196217"/>
          </a:xfrm>
        </p:grpSpPr>
        <p:sp>
          <p:nvSpPr>
            <p:cNvPr id="61" name="Shape 1392"/>
            <p:cNvSpPr/>
            <p:nvPr/>
          </p:nvSpPr>
          <p:spPr>
            <a:xfrm>
              <a:off x="3217816" y="1219833"/>
              <a:ext cx="71094" cy="196217"/>
            </a:xfrm>
            <a:prstGeom prst="homePlate">
              <a:avLst>
                <a:gd name="adj" fmla="val 37332"/>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1067" b="1">
                <a:solidFill>
                  <a:srgbClr val="000000"/>
                </a:solidFill>
                <a:ea typeface="Calibri"/>
                <a:cs typeface="Calibri"/>
                <a:sym typeface="Calibri"/>
                <a:rtl val="0"/>
              </a:endParaRPr>
            </a:p>
          </p:txBody>
        </p:sp>
        <p:sp>
          <p:nvSpPr>
            <p:cNvPr id="62" name="Shape 1393"/>
            <p:cNvSpPr/>
            <p:nvPr/>
          </p:nvSpPr>
          <p:spPr>
            <a:xfrm>
              <a:off x="3264302" y="1219833"/>
              <a:ext cx="121851" cy="196214"/>
            </a:xfrm>
            <a:prstGeom prst="chevron">
              <a:avLst>
                <a:gd name="adj" fmla="val 50000"/>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1067" b="1">
                <a:solidFill>
                  <a:srgbClr val="000000"/>
                </a:solidFill>
                <a:ea typeface="Calibri"/>
                <a:cs typeface="Calibri"/>
                <a:sym typeface="Calibri"/>
                <a:rtl val="0"/>
              </a:endParaRPr>
            </a:p>
          </p:txBody>
        </p:sp>
      </p:grpSp>
      <p:sp>
        <p:nvSpPr>
          <p:cNvPr id="63" name="Shape 1394"/>
          <p:cNvSpPr/>
          <p:nvPr/>
        </p:nvSpPr>
        <p:spPr>
          <a:xfrm>
            <a:off x="11283589" y="3926856"/>
            <a:ext cx="560832" cy="512063"/>
          </a:xfrm>
          <a:prstGeom prst="roundRect">
            <a:avLst>
              <a:gd name="adj" fmla="val 16667"/>
            </a:avLst>
          </a:prstGeom>
          <a:solidFill>
            <a:srgbClr val="FBD4B4">
              <a:alpha val="6274"/>
            </a:srgbClr>
          </a:solidFill>
          <a:ln w="9525" cap="flat" cmpd="sng">
            <a:solidFill>
              <a:srgbClr val="E36C09"/>
            </a:solidFill>
            <a:prstDash val="solid"/>
            <a:round/>
            <a:headEnd type="none" w="med" len="med"/>
            <a:tailEnd type="none" w="med" len="med"/>
          </a:ln>
        </p:spPr>
        <p:txBody>
          <a:bodyPr lIns="0" tIns="24367" rIns="0" bIns="0" anchor="t" anchorCtr="0">
            <a:noAutofit/>
          </a:bodyPr>
          <a:lstStyle/>
          <a:p>
            <a:pPr algn="ctr">
              <a:buClr>
                <a:srgbClr val="000000"/>
              </a:buClr>
            </a:pPr>
            <a:endParaRPr sz="1067" b="1" i="1">
              <a:solidFill>
                <a:srgbClr val="000000"/>
              </a:solidFill>
              <a:ea typeface="Calibri"/>
              <a:cs typeface="Calibri"/>
              <a:sym typeface="Calibri"/>
              <a:rtl val="0"/>
            </a:endParaRPr>
          </a:p>
        </p:txBody>
      </p:sp>
      <p:sp>
        <p:nvSpPr>
          <p:cNvPr id="64" name="Shape 1395"/>
          <p:cNvSpPr/>
          <p:nvPr/>
        </p:nvSpPr>
        <p:spPr>
          <a:xfrm>
            <a:off x="11283589" y="4028800"/>
            <a:ext cx="560832" cy="159872"/>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0" tIns="0" rIns="0" bIns="0" anchor="ctr" anchorCtr="0">
            <a:noAutofit/>
          </a:bodyPr>
          <a:lstStyle/>
          <a:p>
            <a:pPr algn="ctr">
              <a:buClr>
                <a:srgbClr val="000000"/>
              </a:buClr>
              <a:buSzPct val="25000"/>
            </a:pPr>
            <a:r>
              <a:rPr lang="de" sz="933" b="1">
                <a:solidFill>
                  <a:srgbClr val="000000"/>
                </a:solidFill>
                <a:ea typeface="Calibri"/>
                <a:cs typeface="Calibri"/>
                <a:sym typeface="Calibri"/>
                <a:rtl val="0"/>
              </a:rPr>
              <a:t>HostedOn</a:t>
            </a:r>
          </a:p>
        </p:txBody>
      </p:sp>
      <p:grpSp>
        <p:nvGrpSpPr>
          <p:cNvPr id="65" name="Shape 1396"/>
          <p:cNvGrpSpPr/>
          <p:nvPr/>
        </p:nvGrpSpPr>
        <p:grpSpPr>
          <a:xfrm rot="5400000">
            <a:off x="11484192" y="4231845"/>
            <a:ext cx="133145" cy="160461"/>
            <a:chOff x="3217816" y="1219833"/>
            <a:chExt cx="168336" cy="196217"/>
          </a:xfrm>
        </p:grpSpPr>
        <p:sp>
          <p:nvSpPr>
            <p:cNvPr id="66" name="Shape 1397"/>
            <p:cNvSpPr/>
            <p:nvPr/>
          </p:nvSpPr>
          <p:spPr>
            <a:xfrm>
              <a:off x="3217816" y="1219833"/>
              <a:ext cx="71094" cy="196217"/>
            </a:xfrm>
            <a:prstGeom prst="homePlate">
              <a:avLst>
                <a:gd name="adj" fmla="val 37332"/>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1067" b="1">
                <a:solidFill>
                  <a:srgbClr val="000000"/>
                </a:solidFill>
                <a:ea typeface="Calibri"/>
                <a:cs typeface="Calibri"/>
                <a:sym typeface="Calibri"/>
                <a:rtl val="0"/>
              </a:endParaRPr>
            </a:p>
          </p:txBody>
        </p:sp>
        <p:sp>
          <p:nvSpPr>
            <p:cNvPr id="67" name="Shape 1398"/>
            <p:cNvSpPr/>
            <p:nvPr/>
          </p:nvSpPr>
          <p:spPr>
            <a:xfrm>
              <a:off x="3264302" y="1219833"/>
              <a:ext cx="121851" cy="196214"/>
            </a:xfrm>
            <a:prstGeom prst="chevron">
              <a:avLst>
                <a:gd name="adj" fmla="val 50000"/>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1067" b="1">
                <a:solidFill>
                  <a:srgbClr val="000000"/>
                </a:solidFill>
                <a:ea typeface="Calibri"/>
                <a:cs typeface="Calibri"/>
                <a:sym typeface="Calibri"/>
                <a:rtl val="0"/>
              </a:endParaRPr>
            </a:p>
          </p:txBody>
        </p:sp>
      </p:grpSp>
      <p:sp>
        <p:nvSpPr>
          <p:cNvPr id="68" name="Shape 1400"/>
          <p:cNvSpPr/>
          <p:nvPr/>
        </p:nvSpPr>
        <p:spPr>
          <a:xfrm>
            <a:off x="6939963" y="2514600"/>
            <a:ext cx="630988" cy="512063"/>
          </a:xfrm>
          <a:prstGeom prst="roundRect">
            <a:avLst>
              <a:gd name="adj" fmla="val 16667"/>
            </a:avLst>
          </a:prstGeom>
          <a:solidFill>
            <a:srgbClr val="FBD4B4">
              <a:alpha val="6274"/>
            </a:srgbClr>
          </a:solidFill>
          <a:ln w="9525" cap="flat" cmpd="sng">
            <a:solidFill>
              <a:srgbClr val="E36C09"/>
            </a:solidFill>
            <a:prstDash val="solid"/>
            <a:round/>
            <a:headEnd type="none" w="med" len="med"/>
            <a:tailEnd type="none" w="med" len="med"/>
          </a:ln>
        </p:spPr>
        <p:txBody>
          <a:bodyPr lIns="0" tIns="24367" rIns="0" bIns="0" anchor="t" anchorCtr="0">
            <a:noAutofit/>
          </a:bodyPr>
          <a:lstStyle/>
          <a:p>
            <a:pPr algn="ctr">
              <a:buClr>
                <a:srgbClr val="000000"/>
              </a:buClr>
            </a:pPr>
            <a:endParaRPr sz="1067" b="1" i="1">
              <a:solidFill>
                <a:srgbClr val="000000"/>
              </a:solidFill>
              <a:ea typeface="Calibri"/>
              <a:cs typeface="Calibri"/>
              <a:sym typeface="Calibri"/>
              <a:rtl val="0"/>
            </a:endParaRPr>
          </a:p>
        </p:txBody>
      </p:sp>
      <p:cxnSp>
        <p:nvCxnSpPr>
          <p:cNvPr id="69" name="Shape 1399"/>
          <p:cNvCxnSpPr/>
          <p:nvPr/>
        </p:nvCxnSpPr>
        <p:spPr>
          <a:xfrm rot="10800000">
            <a:off x="9477325" y="2822101"/>
            <a:ext cx="639599" cy="201199"/>
          </a:xfrm>
          <a:prstGeom prst="bentConnector3">
            <a:avLst>
              <a:gd name="adj1" fmla="val 49986"/>
            </a:avLst>
          </a:prstGeom>
          <a:noFill/>
          <a:ln w="31750" cap="sq" cmpd="sng">
            <a:solidFill>
              <a:srgbClr val="FCD5B5"/>
            </a:solidFill>
            <a:prstDash val="solid"/>
            <a:miter/>
            <a:headEnd type="none" w="med" len="med"/>
            <a:tailEnd type="none" w="med" len="med"/>
          </a:ln>
        </p:spPr>
      </p:cxnSp>
      <p:sp>
        <p:nvSpPr>
          <p:cNvPr id="70" name="Shape 1401"/>
          <p:cNvSpPr/>
          <p:nvPr/>
        </p:nvSpPr>
        <p:spPr>
          <a:xfrm>
            <a:off x="9109143" y="2534761"/>
            <a:ext cx="599755" cy="512063"/>
          </a:xfrm>
          <a:prstGeom prst="roundRect">
            <a:avLst>
              <a:gd name="adj" fmla="val 16667"/>
            </a:avLst>
          </a:prstGeom>
          <a:solidFill>
            <a:srgbClr val="FBD4B4">
              <a:alpha val="6274"/>
            </a:srgbClr>
          </a:solidFill>
          <a:ln w="9525" cap="flat" cmpd="sng">
            <a:solidFill>
              <a:srgbClr val="E36C09"/>
            </a:solidFill>
            <a:prstDash val="solid"/>
            <a:round/>
            <a:headEnd type="none" w="med" len="med"/>
            <a:tailEnd type="none" w="med" len="med"/>
          </a:ln>
        </p:spPr>
        <p:txBody>
          <a:bodyPr lIns="0" tIns="24367" rIns="0" bIns="0" anchor="t" anchorCtr="0">
            <a:noAutofit/>
          </a:bodyPr>
          <a:lstStyle/>
          <a:p>
            <a:pPr algn="ctr">
              <a:buClr>
                <a:srgbClr val="000000"/>
              </a:buClr>
            </a:pPr>
            <a:endParaRPr sz="1067" b="1" i="1">
              <a:solidFill>
                <a:srgbClr val="000000"/>
              </a:solidFill>
              <a:ea typeface="Calibri"/>
              <a:cs typeface="Calibri"/>
              <a:sym typeface="Calibri"/>
              <a:rtl val="0"/>
            </a:endParaRPr>
          </a:p>
        </p:txBody>
      </p:sp>
      <p:cxnSp>
        <p:nvCxnSpPr>
          <p:cNvPr id="71" name="Shape 1402"/>
          <p:cNvCxnSpPr>
            <a:endCxn id="36" idx="3"/>
          </p:cNvCxnSpPr>
          <p:nvPr/>
        </p:nvCxnSpPr>
        <p:spPr>
          <a:xfrm rot="10800000" flipV="1">
            <a:off x="8866890" y="2835213"/>
            <a:ext cx="628001" cy="30400"/>
          </a:xfrm>
          <a:prstGeom prst="bentConnector3">
            <a:avLst>
              <a:gd name="adj1" fmla="val 50000"/>
            </a:avLst>
          </a:prstGeom>
          <a:noFill/>
          <a:ln w="31750" cap="sq" cmpd="sng">
            <a:solidFill>
              <a:srgbClr val="FCD5B5"/>
            </a:solidFill>
            <a:prstDash val="solid"/>
            <a:miter/>
            <a:headEnd type="none" w="med" len="med"/>
            <a:tailEnd type="none" w="med" len="med"/>
          </a:ln>
        </p:spPr>
      </p:cxnSp>
      <p:sp>
        <p:nvSpPr>
          <p:cNvPr id="72" name="Shape 1403"/>
          <p:cNvSpPr/>
          <p:nvPr/>
        </p:nvSpPr>
        <p:spPr>
          <a:xfrm>
            <a:off x="9111889" y="2605177"/>
            <a:ext cx="597008" cy="85287"/>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0" tIns="0" rIns="0" bIns="0" anchor="ctr" anchorCtr="0">
            <a:noAutofit/>
          </a:bodyPr>
          <a:lstStyle/>
          <a:p>
            <a:pPr algn="ctr">
              <a:buClr>
                <a:srgbClr val="000000"/>
              </a:buClr>
              <a:buSzPct val="25000"/>
            </a:pPr>
            <a:r>
              <a:rPr lang="de" sz="933" b="1" dirty="0">
                <a:solidFill>
                  <a:srgbClr val="000000"/>
                </a:solidFill>
                <a:ea typeface="Calibri"/>
                <a:cs typeface="Calibri"/>
                <a:sym typeface="Calibri"/>
                <a:rtl val="0"/>
              </a:rPr>
              <a:t>ConnectsTo</a:t>
            </a:r>
          </a:p>
        </p:txBody>
      </p:sp>
      <p:sp>
        <p:nvSpPr>
          <p:cNvPr id="73" name="Shape 1404"/>
          <p:cNvSpPr/>
          <p:nvPr/>
        </p:nvSpPr>
        <p:spPr>
          <a:xfrm>
            <a:off x="7134893" y="2818031"/>
            <a:ext cx="74975" cy="120347"/>
          </a:xfrm>
          <a:prstGeom prst="homePlate">
            <a:avLst>
              <a:gd name="adj" fmla="val 37332"/>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1067" b="1">
              <a:solidFill>
                <a:srgbClr val="000000"/>
              </a:solidFill>
              <a:ea typeface="Calibri"/>
              <a:cs typeface="Calibri"/>
              <a:sym typeface="Calibri"/>
              <a:rtl val="0"/>
            </a:endParaRPr>
          </a:p>
        </p:txBody>
      </p:sp>
      <p:sp>
        <p:nvSpPr>
          <p:cNvPr id="74" name="Shape 1405"/>
          <p:cNvSpPr/>
          <p:nvPr/>
        </p:nvSpPr>
        <p:spPr>
          <a:xfrm>
            <a:off x="7183917" y="2818031"/>
            <a:ext cx="128504" cy="120344"/>
          </a:xfrm>
          <a:prstGeom prst="chevron">
            <a:avLst>
              <a:gd name="adj" fmla="val 50000"/>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1067" b="1">
              <a:solidFill>
                <a:srgbClr val="000000"/>
              </a:solidFill>
              <a:ea typeface="Calibri"/>
              <a:cs typeface="Calibri"/>
              <a:sym typeface="Calibri"/>
              <a:rtl val="0"/>
            </a:endParaRPr>
          </a:p>
        </p:txBody>
      </p:sp>
      <p:sp>
        <p:nvSpPr>
          <p:cNvPr id="75" name="Shape 1406"/>
          <p:cNvSpPr/>
          <p:nvPr/>
        </p:nvSpPr>
        <p:spPr>
          <a:xfrm rot="10800000">
            <a:off x="9402533" y="2762025"/>
            <a:ext cx="74975" cy="120347"/>
          </a:xfrm>
          <a:prstGeom prst="homePlate">
            <a:avLst>
              <a:gd name="adj" fmla="val 37332"/>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1067" b="1">
              <a:solidFill>
                <a:srgbClr val="000000"/>
              </a:solidFill>
              <a:ea typeface="Calibri"/>
              <a:cs typeface="Calibri"/>
              <a:sym typeface="Calibri"/>
              <a:rtl val="0"/>
            </a:endParaRPr>
          </a:p>
        </p:txBody>
      </p:sp>
      <p:sp>
        <p:nvSpPr>
          <p:cNvPr id="76" name="Shape 1407"/>
          <p:cNvSpPr/>
          <p:nvPr/>
        </p:nvSpPr>
        <p:spPr>
          <a:xfrm rot="10800000">
            <a:off x="9299977" y="2755990"/>
            <a:ext cx="128504" cy="120344"/>
          </a:xfrm>
          <a:prstGeom prst="chevron">
            <a:avLst>
              <a:gd name="adj" fmla="val 50000"/>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1067" b="1">
              <a:solidFill>
                <a:srgbClr val="000000"/>
              </a:solidFill>
              <a:ea typeface="Calibri"/>
              <a:cs typeface="Calibri"/>
              <a:sym typeface="Calibri"/>
              <a:rtl val="0"/>
            </a:endParaRPr>
          </a:p>
        </p:txBody>
      </p:sp>
      <p:cxnSp>
        <p:nvCxnSpPr>
          <p:cNvPr id="79" name="Shape 1410"/>
          <p:cNvCxnSpPr>
            <a:stCxn id="81" idx="1"/>
            <a:endCxn id="85" idx="1"/>
          </p:cNvCxnSpPr>
          <p:nvPr/>
        </p:nvCxnSpPr>
        <p:spPr>
          <a:xfrm rot="10800000">
            <a:off x="432649" y="2433691"/>
            <a:ext cx="29837" cy="1448625"/>
          </a:xfrm>
          <a:prstGeom prst="bentConnector3">
            <a:avLst>
              <a:gd name="adj1" fmla="val 1121539"/>
            </a:avLst>
          </a:prstGeom>
          <a:noFill/>
          <a:ln w="31750" cap="sq" cmpd="sng">
            <a:solidFill>
              <a:srgbClr val="FCD5B5"/>
            </a:solidFill>
            <a:prstDash val="solid"/>
            <a:miter/>
            <a:headEnd type="none" w="med" len="med"/>
            <a:tailEnd type="none" w="med" len="med"/>
          </a:ln>
        </p:spPr>
      </p:cxnSp>
      <p:sp>
        <p:nvSpPr>
          <p:cNvPr id="80" name="Shape 1413"/>
          <p:cNvSpPr/>
          <p:nvPr/>
        </p:nvSpPr>
        <p:spPr>
          <a:xfrm>
            <a:off x="462486" y="3420490"/>
            <a:ext cx="1492734" cy="1005501"/>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de" sz="1067" b="1" i="1">
                <a:solidFill>
                  <a:srgbClr val="000000"/>
                </a:solidFill>
                <a:ea typeface="Calibri"/>
                <a:cs typeface="Calibri"/>
                <a:sym typeface="Calibri"/>
                <a:rtl val="0"/>
              </a:rPr>
              <a:t>mongo_dbms</a:t>
            </a:r>
          </a:p>
        </p:txBody>
      </p:sp>
      <p:sp>
        <p:nvSpPr>
          <p:cNvPr id="81" name="Shape 1411"/>
          <p:cNvSpPr/>
          <p:nvPr/>
        </p:nvSpPr>
        <p:spPr>
          <a:xfrm>
            <a:off x="462486" y="3715600"/>
            <a:ext cx="1492734" cy="333429"/>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121900" tIns="0" rIns="121900" bIns="0" anchor="ctr" anchorCtr="0">
            <a:noAutofit/>
          </a:bodyPr>
          <a:lstStyle/>
          <a:p>
            <a:pPr algn="ctr">
              <a:buClr>
                <a:srgbClr val="000000"/>
              </a:buClr>
              <a:buSzPct val="25000"/>
            </a:pPr>
            <a:r>
              <a:rPr lang="de" sz="1067" b="1">
                <a:solidFill>
                  <a:srgbClr val="000000"/>
                </a:solidFill>
                <a:ea typeface="Calibri"/>
                <a:cs typeface="Calibri"/>
                <a:sym typeface="Calibri"/>
                <a:rtl val="0"/>
              </a:rPr>
              <a:t>DBMS</a:t>
            </a:r>
          </a:p>
        </p:txBody>
      </p:sp>
      <p:grpSp>
        <p:nvGrpSpPr>
          <p:cNvPr id="82" name="Shape 1414"/>
          <p:cNvGrpSpPr/>
          <p:nvPr/>
        </p:nvGrpSpPr>
        <p:grpSpPr>
          <a:xfrm>
            <a:off x="479090" y="4876800"/>
            <a:ext cx="1492734" cy="1135882"/>
            <a:chOff x="350202" y="5003040"/>
            <a:chExt cx="969262" cy="782151"/>
          </a:xfrm>
        </p:grpSpPr>
        <p:sp>
          <p:nvSpPr>
            <p:cNvPr id="86" name="Shape 1415"/>
            <p:cNvSpPr/>
            <p:nvPr/>
          </p:nvSpPr>
          <p:spPr>
            <a:xfrm>
              <a:off x="350202" y="5003040"/>
              <a:ext cx="969262" cy="782151"/>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de" sz="1067" b="1" i="1">
                  <a:solidFill>
                    <a:srgbClr val="000000"/>
                  </a:solidFill>
                  <a:ea typeface="Calibri"/>
                  <a:cs typeface="Calibri"/>
                  <a:sym typeface="Calibri"/>
                  <a:rtl val="0"/>
                </a:rPr>
                <a:t>mongo_server</a:t>
              </a:r>
            </a:p>
          </p:txBody>
        </p:sp>
        <p:sp>
          <p:nvSpPr>
            <p:cNvPr id="87" name="Shape 1416"/>
            <p:cNvSpPr/>
            <p:nvPr/>
          </p:nvSpPr>
          <p:spPr>
            <a:xfrm>
              <a:off x="355720" y="5212921"/>
              <a:ext cx="958223" cy="210707"/>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121900" tIns="0" rIns="121900" bIns="0" anchor="ctr" anchorCtr="0">
              <a:noAutofit/>
            </a:bodyPr>
            <a:lstStyle/>
            <a:p>
              <a:pPr algn="ctr">
                <a:buClr>
                  <a:srgbClr val="000000"/>
                </a:buClr>
                <a:buSzPct val="25000"/>
              </a:pPr>
              <a:r>
                <a:rPr lang="de" sz="1067" b="1">
                  <a:solidFill>
                    <a:srgbClr val="000000"/>
                  </a:solidFill>
                  <a:ea typeface="Calibri"/>
                  <a:cs typeface="Calibri"/>
                  <a:sym typeface="Calibri"/>
                  <a:rtl val="0"/>
                </a:rPr>
                <a:t>Compute</a:t>
              </a:r>
            </a:p>
          </p:txBody>
        </p:sp>
      </p:grpSp>
      <p:grpSp>
        <p:nvGrpSpPr>
          <p:cNvPr id="83" name="Shape 1417"/>
          <p:cNvGrpSpPr/>
          <p:nvPr/>
        </p:nvGrpSpPr>
        <p:grpSpPr>
          <a:xfrm>
            <a:off x="432649" y="1965744"/>
            <a:ext cx="1492734" cy="1023960"/>
            <a:chOff x="277365" y="1030091"/>
            <a:chExt cx="969262" cy="705083"/>
          </a:xfrm>
        </p:grpSpPr>
        <p:sp>
          <p:nvSpPr>
            <p:cNvPr id="84" name="Shape 1418"/>
            <p:cNvSpPr/>
            <p:nvPr/>
          </p:nvSpPr>
          <p:spPr>
            <a:xfrm>
              <a:off x="277365" y="1030091"/>
              <a:ext cx="969262" cy="705083"/>
            </a:xfrm>
            <a:prstGeom prst="roundRect">
              <a:avLst>
                <a:gd name="adj" fmla="val 16667"/>
              </a:avLst>
            </a:prstGeom>
            <a:gradFill>
              <a:gsLst>
                <a:gs pos="0">
                  <a:srgbClr val="A3C4FF"/>
                </a:gs>
                <a:gs pos="35001">
                  <a:srgbClr val="BFD5FF"/>
                </a:gs>
                <a:gs pos="100000">
                  <a:srgbClr val="E5EEFF"/>
                </a:gs>
              </a:gsLst>
              <a:lin ang="16200000" scaled="0"/>
            </a:gradFill>
            <a:ln w="9525" cap="flat" cmpd="sng">
              <a:solidFill>
                <a:srgbClr val="4A7EBB"/>
              </a:solidFill>
              <a:prstDash val="solid"/>
              <a:round/>
              <a:headEnd type="none" w="med" len="med"/>
              <a:tailEnd type="none" w="med" len="med"/>
            </a:ln>
          </p:spPr>
          <p:txBody>
            <a:bodyPr lIns="121900" tIns="0" rIns="121900" bIns="60933" anchor="t" anchorCtr="0">
              <a:noAutofit/>
            </a:bodyPr>
            <a:lstStyle/>
            <a:p>
              <a:pPr algn="ctr">
                <a:buClr>
                  <a:srgbClr val="000000"/>
                </a:buClr>
                <a:buSzPct val="25000"/>
              </a:pPr>
              <a:r>
                <a:rPr lang="de" sz="1067" b="1" i="1">
                  <a:solidFill>
                    <a:srgbClr val="000000"/>
                  </a:solidFill>
                  <a:ea typeface="Calibri"/>
                  <a:cs typeface="Calibri"/>
                  <a:sym typeface="Calibri"/>
                  <a:rtl val="0"/>
                </a:rPr>
                <a:t>mongo_db</a:t>
              </a:r>
            </a:p>
          </p:txBody>
        </p:sp>
        <p:sp>
          <p:nvSpPr>
            <p:cNvPr id="85" name="Shape 1412"/>
            <p:cNvSpPr/>
            <p:nvPr/>
          </p:nvSpPr>
          <p:spPr>
            <a:xfrm>
              <a:off x="277365" y="1233893"/>
              <a:ext cx="969262" cy="236835"/>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121900" tIns="0" rIns="121900" bIns="0" anchor="ctr" anchorCtr="0">
              <a:noAutofit/>
            </a:bodyPr>
            <a:lstStyle/>
            <a:p>
              <a:pPr algn="ctr">
                <a:buClr>
                  <a:srgbClr val="000000"/>
                </a:buClr>
                <a:buSzPct val="25000"/>
              </a:pPr>
              <a:r>
                <a:rPr lang="de" sz="1067" b="1" dirty="0">
                  <a:solidFill>
                    <a:srgbClr val="000000"/>
                  </a:solidFill>
                  <a:ea typeface="Calibri"/>
                  <a:cs typeface="Calibri"/>
                  <a:sym typeface="Calibri"/>
                  <a:rtl val="0"/>
                </a:rPr>
                <a:t>Database</a:t>
              </a:r>
            </a:p>
          </p:txBody>
        </p:sp>
      </p:grpSp>
      <p:cxnSp>
        <p:nvCxnSpPr>
          <p:cNvPr id="88" name="Shape 1419"/>
          <p:cNvCxnSpPr>
            <a:stCxn id="14" idx="1"/>
            <a:endCxn id="85" idx="3"/>
          </p:cNvCxnSpPr>
          <p:nvPr/>
        </p:nvCxnSpPr>
        <p:spPr>
          <a:xfrm rot="10800000" flipV="1">
            <a:off x="1925382" y="2430081"/>
            <a:ext cx="672085" cy="3607"/>
          </a:xfrm>
          <a:prstGeom prst="bentConnector3">
            <a:avLst>
              <a:gd name="adj1" fmla="val 50000"/>
            </a:avLst>
          </a:prstGeom>
          <a:noFill/>
          <a:ln w="31750" cap="sq" cmpd="sng">
            <a:solidFill>
              <a:srgbClr val="FCD5B5"/>
            </a:solidFill>
            <a:prstDash val="solid"/>
            <a:miter/>
            <a:headEnd type="none" w="med" len="med"/>
            <a:tailEnd type="none" w="med" len="med"/>
          </a:ln>
        </p:spPr>
      </p:cxnSp>
      <p:cxnSp>
        <p:nvCxnSpPr>
          <p:cNvPr id="89" name="Shape 1420"/>
          <p:cNvCxnSpPr>
            <a:stCxn id="87" idx="1"/>
            <a:endCxn id="105" idx="1"/>
          </p:cNvCxnSpPr>
          <p:nvPr/>
        </p:nvCxnSpPr>
        <p:spPr>
          <a:xfrm rot="10800000">
            <a:off x="446332" y="3980841"/>
            <a:ext cx="41257" cy="1353760"/>
          </a:xfrm>
          <a:prstGeom prst="bentConnector3">
            <a:avLst>
              <a:gd name="adj1" fmla="val 654088"/>
            </a:avLst>
          </a:prstGeom>
          <a:noFill/>
          <a:ln w="31750" cap="sq" cmpd="sng">
            <a:solidFill>
              <a:srgbClr val="FCD5B5"/>
            </a:solidFill>
            <a:prstDash val="solid"/>
            <a:miter/>
            <a:headEnd type="none" w="med" len="med"/>
            <a:tailEnd type="none" w="med" len="med"/>
          </a:ln>
        </p:spPr>
      </p:cxnSp>
      <p:cxnSp>
        <p:nvCxnSpPr>
          <p:cNvPr id="90" name="Shape 1421"/>
          <p:cNvCxnSpPr>
            <a:stCxn id="8" idx="1"/>
            <a:endCxn id="107" idx="1"/>
          </p:cNvCxnSpPr>
          <p:nvPr/>
        </p:nvCxnSpPr>
        <p:spPr>
          <a:xfrm rot="10800000">
            <a:off x="2562605" y="2499168"/>
            <a:ext cx="34864" cy="970056"/>
          </a:xfrm>
          <a:prstGeom prst="bentConnector3">
            <a:avLst>
              <a:gd name="adj1" fmla="val 974254"/>
            </a:avLst>
          </a:prstGeom>
          <a:noFill/>
          <a:ln w="31750" cap="sq" cmpd="sng">
            <a:solidFill>
              <a:srgbClr val="FCD5B5"/>
            </a:solidFill>
            <a:prstDash val="solid"/>
            <a:miter/>
            <a:headEnd type="none" w="med" len="med"/>
            <a:tailEnd type="none" w="med" len="med"/>
          </a:ln>
        </p:spPr>
      </p:cxnSp>
      <p:cxnSp>
        <p:nvCxnSpPr>
          <p:cNvPr id="91" name="Shape 1422"/>
          <p:cNvCxnSpPr>
            <a:stCxn id="11" idx="1"/>
            <a:endCxn id="106" idx="1"/>
          </p:cNvCxnSpPr>
          <p:nvPr/>
        </p:nvCxnSpPr>
        <p:spPr>
          <a:xfrm rot="10800000" flipH="1">
            <a:off x="2575981" y="3531740"/>
            <a:ext cx="19428" cy="1273217"/>
          </a:xfrm>
          <a:prstGeom prst="bentConnector3">
            <a:avLst>
              <a:gd name="adj1" fmla="val -1568870"/>
            </a:avLst>
          </a:prstGeom>
          <a:noFill/>
          <a:ln w="31750" cap="sq" cmpd="sng">
            <a:solidFill>
              <a:srgbClr val="FCD5B5"/>
            </a:solidFill>
            <a:prstDash val="solid"/>
            <a:miter/>
            <a:headEnd type="none" w="med" len="med"/>
            <a:tailEnd type="none" w="med" len="med"/>
          </a:ln>
        </p:spPr>
      </p:cxnSp>
      <p:sp>
        <p:nvSpPr>
          <p:cNvPr id="92" name="Shape 1423"/>
          <p:cNvSpPr/>
          <p:nvPr/>
        </p:nvSpPr>
        <p:spPr>
          <a:xfrm>
            <a:off x="3108429" y="5580639"/>
            <a:ext cx="1260368" cy="324456"/>
          </a:xfrm>
          <a:prstGeom prst="roundRect">
            <a:avLst>
              <a:gd name="adj" fmla="val 16667"/>
            </a:avLst>
          </a:prstGeom>
          <a:solidFill>
            <a:srgbClr val="F2DADA"/>
          </a:solidFill>
          <a:ln w="9525" cap="flat" cmpd="sng">
            <a:solidFill>
              <a:schemeClr val="accent1"/>
            </a:solidFill>
            <a:prstDash val="solid"/>
            <a:round/>
            <a:headEnd type="none" w="med" len="med"/>
            <a:tailEnd type="none" w="med" len="med"/>
          </a:ln>
        </p:spPr>
        <p:txBody>
          <a:bodyPr lIns="121900" tIns="0" rIns="121900" bIns="0" anchor="t" anchorCtr="0">
            <a:noAutofit/>
          </a:bodyPr>
          <a:lstStyle/>
          <a:p>
            <a:pPr algn="ctr">
              <a:buClr>
                <a:srgbClr val="000000"/>
              </a:buClr>
              <a:buSzPct val="25000"/>
            </a:pPr>
            <a:r>
              <a:rPr lang="de" sz="1400" b="1">
                <a:solidFill>
                  <a:srgbClr val="FF0000"/>
                </a:solidFill>
                <a:ea typeface="Calibri"/>
                <a:cs typeface="Calibri"/>
                <a:sym typeface="Calibri"/>
                <a:rtl val="0"/>
              </a:rPr>
              <a:t>rsyslog</a:t>
            </a:r>
          </a:p>
        </p:txBody>
      </p:sp>
      <p:sp>
        <p:nvSpPr>
          <p:cNvPr id="93" name="Shape 1424"/>
          <p:cNvSpPr/>
          <p:nvPr/>
        </p:nvSpPr>
        <p:spPr>
          <a:xfrm>
            <a:off x="4431177" y="4107800"/>
            <a:ext cx="576697" cy="579183"/>
          </a:xfrm>
          <a:prstGeom prst="roundRect">
            <a:avLst>
              <a:gd name="adj" fmla="val 16667"/>
            </a:avLst>
          </a:prstGeom>
          <a:solidFill>
            <a:srgbClr val="FBD4B4">
              <a:alpha val="6274"/>
            </a:srgbClr>
          </a:solidFill>
          <a:ln w="9525" cap="flat" cmpd="sng">
            <a:solidFill>
              <a:srgbClr val="E36C09"/>
            </a:solidFill>
            <a:prstDash val="solid"/>
            <a:round/>
            <a:headEnd type="none" w="med" len="med"/>
            <a:tailEnd type="none" w="med" len="med"/>
          </a:ln>
        </p:spPr>
        <p:txBody>
          <a:bodyPr lIns="0" tIns="24367" rIns="0" bIns="0" anchor="t" anchorCtr="0">
            <a:noAutofit/>
          </a:bodyPr>
          <a:lstStyle/>
          <a:p>
            <a:pPr algn="ctr">
              <a:buClr>
                <a:srgbClr val="000000"/>
              </a:buClr>
            </a:pPr>
            <a:endParaRPr sz="1400" b="1" i="1">
              <a:solidFill>
                <a:srgbClr val="000000"/>
              </a:solidFill>
              <a:latin typeface="Arial"/>
              <a:ea typeface="Arial"/>
              <a:cs typeface="Arial"/>
              <a:sym typeface="Arial"/>
              <a:rtl val="0"/>
            </a:endParaRPr>
          </a:p>
        </p:txBody>
      </p:sp>
      <p:cxnSp>
        <p:nvCxnSpPr>
          <p:cNvPr id="94" name="Shape 1426"/>
          <p:cNvCxnSpPr>
            <a:stCxn id="92" idx="3"/>
          </p:cNvCxnSpPr>
          <p:nvPr/>
        </p:nvCxnSpPr>
        <p:spPr>
          <a:xfrm flipV="1">
            <a:off x="4368797" y="4648267"/>
            <a:ext cx="333203" cy="1094600"/>
          </a:xfrm>
          <a:prstGeom prst="bentConnector2">
            <a:avLst/>
          </a:prstGeom>
          <a:noFill/>
          <a:ln w="31750" cap="sq" cmpd="sng">
            <a:solidFill>
              <a:srgbClr val="FCD5B5"/>
            </a:solidFill>
            <a:prstDash val="solid"/>
            <a:miter/>
            <a:headEnd type="none" w="med" len="med"/>
            <a:tailEnd type="none" w="med" len="med"/>
          </a:ln>
        </p:spPr>
      </p:cxnSp>
      <p:cxnSp>
        <p:nvCxnSpPr>
          <p:cNvPr id="95" name="Shape 1427"/>
          <p:cNvCxnSpPr>
            <a:endCxn id="15" idx="3"/>
          </p:cNvCxnSpPr>
          <p:nvPr/>
        </p:nvCxnSpPr>
        <p:spPr>
          <a:xfrm rot="5400000">
            <a:off x="4207751" y="4797370"/>
            <a:ext cx="643695" cy="345104"/>
          </a:xfrm>
          <a:prstGeom prst="bentConnector2">
            <a:avLst/>
          </a:prstGeom>
          <a:noFill/>
          <a:ln w="31750" cap="sq" cmpd="sng">
            <a:solidFill>
              <a:srgbClr val="FCD5B5"/>
            </a:solidFill>
            <a:prstDash val="solid"/>
            <a:miter/>
            <a:headEnd type="none" w="med" len="med"/>
            <a:tailEnd type="none" w="med" len="med"/>
          </a:ln>
        </p:spPr>
      </p:cxnSp>
      <p:cxnSp>
        <p:nvCxnSpPr>
          <p:cNvPr id="96" name="Shape 1428"/>
          <p:cNvCxnSpPr>
            <a:stCxn id="24" idx="1"/>
            <a:endCxn id="98" idx="3"/>
          </p:cNvCxnSpPr>
          <p:nvPr/>
        </p:nvCxnSpPr>
        <p:spPr>
          <a:xfrm rot="10800000" flipV="1">
            <a:off x="4702143" y="2799017"/>
            <a:ext cx="976414" cy="1666179"/>
          </a:xfrm>
          <a:prstGeom prst="bentConnector2">
            <a:avLst/>
          </a:prstGeom>
          <a:noFill/>
          <a:ln w="31750" cap="sq" cmpd="sng">
            <a:solidFill>
              <a:srgbClr val="FCD5B5"/>
            </a:solidFill>
            <a:prstDash val="solid"/>
            <a:miter/>
            <a:headEnd type="none" w="med" len="med"/>
            <a:tailEnd type="none" w="med" len="med"/>
          </a:ln>
        </p:spPr>
      </p:cxnSp>
      <p:sp>
        <p:nvSpPr>
          <p:cNvPr id="97" name="Shape 1430"/>
          <p:cNvSpPr/>
          <p:nvPr/>
        </p:nvSpPr>
        <p:spPr>
          <a:xfrm rot="-5400000">
            <a:off x="4636076" y="4508954"/>
            <a:ext cx="132133" cy="146108"/>
          </a:xfrm>
          <a:prstGeom prst="homePlate">
            <a:avLst>
              <a:gd name="adj" fmla="val 37332"/>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2400" b="1">
              <a:solidFill>
                <a:srgbClr val="000000"/>
              </a:solidFill>
              <a:latin typeface="Arial"/>
              <a:ea typeface="Arial"/>
              <a:cs typeface="Arial"/>
              <a:sym typeface="Arial"/>
              <a:rtl val="0"/>
            </a:endParaRPr>
          </a:p>
        </p:txBody>
      </p:sp>
      <p:sp>
        <p:nvSpPr>
          <p:cNvPr id="98" name="Shape 1431"/>
          <p:cNvSpPr/>
          <p:nvPr/>
        </p:nvSpPr>
        <p:spPr>
          <a:xfrm rot="-5400000">
            <a:off x="4670350" y="4423936"/>
            <a:ext cx="63585" cy="146107"/>
          </a:xfrm>
          <a:prstGeom prst="chevron">
            <a:avLst>
              <a:gd name="adj" fmla="val 50000"/>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121900" tIns="60933" rIns="121900" bIns="60933" anchor="ctr" anchorCtr="0">
            <a:noAutofit/>
          </a:bodyPr>
          <a:lstStyle/>
          <a:p>
            <a:pPr>
              <a:buClr>
                <a:srgbClr val="000000"/>
              </a:buClr>
            </a:pPr>
            <a:endParaRPr sz="2400" b="1">
              <a:solidFill>
                <a:srgbClr val="000000"/>
              </a:solidFill>
              <a:latin typeface="Arial"/>
              <a:ea typeface="Arial"/>
              <a:cs typeface="Arial"/>
              <a:sym typeface="Arial"/>
              <a:rtl val="0"/>
            </a:endParaRPr>
          </a:p>
        </p:txBody>
      </p:sp>
      <p:sp>
        <p:nvSpPr>
          <p:cNvPr id="99" name="Shape 1432"/>
          <p:cNvSpPr/>
          <p:nvPr/>
        </p:nvSpPr>
        <p:spPr>
          <a:xfrm>
            <a:off x="10104093" y="2930644"/>
            <a:ext cx="1020907" cy="185317"/>
          </a:xfrm>
          <a:prstGeom prst="rect">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0" tIns="60933" rIns="0" bIns="60933" anchor="ctr" anchorCtr="0">
            <a:noAutofit/>
          </a:bodyPr>
          <a:lstStyle/>
          <a:p>
            <a:pPr algn="ctr">
              <a:buClr>
                <a:srgbClr val="000000"/>
              </a:buClr>
              <a:buSzPct val="25000"/>
            </a:pPr>
            <a:r>
              <a:rPr lang="de" sz="1067" b="1" dirty="0">
                <a:solidFill>
                  <a:srgbClr val="000000"/>
                </a:solidFill>
                <a:ea typeface="Calibri"/>
                <a:cs typeface="Calibri"/>
                <a:sym typeface="Calibri"/>
                <a:rtl val="0"/>
              </a:rPr>
              <a:t>search_endpoint</a:t>
            </a:r>
          </a:p>
        </p:txBody>
      </p:sp>
      <p:cxnSp>
        <p:nvCxnSpPr>
          <p:cNvPr id="100" name="Shape 1433"/>
          <p:cNvCxnSpPr>
            <a:stCxn id="101" idx="3"/>
            <a:endCxn id="67" idx="3"/>
          </p:cNvCxnSpPr>
          <p:nvPr/>
        </p:nvCxnSpPr>
        <p:spPr>
          <a:xfrm flipV="1">
            <a:off x="11131088" y="4378648"/>
            <a:ext cx="419677" cy="729131"/>
          </a:xfrm>
          <a:prstGeom prst="bentConnector2">
            <a:avLst/>
          </a:prstGeom>
          <a:noFill/>
          <a:ln w="31750" cap="sq" cmpd="sng">
            <a:solidFill>
              <a:srgbClr val="FCD5B5"/>
            </a:solidFill>
            <a:prstDash val="solid"/>
            <a:miter/>
            <a:headEnd type="none" w="med" len="med"/>
            <a:tailEnd type="none" w="med" len="med"/>
          </a:ln>
        </p:spPr>
      </p:cxnSp>
      <p:sp>
        <p:nvSpPr>
          <p:cNvPr id="101" name="Shape 1434"/>
          <p:cNvSpPr/>
          <p:nvPr/>
        </p:nvSpPr>
        <p:spPr>
          <a:xfrm>
            <a:off x="10350690" y="5029489"/>
            <a:ext cx="780399" cy="156580"/>
          </a:xfrm>
          <a:prstGeom prst="rect">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0" tIns="60933" rIns="0" bIns="60933" anchor="ctr" anchorCtr="0">
            <a:noAutofit/>
          </a:bodyPr>
          <a:lstStyle/>
          <a:p>
            <a:pPr algn="ctr">
              <a:buClr>
                <a:srgbClr val="000000"/>
              </a:buClr>
              <a:buSzPct val="25000"/>
            </a:pPr>
            <a:r>
              <a:rPr lang="de" sz="1067" b="1" dirty="0">
                <a:solidFill>
                  <a:srgbClr val="000000"/>
                </a:solidFill>
                <a:ea typeface="Calibri"/>
                <a:cs typeface="Calibri"/>
                <a:sym typeface="Calibri"/>
                <a:rtl val="0"/>
              </a:rPr>
              <a:t>Container</a:t>
            </a:r>
          </a:p>
        </p:txBody>
      </p:sp>
      <p:cxnSp>
        <p:nvCxnSpPr>
          <p:cNvPr id="102" name="Shape 1435"/>
          <p:cNvCxnSpPr>
            <a:stCxn id="103" idx="3"/>
            <a:endCxn id="62" idx="3"/>
          </p:cNvCxnSpPr>
          <p:nvPr/>
        </p:nvCxnSpPr>
        <p:spPr>
          <a:xfrm flipV="1">
            <a:off x="8970961" y="4404087"/>
            <a:ext cx="444281" cy="711539"/>
          </a:xfrm>
          <a:prstGeom prst="bentConnector2">
            <a:avLst/>
          </a:prstGeom>
          <a:noFill/>
          <a:ln w="31750" cap="sq" cmpd="sng">
            <a:solidFill>
              <a:srgbClr val="FCD5B5"/>
            </a:solidFill>
            <a:prstDash val="solid"/>
            <a:miter/>
            <a:headEnd type="none" w="med" len="med"/>
            <a:tailEnd type="none" w="med" len="med"/>
          </a:ln>
        </p:spPr>
      </p:cxnSp>
      <p:sp>
        <p:nvSpPr>
          <p:cNvPr id="103" name="Shape 1436"/>
          <p:cNvSpPr/>
          <p:nvPr/>
        </p:nvSpPr>
        <p:spPr>
          <a:xfrm>
            <a:off x="8190562" y="5029490"/>
            <a:ext cx="780399" cy="172272"/>
          </a:xfrm>
          <a:prstGeom prst="rect">
            <a:avLst/>
          </a:prstGeom>
          <a:gradFill>
            <a:gsLst>
              <a:gs pos="0">
                <a:srgbClr val="FFBE86"/>
              </a:gs>
              <a:gs pos="35001">
                <a:srgbClr val="FFD0AA"/>
              </a:gs>
              <a:gs pos="100000">
                <a:srgbClr val="FFEBDB"/>
              </a:gs>
            </a:gsLst>
            <a:lin ang="16200000" scaled="0"/>
          </a:gradFill>
          <a:ln w="9525" cap="flat" cmpd="sng">
            <a:solidFill>
              <a:srgbClr val="E46C0A"/>
            </a:solidFill>
            <a:prstDash val="solid"/>
            <a:miter/>
            <a:headEnd type="none" w="med" len="med"/>
            <a:tailEnd type="none" w="med" len="med"/>
          </a:ln>
        </p:spPr>
        <p:txBody>
          <a:bodyPr lIns="0" tIns="60933" rIns="0" bIns="60933" anchor="ctr" anchorCtr="0">
            <a:noAutofit/>
          </a:bodyPr>
          <a:lstStyle/>
          <a:p>
            <a:pPr algn="ctr">
              <a:buClr>
                <a:srgbClr val="000000"/>
              </a:buClr>
              <a:buSzPct val="25000"/>
            </a:pPr>
            <a:r>
              <a:rPr lang="de" sz="1067" b="1" dirty="0">
                <a:solidFill>
                  <a:srgbClr val="000000"/>
                </a:solidFill>
                <a:ea typeface="Calibri"/>
                <a:cs typeface="Calibri"/>
                <a:sym typeface="Calibri"/>
                <a:rtl val="0"/>
              </a:rPr>
              <a:t>Container</a:t>
            </a:r>
          </a:p>
        </p:txBody>
      </p:sp>
      <p:sp>
        <p:nvSpPr>
          <p:cNvPr id="104" name="Shape 1425"/>
          <p:cNvSpPr/>
          <p:nvPr/>
        </p:nvSpPr>
        <p:spPr>
          <a:xfrm>
            <a:off x="4431177" y="4238507"/>
            <a:ext cx="576697" cy="97893"/>
          </a:xfrm>
          <a:prstGeom prst="rect">
            <a:avLst/>
          </a:prstGeom>
          <a:solidFill>
            <a:schemeClr val="lt2">
              <a:alpha val="60000"/>
            </a:schemeClr>
          </a:solidFill>
          <a:ln w="9525" cap="flat" cmpd="sng">
            <a:solidFill>
              <a:srgbClr val="7F7F7F"/>
            </a:solidFill>
            <a:prstDash val="solid"/>
            <a:round/>
            <a:headEnd type="none" w="med" len="med"/>
            <a:tailEnd type="none" w="med" len="med"/>
          </a:ln>
        </p:spPr>
        <p:txBody>
          <a:bodyPr lIns="0" tIns="0" rIns="0" bIns="0" anchor="ctr" anchorCtr="0">
            <a:noAutofit/>
          </a:bodyPr>
          <a:lstStyle/>
          <a:p>
            <a:pPr algn="ctr">
              <a:buClr>
                <a:srgbClr val="000000"/>
              </a:buClr>
              <a:buSzPct val="25000"/>
            </a:pPr>
            <a:r>
              <a:rPr lang="de" sz="800" b="1" dirty="0">
                <a:solidFill>
                  <a:srgbClr val="000000"/>
                </a:solidFill>
                <a:ea typeface="Calibri"/>
                <a:cs typeface="Calibri"/>
                <a:sym typeface="Calibri"/>
                <a:rtl val="0"/>
              </a:rPr>
              <a:t>ConnectsTo</a:t>
            </a:r>
          </a:p>
        </p:txBody>
      </p:sp>
      <p:sp>
        <p:nvSpPr>
          <p:cNvPr id="105" name="Rectangle 104"/>
          <p:cNvSpPr/>
          <p:nvPr/>
        </p:nvSpPr>
        <p:spPr>
          <a:xfrm>
            <a:off x="446331" y="3944897"/>
            <a:ext cx="59165" cy="71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106" name="Rectangle 105"/>
          <p:cNvSpPr/>
          <p:nvPr/>
        </p:nvSpPr>
        <p:spPr>
          <a:xfrm>
            <a:off x="2595410" y="3431256"/>
            <a:ext cx="236228" cy="200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107" name="Rectangle 106"/>
          <p:cNvSpPr/>
          <p:nvPr/>
        </p:nvSpPr>
        <p:spPr>
          <a:xfrm>
            <a:off x="2562606" y="2398687"/>
            <a:ext cx="236228" cy="200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108" name="Shape 1328"/>
          <p:cNvSpPr txBox="1"/>
          <p:nvPr/>
        </p:nvSpPr>
        <p:spPr>
          <a:xfrm>
            <a:off x="4802687" y="5706754"/>
            <a:ext cx="7030077" cy="1008904"/>
          </a:xfrm>
          <a:prstGeom prst="rect">
            <a:avLst/>
          </a:prstGeom>
          <a:noFill/>
          <a:ln>
            <a:noFill/>
          </a:ln>
        </p:spPr>
        <p:txBody>
          <a:bodyPr lIns="121900" tIns="121900" rIns="121900" bIns="121900" anchor="t" anchorCtr="0">
            <a:noAutofit/>
          </a:bodyPr>
          <a:lstStyle/>
          <a:p>
            <a:pPr algn="ctr">
              <a:spcBef>
                <a:spcPts val="480"/>
              </a:spcBef>
              <a:buClr>
                <a:srgbClr val="000000"/>
              </a:buClr>
              <a:buSzPct val="100000"/>
            </a:pPr>
            <a:r>
              <a:rPr lang="en-US" sz="2200" b="1" i="1" dirty="0">
                <a:solidFill>
                  <a:srgbClr val="336699"/>
                </a:solidFill>
                <a:ea typeface="Calibri"/>
                <a:cs typeface="Calibri"/>
              </a:rPr>
              <a:t>Example: </a:t>
            </a:r>
            <a:r>
              <a:rPr lang="en-US" sz="2200" i="1" dirty="0">
                <a:solidFill>
                  <a:srgbClr val="336699"/>
                </a:solidFill>
                <a:ea typeface="Calibri"/>
                <a:cs typeface="Calibri"/>
              </a:rPr>
              <a:t>Connect a Logging / Monitoring Service composed of ElasticSearch, LogStash and Kibana (ELK) </a:t>
            </a:r>
          </a:p>
        </p:txBody>
      </p:sp>
      <p:sp>
        <p:nvSpPr>
          <p:cNvPr id="109" name="Rectangle 108"/>
          <p:cNvSpPr/>
          <p:nvPr/>
        </p:nvSpPr>
        <p:spPr>
          <a:xfrm>
            <a:off x="283783" y="723688"/>
            <a:ext cx="9327938" cy="461665"/>
          </a:xfrm>
          <a:prstGeom prst="rect">
            <a:avLst/>
          </a:prstGeom>
        </p:spPr>
        <p:txBody>
          <a:bodyPr wrap="none">
            <a:spAutoFit/>
          </a:bodyPr>
          <a:lstStyle/>
          <a:p>
            <a:r>
              <a:rPr lang="en-US" sz="2400" dirty="0">
                <a:solidFill>
                  <a:srgbClr val="3F51B5"/>
                </a:solidFill>
              </a:rPr>
              <a:t>Enabling the description of complex, multi-tier (hybrid) Cloud applications</a:t>
            </a:r>
          </a:p>
        </p:txBody>
      </p:sp>
      <p:cxnSp>
        <p:nvCxnSpPr>
          <p:cNvPr id="29" name="Shape 1360"/>
          <p:cNvCxnSpPr>
            <a:endCxn id="34" idx="3"/>
          </p:cNvCxnSpPr>
          <p:nvPr/>
        </p:nvCxnSpPr>
        <p:spPr>
          <a:xfrm rot="16200000" flipV="1">
            <a:off x="8691097" y="3497580"/>
            <a:ext cx="804528" cy="464103"/>
          </a:xfrm>
          <a:prstGeom prst="bentConnector2">
            <a:avLst/>
          </a:prstGeom>
          <a:noFill/>
          <a:ln w="31750" cap="sq" cmpd="sng">
            <a:solidFill>
              <a:srgbClr val="FCD5B5"/>
            </a:solidFill>
            <a:prstDash val="solid"/>
            <a:miter/>
            <a:headEnd type="none" w="med" len="med"/>
            <a:tailEnd type="none" w="med" len="med"/>
          </a:ln>
        </p:spPr>
      </p:cxnSp>
      <p:pic>
        <p:nvPicPr>
          <p:cNvPr id="110" name="Picture 10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47461" y="84494"/>
            <a:ext cx="1687339" cy="499364"/>
          </a:xfrm>
          <a:prstGeom prst="rect">
            <a:avLst/>
          </a:prstGeom>
        </p:spPr>
      </p:pic>
    </p:spTree>
    <p:extLst>
      <p:ext uri="{BB962C8B-B14F-4D97-AF65-F5344CB8AC3E}">
        <p14:creationId xmlns:p14="http://schemas.microsoft.com/office/powerpoint/2010/main" val="259552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theme/theme1.xml><?xml version="1.0" encoding="utf-8"?>
<a:theme xmlns:a="http://schemas.openxmlformats.org/drawingml/2006/main" name="Final Amdocs Template">
  <a:themeElements>
    <a:clrScheme name="Amdocs 2015 Color Palette">
      <a:dk1>
        <a:sysClr val="windowText" lastClr="000000"/>
      </a:dk1>
      <a:lt1>
        <a:srgbClr val="FFFFFF"/>
      </a:lt1>
      <a:dk2>
        <a:srgbClr val="4D4E53"/>
      </a:dk2>
      <a:lt2>
        <a:srgbClr val="AFAFAF"/>
      </a:lt2>
      <a:accent1>
        <a:srgbClr val="EF8200"/>
      </a:accent1>
      <a:accent2>
        <a:srgbClr val="AAB300"/>
      </a:accent2>
      <a:accent3>
        <a:srgbClr val="569099"/>
      </a:accent3>
      <a:accent4>
        <a:srgbClr val="0063BE"/>
      </a:accent4>
      <a:accent5>
        <a:srgbClr val="F04E98"/>
      </a:accent5>
      <a:accent6>
        <a:srgbClr val="E2CC00"/>
      </a:accent6>
      <a:hlink>
        <a:srgbClr val="569199"/>
      </a:hlink>
      <a:folHlink>
        <a:srgbClr val="0067C6"/>
      </a:folHlink>
    </a:clrScheme>
    <a:fontScheme name="Custom 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solidFill>
              <a:schemeClr val="tx2"/>
            </a:solidFill>
          </a:defRPr>
        </a:defPPr>
      </a:lstStyle>
    </a:txDef>
  </a:objectDefaults>
  <a:extraClrSchemeLst/>
  <a:extLst>
    <a:ext uri="{05A4C25C-085E-4340-85A3-A5531E510DB2}">
      <thm15:themeFamily xmlns:thm15="http://schemas.microsoft.com/office/thememl/2012/main" name="Amdocs_2015_Corporate_Template_4x3_v14.potx" id="{E17538CA-8756-4A15-8F7B-FF9BC80C1236}" vid="{5151BC41-1C2C-4029-ABA9-C86E8825A519}"/>
    </a:ext>
  </a:extLst>
</a:theme>
</file>

<file path=ppt/theme/theme2.xml><?xml version="1.0" encoding="utf-8"?>
<a:theme xmlns:a="http://schemas.openxmlformats.org/drawingml/2006/main" name="TM Forum Theme 2011">
  <a:themeElements>
    <a:clrScheme name="TMForum Color Mode 2013">
      <a:dk1>
        <a:srgbClr val="262626"/>
      </a:dk1>
      <a:lt1>
        <a:srgbClr val="FFFFFF"/>
      </a:lt1>
      <a:dk2>
        <a:srgbClr val="172E7D"/>
      </a:dk2>
      <a:lt2>
        <a:srgbClr val="F2F2F2"/>
      </a:lt2>
      <a:accent1>
        <a:srgbClr val="EF5E18"/>
      </a:accent1>
      <a:accent2>
        <a:srgbClr val="F0601A"/>
      </a:accent2>
      <a:accent3>
        <a:srgbClr val="000080"/>
      </a:accent3>
      <a:accent4>
        <a:srgbClr val="D84291"/>
      </a:accent4>
      <a:accent5>
        <a:srgbClr val="B72927"/>
      </a:accent5>
      <a:accent6>
        <a:srgbClr val="87B50E"/>
      </a:accent6>
      <a:hlink>
        <a:srgbClr val="00B0F0"/>
      </a:hlink>
      <a:folHlink>
        <a:srgbClr val="00B0F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400" dirty="0" smtClean="0">
            <a:effectLst>
              <a:outerShdw blurRad="38100" dist="38100" dir="2700000" algn="tl">
                <a:srgbClr val="000000">
                  <a:alpha val="43137"/>
                </a:srgbClr>
              </a:outerShdw>
            </a:effectLst>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indent="0">
          <a:buClr>
            <a:schemeClr val="accent2"/>
          </a:buClr>
          <a:buSzPct val="125000"/>
          <a:buFont typeface="Wingdings" pitchFamily="2" charset="2"/>
          <a:buNone/>
          <a:defRPr sz="2400" dirty="0" err="1" smtClean="0">
            <a:solidFill>
              <a:schemeClr val="tx2"/>
            </a:solidFill>
          </a:defRPr>
        </a:defPPr>
      </a:lstStyle>
    </a:txDef>
  </a:objectDefaults>
  <a:extraClrSchemeLst/>
</a:theme>
</file>

<file path=ppt/theme/theme3.xml><?xml version="1.0" encoding="utf-8"?>
<a:theme xmlns:a="http://schemas.openxmlformats.org/drawingml/2006/main" name="1_TM Forum Theme 2011">
  <a:themeElements>
    <a:clrScheme name="TMForum Color Mode 2013">
      <a:dk1>
        <a:srgbClr val="262626"/>
      </a:dk1>
      <a:lt1>
        <a:srgbClr val="FFFFFF"/>
      </a:lt1>
      <a:dk2>
        <a:srgbClr val="172E7D"/>
      </a:dk2>
      <a:lt2>
        <a:srgbClr val="F2F2F2"/>
      </a:lt2>
      <a:accent1>
        <a:srgbClr val="EF5E18"/>
      </a:accent1>
      <a:accent2>
        <a:srgbClr val="F0601A"/>
      </a:accent2>
      <a:accent3>
        <a:srgbClr val="000080"/>
      </a:accent3>
      <a:accent4>
        <a:srgbClr val="D84291"/>
      </a:accent4>
      <a:accent5>
        <a:srgbClr val="B72927"/>
      </a:accent5>
      <a:accent6>
        <a:srgbClr val="87B50E"/>
      </a:accent6>
      <a:hlink>
        <a:srgbClr val="00B0F0"/>
      </a:hlink>
      <a:folHlink>
        <a:srgbClr val="00B0F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400" dirty="0" smtClean="0">
            <a:effectLst>
              <a:outerShdw blurRad="38100" dist="38100" dir="2700000" algn="tl">
                <a:srgbClr val="000000">
                  <a:alpha val="43137"/>
                </a:srgbClr>
              </a:outerShdw>
            </a:effectLst>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indent="0">
          <a:buClr>
            <a:schemeClr val="accent2"/>
          </a:buClr>
          <a:buSzPct val="125000"/>
          <a:buFont typeface="Wingdings" pitchFamily="2" charset="2"/>
          <a:buNone/>
          <a:defRPr sz="2400" dirty="0" err="1" smtClean="0">
            <a:solidFill>
              <a:schemeClr val="tx2"/>
            </a:solidFill>
          </a:defRPr>
        </a:defPPr>
      </a:lstStyle>
    </a:txDef>
  </a:objectDefaults>
  <a:extraClrSchemeLst/>
</a:theme>
</file>

<file path=ppt/theme/theme4.xml><?xml version="1.0" encoding="utf-8"?>
<a:theme xmlns:a="http://schemas.openxmlformats.org/drawingml/2006/main" name="2_Final Amdocs Template">
  <a:themeElements>
    <a:clrScheme name="Amdocs 2015 Color Palette">
      <a:dk1>
        <a:sysClr val="windowText" lastClr="000000"/>
      </a:dk1>
      <a:lt1>
        <a:srgbClr val="FFFFFF"/>
      </a:lt1>
      <a:dk2>
        <a:srgbClr val="4D4E53"/>
      </a:dk2>
      <a:lt2>
        <a:srgbClr val="AFAFAF"/>
      </a:lt2>
      <a:accent1>
        <a:srgbClr val="EF8200"/>
      </a:accent1>
      <a:accent2>
        <a:srgbClr val="AAB300"/>
      </a:accent2>
      <a:accent3>
        <a:srgbClr val="569099"/>
      </a:accent3>
      <a:accent4>
        <a:srgbClr val="0063BE"/>
      </a:accent4>
      <a:accent5>
        <a:srgbClr val="F04E98"/>
      </a:accent5>
      <a:accent6>
        <a:srgbClr val="E2CC00"/>
      </a:accent6>
      <a:hlink>
        <a:srgbClr val="569199"/>
      </a:hlink>
      <a:folHlink>
        <a:srgbClr val="0067C6"/>
      </a:folHlink>
    </a:clrScheme>
    <a:fontScheme name="Custom 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solidFill>
              <a:schemeClr val="tx2"/>
            </a:solidFill>
          </a:defRPr>
        </a:defPPr>
      </a:lstStyle>
    </a:txDef>
  </a:objectDefaults>
  <a:extraClrSchemeLst/>
  <a:extLst>
    <a:ext uri="{05A4C25C-085E-4340-85A3-A5531E510DB2}">
      <thm15:themeFamily xmlns:thm15="http://schemas.microsoft.com/office/thememl/2012/main" name="NFV_Competitor and Market update_22 Jun 2015.pptx" id="{CCE6DBBA-B749-4840-9B60-B31873847F28}" vid="{962A5096-B635-47C5-AFAF-78AE6E5CBDA4}"/>
    </a:ext>
  </a:extLst>
</a:theme>
</file>

<file path=ppt/theme/theme5.xml><?xml version="1.0" encoding="utf-8"?>
<a:theme xmlns:a="http://schemas.openxmlformats.org/drawingml/2006/main" name="Amdocs 2015 Corporate Master">
  <a:themeElements>
    <a:clrScheme name="Amdocs 2015 Color Palette">
      <a:dk1>
        <a:sysClr val="windowText" lastClr="000000"/>
      </a:dk1>
      <a:lt1>
        <a:srgbClr val="FFFFFF"/>
      </a:lt1>
      <a:dk2>
        <a:srgbClr val="4D4E53"/>
      </a:dk2>
      <a:lt2>
        <a:srgbClr val="AFAFAF"/>
      </a:lt2>
      <a:accent1>
        <a:srgbClr val="EF8200"/>
      </a:accent1>
      <a:accent2>
        <a:srgbClr val="AAB300"/>
      </a:accent2>
      <a:accent3>
        <a:srgbClr val="569099"/>
      </a:accent3>
      <a:accent4>
        <a:srgbClr val="0063BE"/>
      </a:accent4>
      <a:accent5>
        <a:srgbClr val="F04E98"/>
      </a:accent5>
      <a:accent6>
        <a:srgbClr val="E2CC00"/>
      </a:accent6>
      <a:hlink>
        <a:srgbClr val="569199"/>
      </a:hlink>
      <a:folHlink>
        <a:srgbClr val="0067C6"/>
      </a:folHlink>
    </a:clrScheme>
    <a:fontScheme name="Custom 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smtClean="0">
            <a:solidFill>
              <a:schemeClr val="tx2"/>
            </a:solidFill>
          </a:defRPr>
        </a:defPPr>
      </a:lstStyle>
    </a:txDef>
  </a:objectDefaults>
  <a:extraClrSchemeLst/>
  <a:extLst>
    <a:ext uri="{05A4C25C-085E-4340-85A3-A5531E510DB2}">
      <thm15:themeFamily xmlns:thm15="http://schemas.microsoft.com/office/thememl/2012/main" name="Amdocs_2015_Corporate_Template_4x3_v15.potx" id="{FCA0321B-CEBA-4222-90F4-F7B409F49279}" vid="{BE104784-38F9-4D9A-8229-C13177951D50}"/>
    </a:ext>
  </a:extLst>
</a:theme>
</file>

<file path=ppt/theme/theme6.xml><?xml version="1.0" encoding="utf-8"?>
<a:theme xmlns:a="http://schemas.openxmlformats.org/drawingml/2006/main" name="Office Theme">
  <a:themeElements>
    <a:clrScheme name="Custom 1">
      <a:dk1>
        <a:srgbClr val="000000"/>
      </a:dk1>
      <a:lt1>
        <a:srgbClr val="FFFFFF"/>
      </a:lt1>
      <a:dk2>
        <a:srgbClr val="1F497D"/>
      </a:dk2>
      <a:lt2>
        <a:srgbClr val="EEECE1"/>
      </a:lt2>
      <a:accent1>
        <a:srgbClr val="4F81BD"/>
      </a:accent1>
      <a:accent2>
        <a:srgbClr val="C0504D"/>
      </a:accent2>
      <a:accent3>
        <a:srgbClr val="00A4A1"/>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Custom 1">
      <a:dk1>
        <a:srgbClr val="000000"/>
      </a:dk1>
      <a:lt1>
        <a:srgbClr val="FFFFFF"/>
      </a:lt1>
      <a:dk2>
        <a:srgbClr val="1F497D"/>
      </a:dk2>
      <a:lt2>
        <a:srgbClr val="EEECE1"/>
      </a:lt2>
      <a:accent1>
        <a:srgbClr val="4F81BD"/>
      </a:accent1>
      <a:accent2>
        <a:srgbClr val="C0504D"/>
      </a:accent2>
      <a:accent3>
        <a:srgbClr val="00A4A1"/>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קלאסי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TSI Presentation Template 2014.ppt [Read-Only] [Compatibility Mode]" id="{AFE42CB8-55C5-4F80-B2E0-2723371E9FC9}" vid="{6B371DB4-0E50-4853-B1AC-155CECE3729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48866</TotalTime>
  <Words>7568</Words>
  <Application>Microsoft Office PowerPoint</Application>
  <PresentationFormat>Widescreen</PresentationFormat>
  <Paragraphs>1667</Paragraphs>
  <Slides>52</Slides>
  <Notes>9</Notes>
  <HiddenSlides>0</HiddenSlides>
  <MMClips>0</MMClips>
  <ScaleCrop>false</ScaleCrop>
  <HeadingPairs>
    <vt:vector size="6" baseType="variant">
      <vt:variant>
        <vt:lpstr>Fonts Used</vt:lpstr>
      </vt:variant>
      <vt:variant>
        <vt:i4>20</vt:i4>
      </vt:variant>
      <vt:variant>
        <vt:lpstr>Theme</vt:lpstr>
      </vt:variant>
      <vt:variant>
        <vt:i4>8</vt:i4>
      </vt:variant>
      <vt:variant>
        <vt:lpstr>Slide Titles</vt:lpstr>
      </vt:variant>
      <vt:variant>
        <vt:i4>52</vt:i4>
      </vt:variant>
    </vt:vector>
  </HeadingPairs>
  <TitlesOfParts>
    <vt:vector size="80" baseType="lpstr">
      <vt:lpstr>MS Gothic</vt:lpstr>
      <vt:lpstr>MS PGothic</vt:lpstr>
      <vt:lpstr>SimSun</vt:lpstr>
      <vt:lpstr>SimSun</vt:lpstr>
      <vt:lpstr>Arial</vt:lpstr>
      <vt:lpstr>Arial Narrow</vt:lpstr>
      <vt:lpstr>Arial Rounded MT Bold</vt:lpstr>
      <vt:lpstr>Calibri</vt:lpstr>
      <vt:lpstr>Calibri Light</vt:lpstr>
      <vt:lpstr>Consolas</vt:lpstr>
      <vt:lpstr>Courier New</vt:lpstr>
      <vt:lpstr>DengXian</vt:lpstr>
      <vt:lpstr>DengXian Light</vt:lpstr>
      <vt:lpstr>HG Mincho Light J</vt:lpstr>
      <vt:lpstr>Mangal</vt:lpstr>
      <vt:lpstr>Nokia Pure Text Light</vt:lpstr>
      <vt:lpstr>Times New Roman</vt:lpstr>
      <vt:lpstr>Univers LT Std 55</vt:lpstr>
      <vt:lpstr>Verdana</vt:lpstr>
      <vt:lpstr>Wingdings</vt:lpstr>
      <vt:lpstr>Final Amdocs Template</vt:lpstr>
      <vt:lpstr>TM Forum Theme 2011</vt:lpstr>
      <vt:lpstr>1_TM Forum Theme 2011</vt:lpstr>
      <vt:lpstr>2_Final Amdocs Template</vt:lpstr>
      <vt:lpstr>Amdocs 2015 Corporate Master</vt:lpstr>
      <vt:lpstr>Office Theme</vt:lpstr>
      <vt:lpstr>4_Office Theme</vt:lpstr>
      <vt:lpstr>1_Office Theme</vt:lpstr>
      <vt:lpstr>TOSCA Modeling for NFV - Introduction</vt:lpstr>
      <vt:lpstr>Agenda &amp; Scope of Two Sessions</vt:lpstr>
      <vt:lpstr>Orchestration Modeling Convergence</vt:lpstr>
      <vt:lpstr>Main References</vt:lpstr>
      <vt:lpstr>TOSCA YAML Version 1.1  – Cloud Application Orchestration</vt:lpstr>
      <vt:lpstr>What Makes TOSCA Unique?  </vt:lpstr>
      <vt:lpstr>Topology – Define Topology with Nodes and Relationships</vt:lpstr>
      <vt:lpstr>Topology – Relationships based on Containment and Connectivity</vt:lpstr>
      <vt:lpstr>Composition – different service templates can be “wired” together</vt:lpstr>
      <vt:lpstr>TOSCA Service Templates are Portable</vt:lpstr>
      <vt:lpstr>TOSCA Service Template</vt:lpstr>
      <vt:lpstr>TOSCA Service Template’s - Topology Template but …</vt:lpstr>
      <vt:lpstr>Composition – Substitution of Abstract Services</vt:lpstr>
      <vt:lpstr>TOSCA Node Type</vt:lpstr>
      <vt:lpstr>Capabilities Types – Used to help find nodes with “best match”</vt:lpstr>
      <vt:lpstr>Portability – TOSCA Orchestrators find “Best Match” during deployment</vt:lpstr>
      <vt:lpstr>Properties vs. Attributes</vt:lpstr>
      <vt:lpstr>TOSCA Supports… Custom Data Types</vt:lpstr>
      <vt:lpstr>Lifecycle – TOSCA has Standardized Lifecycle &amp; States</vt:lpstr>
      <vt:lpstr>Policy – Focus on Operational Policies</vt:lpstr>
      <vt:lpstr>TOSCA Networking</vt:lpstr>
      <vt:lpstr>Intro to NFV Modeling</vt:lpstr>
      <vt:lpstr>VNF Packaging &amp; VNFD Info Model – ETSI NFV IFA011</vt:lpstr>
      <vt:lpstr>VNF Modeling, Packaging and On-boarding</vt:lpstr>
      <vt:lpstr>NS Descriptor Info Model – ETSI NFV IFA 014</vt:lpstr>
      <vt:lpstr>VNF Descriptor (VNFD)</vt:lpstr>
      <vt:lpstr>VNF Descriptor (VNFD)</vt:lpstr>
      <vt:lpstr>Mapping IFA 011 elements with TOSCA types</vt:lpstr>
      <vt:lpstr>Mapping IFA 011 elements with TOSCA types</vt:lpstr>
      <vt:lpstr>Basic Node Type – VDU.Compute</vt:lpstr>
      <vt:lpstr>VDU Composition Design – Node Template Substitution</vt:lpstr>
      <vt:lpstr>VNF Descriptor Design</vt:lpstr>
      <vt:lpstr>VNFD and VDU Design – Composition and Substitution</vt:lpstr>
      <vt:lpstr>VDU.Compute - tosca.nodes.nfv.VDU.Compute -   Properties, requirements, capabilities, artifact</vt:lpstr>
      <vt:lpstr>VDU VirtualStorage Node Type tosca.nodes.nfv.VDU.VirtualStorage – Properties, capabilities</vt:lpstr>
      <vt:lpstr>VDU CPD Node Type tosca.nodes.nfv.VduCpd -  Properties, Requirements</vt:lpstr>
      <vt:lpstr>ETSI NFV-SOL 001: TOSCA service template overview</vt:lpstr>
      <vt:lpstr>VNFD: Example </vt:lpstr>
      <vt:lpstr>SOL001: Compute, Storage, Connection Points Example</vt:lpstr>
      <vt:lpstr>Internal Connectivity Example</vt:lpstr>
      <vt:lpstr>External Connectivity (Example: re-exposing a VduCp)</vt:lpstr>
      <vt:lpstr>VNF LCM “event” and “scripts”</vt:lpstr>
      <vt:lpstr>VNF Deployment Flavour (Work in Progress) – Using Substitution Mapping</vt:lpstr>
      <vt:lpstr>Using Group and Policy (Work in Progress)</vt:lpstr>
      <vt:lpstr>Other Capabilities and Main Data Types</vt:lpstr>
      <vt:lpstr>TOSCA VNF-D Node Type tosca.nodes.nfv.VNF - Properties, requirements, capabilities (ETSI NFV-IFA011)</vt:lpstr>
      <vt:lpstr>TOSCA ECP Node Type tosca.nodes.nfv.ECP - Properties, requirements</vt:lpstr>
      <vt:lpstr>Virtual Link Node Type tosca.nodes.nfv.VnfVirtualLinkDesc -  Properties, Capabilities</vt:lpstr>
      <vt:lpstr>SOL001 Status</vt:lpstr>
      <vt:lpstr>Backup    </vt:lpstr>
      <vt:lpstr>CPD Node Type tosca.nodes.nfv.Cpd  Properties</vt:lpstr>
      <vt:lpstr>VNF Package Model Requirements</vt:lpstr>
    </vt:vector>
  </TitlesOfParts>
  <Company>Amdocs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Ofer Hermoni</dc:creator>
  <cp:lastModifiedBy>Andrei</cp:lastModifiedBy>
  <cp:revision>647</cp:revision>
  <dcterms:created xsi:type="dcterms:W3CDTF">2016-03-03T16:53:53Z</dcterms:created>
  <dcterms:modified xsi:type="dcterms:W3CDTF">2018-05-01T15:25:11Z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ecurityLevel">
    <vt:lpwstr>Level 1 – Confidential</vt:lpwstr>
  </property>
  <property fmtid="{D5CDD505-2E9C-101B-9397-08002B2CF9AE}" pid="3" name="Updated">
    <vt:bool>true</vt:bool>
  </property>
</Properties>
</file>